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6.xml" ContentType="application/vnd.openxmlformats-officedocument.presentationml.notesSlide+xml"/>
  <Override PartName="/ppt/tags/tag22.xml" ContentType="application/vnd.openxmlformats-officedocument.presentationml.tags+xml"/>
  <Override PartName="/ppt/notesSlides/notesSlide7.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tags/tag25.xml" ContentType="application/vnd.openxmlformats-officedocument.presentationml.tags+xml"/>
  <Override PartName="/ppt/notesSlides/notesSlide9.xml" ContentType="application/vnd.openxmlformats-officedocument.presentationml.notesSlide+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8.xml" ContentType="application/vnd.openxmlformats-officedocument.presentationml.tags+xml"/>
  <Override PartName="/ppt/notesSlides/notesSlide1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15.xml" ContentType="application/vnd.openxmlformats-officedocument.presentationml.notesSlide+xml"/>
  <Override PartName="/ppt/tags/tag31.xml" ContentType="application/vnd.openxmlformats-officedocument.presentationml.tags+xml"/>
  <Override PartName="/ppt/notesSlides/notesSlide16.xml" ContentType="application/vnd.openxmlformats-officedocument.presentationml.notesSlide+xml"/>
  <Override PartName="/ppt/tags/tag32.xml" ContentType="application/vnd.openxmlformats-officedocument.presentationml.tags+xml"/>
  <Override PartName="/ppt/notesSlides/notesSlide17.xml" ContentType="application/vnd.openxmlformats-officedocument.presentationml.notesSlide+xml"/>
  <Override PartName="/ppt/tags/tag33.xml" ContentType="application/vnd.openxmlformats-officedocument.presentationml.tags+xml"/>
  <Override PartName="/ppt/notesSlides/notesSlide18.xml" ContentType="application/vnd.openxmlformats-officedocument.presentationml.notesSlide+xml"/>
  <Override PartName="/ppt/tags/tag34.xml" ContentType="application/vnd.openxmlformats-officedocument.presentationml.tags+xml"/>
  <Override PartName="/ppt/notesSlides/notesSlide19.xml" ContentType="application/vnd.openxmlformats-officedocument.presentationml.notesSlide+xml"/>
  <Override PartName="/ppt/tags/tag35.xml" ContentType="application/vnd.openxmlformats-officedocument.presentationml.tags+xml"/>
  <Override PartName="/ppt/notesSlides/notesSlide20.xml" ContentType="application/vnd.openxmlformats-officedocument.presentationml.notesSlide+xml"/>
  <Override PartName="/ppt/tags/tag36.xml" ContentType="application/vnd.openxmlformats-officedocument.presentationml.tags+xml"/>
  <Override PartName="/ppt/notesSlides/notesSlide21.xml" ContentType="application/vnd.openxmlformats-officedocument.presentationml.notesSlide+xml"/>
  <Override PartName="/ppt/tags/tag37.xml" ContentType="application/vnd.openxmlformats-officedocument.presentationml.tags+xml"/>
  <Override PartName="/ppt/notesSlides/notesSlide22.xml" ContentType="application/vnd.openxmlformats-officedocument.presentationml.notesSlide+xml"/>
  <Override PartName="/ppt/tags/tag38.xml" ContentType="application/vnd.openxmlformats-officedocument.presentationml.tags+xml"/>
  <Override PartName="/ppt/notesSlides/notesSlide23.xml" ContentType="application/vnd.openxmlformats-officedocument.presentationml.notesSlide+xml"/>
  <Override PartName="/ppt/ink/ink1.xml" ContentType="application/inkml+xml"/>
  <Override PartName="/ppt/ink/ink2.xml" ContentType="application/inkml+xml"/>
  <Override PartName="/ppt/tags/tag39.xml" ContentType="application/vnd.openxmlformats-officedocument.presentationml.tags+xml"/>
  <Override PartName="/ppt/notesSlides/notesSlide24.xml" ContentType="application/vnd.openxmlformats-officedocument.presentationml.notesSlide+xml"/>
  <Override PartName="/ppt/tags/tag40.xml" ContentType="application/vnd.openxmlformats-officedocument.presentationml.tags+xml"/>
  <Override PartName="/ppt/notesSlides/notesSlide25.xml" ContentType="application/vnd.openxmlformats-officedocument.presentationml.notesSlide+xml"/>
  <Override PartName="/ppt/tags/tag41.xml" ContentType="application/vnd.openxmlformats-officedocument.presentationml.tags+xml"/>
  <Override PartName="/ppt/notesSlides/notesSlide26.xml" ContentType="application/vnd.openxmlformats-officedocument.presentationml.notesSlide+xml"/>
  <Override PartName="/ppt/tags/tag42.xml" ContentType="application/vnd.openxmlformats-officedocument.presentationml.tags+xml"/>
  <Override PartName="/ppt/notesSlides/notesSlide27.xml" ContentType="application/vnd.openxmlformats-officedocument.presentationml.notesSlide+xml"/>
  <Override PartName="/ppt/tags/tag43.xml" ContentType="application/vnd.openxmlformats-officedocument.presentationml.tags+xml"/>
  <Override PartName="/ppt/notesSlides/notesSlide28.xml" ContentType="application/vnd.openxmlformats-officedocument.presentationml.notesSlide+xml"/>
  <Override PartName="/ppt/tags/tag44.xml" ContentType="application/vnd.openxmlformats-officedocument.presentationml.tags+xml"/>
  <Override PartName="/ppt/notesSlides/notesSlide29.xml" ContentType="application/vnd.openxmlformats-officedocument.presentationml.notesSlide+xml"/>
  <Override PartName="/ppt/tags/tag45.xml" ContentType="application/vnd.openxmlformats-officedocument.presentationml.tags+xml"/>
  <Override PartName="/ppt/notesSlides/notesSlide30.xml" ContentType="application/vnd.openxmlformats-officedocument.presentationml.notesSlide+xml"/>
  <Override PartName="/ppt/tags/tag46.xml" ContentType="application/vnd.openxmlformats-officedocument.presentationml.tags+xml"/>
  <Override PartName="/ppt/notesSlides/notesSlide31.xml" ContentType="application/vnd.openxmlformats-officedocument.presentationml.notesSlide+xml"/>
  <Override PartName="/ppt/tags/tag47.xml" ContentType="application/vnd.openxmlformats-officedocument.presentationml.tags+xml"/>
  <Override PartName="/ppt/notesSlides/notesSlide3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3.xml" ContentType="application/vnd.openxmlformats-officedocument.presentationml.notesSlide+xml"/>
  <Override PartName="/ppt/tags/tag56.xml" ContentType="application/vnd.openxmlformats-officedocument.presentationml.tags+xml"/>
  <Override PartName="/ppt/notesSlides/notesSlide34.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5.xml" ContentType="application/vnd.openxmlformats-officedocument.presentationml.notesSlide+xml"/>
  <Override PartName="/ppt/tags/tag62.xml" ContentType="application/vnd.openxmlformats-officedocument.presentationml.tags+xml"/>
  <Override PartName="/ppt/notesSlides/notesSlide36.xml" ContentType="application/vnd.openxmlformats-officedocument.presentationml.notesSlide+xml"/>
  <Override PartName="/ppt/tags/tag63.xml" ContentType="application/vnd.openxmlformats-officedocument.presentationml.tags+xml"/>
  <Override PartName="/ppt/notesSlides/notesSlide37.xml" ContentType="application/vnd.openxmlformats-officedocument.presentationml.notesSlide+xml"/>
  <Override PartName="/ppt/tags/tag64.xml" ContentType="application/vnd.openxmlformats-officedocument.presentationml.tags+xml"/>
  <Override PartName="/ppt/notesSlides/notesSlide38.xml" ContentType="application/vnd.openxmlformats-officedocument.presentationml.notesSlide+xml"/>
  <Override PartName="/ppt/tags/tag65.xml" ContentType="application/vnd.openxmlformats-officedocument.presentationml.tags+xml"/>
  <Override PartName="/ppt/notesSlides/notesSlide39.xml" ContentType="application/vnd.openxmlformats-officedocument.presentationml.notesSlide+xml"/>
  <Override PartName="/ppt/tags/tag66.xml" ContentType="application/vnd.openxmlformats-officedocument.presentationml.tags+xml"/>
  <Override PartName="/ppt/notesSlides/notesSlide40.xml" ContentType="application/vnd.openxmlformats-officedocument.presentationml.notesSlide+xml"/>
  <Override PartName="/ppt/tags/tag67.xml" ContentType="application/vnd.openxmlformats-officedocument.presentationml.tags+xml"/>
  <Override PartName="/ppt/notesSlides/notesSlide41.xml" ContentType="application/vnd.openxmlformats-officedocument.presentationml.notesSlide+xml"/>
  <Override PartName="/ppt/tags/tag68.xml" ContentType="application/vnd.openxmlformats-officedocument.presentationml.tags+xml"/>
  <Override PartName="/ppt/notesSlides/notesSlide42.xml" ContentType="application/vnd.openxmlformats-officedocument.presentationml.notesSlide+xml"/>
  <Override PartName="/ppt/tags/tag69.xml" ContentType="application/vnd.openxmlformats-officedocument.presentationml.tags+xml"/>
  <Override PartName="/ppt/notesSlides/notesSlide43.xml" ContentType="application/vnd.openxmlformats-officedocument.presentationml.notesSlide+xml"/>
  <Override PartName="/ppt/tags/tag70.xml" ContentType="application/vnd.openxmlformats-officedocument.presentationml.tags+xml"/>
  <Override PartName="/ppt/notesSlides/notesSlide44.xml" ContentType="application/vnd.openxmlformats-officedocument.presentationml.notesSlide+xml"/>
  <Override PartName="/ppt/tags/tag71.xml" ContentType="application/vnd.openxmlformats-officedocument.presentationml.tags+xml"/>
  <Override PartName="/ppt/notesSlides/notesSlide45.xml" ContentType="application/vnd.openxmlformats-officedocument.presentationml.notesSlide+xml"/>
  <Override PartName="/ppt/tags/tag72.xml" ContentType="application/vnd.openxmlformats-officedocument.presentationml.tags+xml"/>
  <Override PartName="/ppt/notesSlides/notesSlide46.xml" ContentType="application/vnd.openxmlformats-officedocument.presentationml.notesSlide+xml"/>
  <Override PartName="/ppt/tags/tag73.xml" ContentType="application/vnd.openxmlformats-officedocument.presentationml.tags+xml"/>
  <Override PartName="/ppt/notesSlides/notesSlide47.xml" ContentType="application/vnd.openxmlformats-officedocument.presentationml.notesSlide+xml"/>
  <Override PartName="/ppt/tags/tag74.xml" ContentType="application/vnd.openxmlformats-officedocument.presentationml.tags+xml"/>
  <Override PartName="/ppt/notesSlides/notesSlide48.xml" ContentType="application/vnd.openxmlformats-officedocument.presentationml.notesSlide+xml"/>
  <Override PartName="/ppt/tags/tag75.xml" ContentType="application/vnd.openxmlformats-officedocument.presentationml.tags+xml"/>
  <Override PartName="/ppt/notesSlides/notesSlide49.xml" ContentType="application/vnd.openxmlformats-officedocument.presentationml.notesSlide+xml"/>
  <Override PartName="/ppt/tags/tag76.xml" ContentType="application/vnd.openxmlformats-officedocument.presentationml.tags+xml"/>
  <Override PartName="/ppt/notesSlides/notesSlide50.xml" ContentType="application/vnd.openxmlformats-officedocument.presentationml.notesSlide+xml"/>
  <Override PartName="/ppt/tags/tag77.xml" ContentType="application/vnd.openxmlformats-officedocument.presentationml.tags+xml"/>
  <Override PartName="/ppt/notesSlides/notesSlide51.xml" ContentType="application/vnd.openxmlformats-officedocument.presentationml.notesSlide+xml"/>
  <Override PartName="/ppt/tags/tag78.xml" ContentType="application/vnd.openxmlformats-officedocument.presentationml.tags+xml"/>
  <Override PartName="/ppt/notesSlides/notesSlide52.xml" ContentType="application/vnd.openxmlformats-officedocument.presentationml.notesSlide+xml"/>
  <Override PartName="/ppt/tags/tag79.xml" ContentType="application/vnd.openxmlformats-officedocument.presentationml.tags+xml"/>
  <Override PartName="/ppt/notesSlides/notesSlide53.xml" ContentType="application/vnd.openxmlformats-officedocument.presentationml.notesSlide+xml"/>
  <Override PartName="/ppt/tags/tag80.xml" ContentType="application/vnd.openxmlformats-officedocument.presentationml.tags+xml"/>
  <Override PartName="/ppt/notesSlides/notesSlide54.xml" ContentType="application/vnd.openxmlformats-officedocument.presentationml.notesSlide+xml"/>
  <Override PartName="/ppt/tags/tag81.xml" ContentType="application/vnd.openxmlformats-officedocument.presentationml.tags+xml"/>
  <Override PartName="/ppt/notesSlides/notesSlide55.xml" ContentType="application/vnd.openxmlformats-officedocument.presentationml.notesSlide+xml"/>
  <Override PartName="/ppt/tags/tag82.xml" ContentType="application/vnd.openxmlformats-officedocument.presentationml.tags+xml"/>
  <Override PartName="/ppt/notesSlides/notesSlide56.xml" ContentType="application/vnd.openxmlformats-officedocument.presentationml.notesSlide+xml"/>
  <Override PartName="/ppt/tags/tag83.xml" ContentType="application/vnd.openxmlformats-officedocument.presentationml.tags+xml"/>
  <Override PartName="/ppt/notesSlides/notesSlide57.xml" ContentType="application/vnd.openxmlformats-officedocument.presentationml.notesSlide+xml"/>
  <Override PartName="/ppt/tags/tag84.xml" ContentType="application/vnd.openxmlformats-officedocument.presentationml.tags+xml"/>
  <Override PartName="/ppt/notesSlides/notesSlide58.xml" ContentType="application/vnd.openxmlformats-officedocument.presentationml.notesSlide+xml"/>
  <Override PartName="/ppt/tags/tag85.xml" ContentType="application/vnd.openxmlformats-officedocument.presentationml.tags+xml"/>
  <Override PartName="/ppt/notesSlides/notesSlide59.xml" ContentType="application/vnd.openxmlformats-officedocument.presentationml.notesSlide+xml"/>
  <Override PartName="/ppt/tags/tag86.xml" ContentType="application/vnd.openxmlformats-officedocument.presentationml.tags+xml"/>
  <Override PartName="/ppt/notesSlides/notesSlide60.xml" ContentType="application/vnd.openxmlformats-officedocument.presentationml.notesSlide+xml"/>
  <Override PartName="/ppt/tags/tag87.xml" ContentType="application/vnd.openxmlformats-officedocument.presentationml.tags+xml"/>
  <Override PartName="/ppt/notesSlides/notesSlide61.xml" ContentType="application/vnd.openxmlformats-officedocument.presentationml.notesSlide+xml"/>
  <Override PartName="/ppt/tags/tag88.xml" ContentType="application/vnd.openxmlformats-officedocument.presentationml.tags+xml"/>
  <Override PartName="/ppt/notesSlides/notesSlide62.xml" ContentType="application/vnd.openxmlformats-officedocument.presentationml.notesSlide+xml"/>
  <Override PartName="/ppt/tags/tag89.xml" ContentType="application/vnd.openxmlformats-officedocument.presentationml.tags+xml"/>
  <Override PartName="/ppt/notesSlides/notesSlide63.xml" ContentType="application/vnd.openxmlformats-officedocument.presentationml.notesSlide+xml"/>
  <Override PartName="/ppt/tags/tag90.xml" ContentType="application/vnd.openxmlformats-officedocument.presentationml.tags+xml"/>
  <Override PartName="/ppt/notesSlides/notesSlide64.xml" ContentType="application/vnd.openxmlformats-officedocument.presentationml.notesSlide+xml"/>
  <Override PartName="/ppt/tags/tag91.xml" ContentType="application/vnd.openxmlformats-officedocument.presentationml.tags+xml"/>
  <Override PartName="/ppt/notesSlides/notesSlide65.xml" ContentType="application/vnd.openxmlformats-officedocument.presentationml.notesSlide+xml"/>
  <Override PartName="/ppt/tags/tag92.xml" ContentType="application/vnd.openxmlformats-officedocument.presentationml.tags+xml"/>
  <Override PartName="/ppt/notesSlides/notesSlide66.xml" ContentType="application/vnd.openxmlformats-officedocument.presentationml.notesSlide+xml"/>
  <Override PartName="/ppt/tags/tag93.xml" ContentType="application/vnd.openxmlformats-officedocument.presentationml.tags+xml"/>
  <Override PartName="/ppt/notesSlides/notesSlide67.xml" ContentType="application/vnd.openxmlformats-officedocument.presentationml.notesSlide+xml"/>
  <Override PartName="/ppt/tags/tag94.xml" ContentType="application/vnd.openxmlformats-officedocument.presentationml.tags+xml"/>
  <Override PartName="/ppt/notesSlides/notesSlide68.xml" ContentType="application/vnd.openxmlformats-officedocument.presentationml.notesSlide+xml"/>
  <Override PartName="/ppt/tags/tag95.xml" ContentType="application/vnd.openxmlformats-officedocument.presentationml.tags+xml"/>
  <Override PartName="/ppt/notesSlides/notesSlide69.xml" ContentType="application/vnd.openxmlformats-officedocument.presentationml.notesSlide+xml"/>
  <Override PartName="/ppt/tags/tag96.xml" ContentType="application/vnd.openxmlformats-officedocument.presentationml.tags+xml"/>
  <Override PartName="/ppt/notesSlides/notesSlide70.xml" ContentType="application/vnd.openxmlformats-officedocument.presentationml.notesSlide+xml"/>
  <Override PartName="/ppt/tags/tag97.xml" ContentType="application/vnd.openxmlformats-officedocument.presentationml.tags+xml"/>
  <Override PartName="/ppt/notesSlides/notesSlide71.xml" ContentType="application/vnd.openxmlformats-officedocument.presentationml.notesSlide+xml"/>
  <Override PartName="/ppt/tags/tag98.xml" ContentType="application/vnd.openxmlformats-officedocument.presentationml.tags+xml"/>
  <Override PartName="/ppt/notesSlides/notesSlide72.xml" ContentType="application/vnd.openxmlformats-officedocument.presentationml.notesSlide+xml"/>
  <Override PartName="/ppt/tags/tag99.xml" ContentType="application/vnd.openxmlformats-officedocument.presentationml.tags+xml"/>
  <Override PartName="/ppt/notesSlides/notesSlide73.xml" ContentType="application/vnd.openxmlformats-officedocument.presentationml.notesSlide+xml"/>
  <Override PartName="/ppt/tags/tag100.xml" ContentType="application/vnd.openxmlformats-officedocument.presentationml.tags+xml"/>
  <Override PartName="/ppt/notesSlides/notesSlide74.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notesSlides/notesSlide75.xml" ContentType="application/vnd.openxmlformats-officedocument.presentationml.notesSlide+xml"/>
  <Override PartName="/ppt/tags/tag109.xml" ContentType="application/vnd.openxmlformats-officedocument.presentationml.tags+xml"/>
  <Override PartName="/ppt/notesSlides/notesSlide76.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notesSlides/notesSlide77.xml" ContentType="application/vnd.openxmlformats-officedocument.presentationml.notesSlide+xml"/>
  <Override PartName="/ppt/tags/tag114.xml" ContentType="application/vnd.openxmlformats-officedocument.presentationml.tags+xml"/>
  <Override PartName="/ppt/notesSlides/notesSlide78.xml" ContentType="application/vnd.openxmlformats-officedocument.presentationml.notesSlide+xml"/>
  <Override PartName="/ppt/tags/tag115.xml" ContentType="application/vnd.openxmlformats-officedocument.presentationml.tags+xml"/>
  <Override PartName="/ppt/notesSlides/notesSlide79.xml" ContentType="application/vnd.openxmlformats-officedocument.presentationml.notesSlide+xml"/>
  <Override PartName="/ppt/tags/tag116.xml" ContentType="application/vnd.openxmlformats-officedocument.presentationml.tags+xml"/>
  <Override PartName="/ppt/notesSlides/notesSlide80.xml" ContentType="application/vnd.openxmlformats-officedocument.presentationml.notesSlide+xml"/>
  <Override PartName="/ppt/tags/tag117.xml" ContentType="application/vnd.openxmlformats-officedocument.presentationml.tags+xml"/>
  <Override PartName="/ppt/notesSlides/notesSlide81.xml" ContentType="application/vnd.openxmlformats-officedocument.presentationml.notesSlide+xml"/>
  <Override PartName="/ppt/tags/tag118.xml" ContentType="application/vnd.openxmlformats-officedocument.presentationml.tags+xml"/>
  <Override PartName="/ppt/notesSlides/notesSlide82.xml" ContentType="application/vnd.openxmlformats-officedocument.presentationml.notesSlide+xml"/>
  <Override PartName="/ppt/tags/tag119.xml" ContentType="application/vnd.openxmlformats-officedocument.presentationml.tags+xml"/>
  <Override PartName="/ppt/notesSlides/notesSlide83.xml" ContentType="application/vnd.openxmlformats-officedocument.presentationml.notesSlide+xml"/>
  <Override PartName="/ppt/tags/tag120.xml" ContentType="application/vnd.openxmlformats-officedocument.presentationml.tags+xml"/>
  <Override PartName="/ppt/notesSlides/notesSlide84.xml" ContentType="application/vnd.openxmlformats-officedocument.presentationml.notesSlide+xml"/>
  <Override PartName="/ppt/tags/tag121.xml" ContentType="application/vnd.openxmlformats-officedocument.presentationml.tags+xml"/>
  <Override PartName="/ppt/notesSlides/notesSlide85.xml" ContentType="application/vnd.openxmlformats-officedocument.presentationml.notesSlide+xml"/>
  <Override PartName="/ppt/tags/tag122.xml" ContentType="application/vnd.openxmlformats-officedocument.presentationml.tags+xml"/>
  <Override PartName="/ppt/notesSlides/notesSlide86.xml" ContentType="application/vnd.openxmlformats-officedocument.presentationml.notesSlide+xml"/>
  <Override PartName="/ppt/tags/tag123.xml" ContentType="application/vnd.openxmlformats-officedocument.presentationml.tags+xml"/>
  <Override PartName="/ppt/notesSlides/notesSlide87.xml" ContentType="application/vnd.openxmlformats-officedocument.presentationml.notesSlide+xml"/>
  <Override PartName="/ppt/tags/tag124.xml" ContentType="application/vnd.openxmlformats-officedocument.presentationml.tags+xml"/>
  <Override PartName="/ppt/notesSlides/notesSlide88.xml" ContentType="application/vnd.openxmlformats-officedocument.presentationml.notesSlide+xml"/>
  <Override PartName="/ppt/tags/tag125.xml" ContentType="application/vnd.openxmlformats-officedocument.presentationml.tags+xml"/>
  <Override PartName="/ppt/notesSlides/notesSlide89.xml" ContentType="application/vnd.openxmlformats-officedocument.presentationml.notesSlide+xml"/>
  <Override PartName="/ppt/tags/tag126.xml" ContentType="application/vnd.openxmlformats-officedocument.presentationml.tags+xml"/>
  <Override PartName="/ppt/notesSlides/notesSlide90.xml" ContentType="application/vnd.openxmlformats-officedocument.presentationml.notesSlide+xml"/>
  <Override PartName="/ppt/tags/tag127.xml" ContentType="application/vnd.openxmlformats-officedocument.presentationml.tags+xml"/>
  <Override PartName="/ppt/notesSlides/notesSlide91.xml" ContentType="application/vnd.openxmlformats-officedocument.presentationml.notesSlide+xml"/>
  <Override PartName="/ppt/tags/tag128.xml" ContentType="application/vnd.openxmlformats-officedocument.presentationml.tags+xml"/>
  <Override PartName="/ppt/notesSlides/notesSlide92.xml" ContentType="application/vnd.openxmlformats-officedocument.presentationml.notesSlide+xml"/>
  <Override PartName="/ppt/tags/tag129.xml" ContentType="application/vnd.openxmlformats-officedocument.presentationml.tags+xml"/>
  <Override PartName="/ppt/notesSlides/notesSlide93.xml" ContentType="application/vnd.openxmlformats-officedocument.presentationml.notesSlide+xml"/>
  <Override PartName="/ppt/tags/tag130.xml" ContentType="application/vnd.openxmlformats-officedocument.presentationml.tags+xml"/>
  <Override PartName="/ppt/notesSlides/notesSlide94.xml" ContentType="application/vnd.openxmlformats-officedocument.presentationml.notesSlide+xml"/>
  <Override PartName="/ppt/tags/tag131.xml" ContentType="application/vnd.openxmlformats-officedocument.presentationml.tags+xml"/>
  <Override PartName="/ppt/notesSlides/notesSlide95.xml" ContentType="application/vnd.openxmlformats-officedocument.presentationml.notesSlide+xml"/>
  <Override PartName="/ppt/tags/tag132.xml" ContentType="application/vnd.openxmlformats-officedocument.presentationml.tags+xml"/>
  <Override PartName="/ppt/notesSlides/notesSlide96.xml" ContentType="application/vnd.openxmlformats-officedocument.presentationml.notesSlide+xml"/>
  <Override PartName="/ppt/tags/tag133.xml" ContentType="application/vnd.openxmlformats-officedocument.presentationml.tags+xml"/>
  <Override PartName="/ppt/notesSlides/notesSlide97.xml" ContentType="application/vnd.openxmlformats-officedocument.presentationml.notesSlide+xml"/>
  <Override PartName="/ppt/tags/tag134.xml" ContentType="application/vnd.openxmlformats-officedocument.presentationml.tags+xml"/>
  <Override PartName="/ppt/notesSlides/notesSlide98.xml" ContentType="application/vnd.openxmlformats-officedocument.presentationml.notesSlide+xml"/>
  <Override PartName="/ppt/tags/tag135.xml" ContentType="application/vnd.openxmlformats-officedocument.presentationml.tags+xml"/>
  <Override PartName="/ppt/notesSlides/notesSlide99.xml" ContentType="application/vnd.openxmlformats-officedocument.presentationml.notesSlide+xml"/>
  <Override PartName="/ppt/tags/tag136.xml" ContentType="application/vnd.openxmlformats-officedocument.presentationml.tags+xml"/>
  <Override PartName="/ppt/notesSlides/notesSlide100.xml" ContentType="application/vnd.openxmlformats-officedocument.presentationml.notesSlide+xml"/>
  <Override PartName="/ppt/tags/tag137.xml" ContentType="application/vnd.openxmlformats-officedocument.presentationml.tags+xml"/>
  <Override PartName="/ppt/notesSlides/notesSlide101.xml" ContentType="application/vnd.openxmlformats-officedocument.presentationml.notesSlide+xml"/>
  <Override PartName="/ppt/tags/tag138.xml" ContentType="application/vnd.openxmlformats-officedocument.presentationml.tags+xml"/>
  <Override PartName="/ppt/notesSlides/notesSlide102.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notesSlides/notesSlide103.xml" ContentType="application/vnd.openxmlformats-officedocument.presentationml.notesSlide+xml"/>
  <Override PartName="/ppt/tags/tag147.xml" ContentType="application/vnd.openxmlformats-officedocument.presentationml.tags+xml"/>
  <Override PartName="/ppt/notesSlides/notesSlide104.xml" ContentType="application/vnd.openxmlformats-officedocument.presentationml.notesSlide+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notesSlides/notesSlide105.xml" ContentType="application/vnd.openxmlformats-officedocument.presentationml.notesSlide+xml"/>
  <Override PartName="/ppt/tags/tag152.xml" ContentType="application/vnd.openxmlformats-officedocument.presentationml.tags+xml"/>
  <Override PartName="/ppt/notesSlides/notesSlide106.xml" ContentType="application/vnd.openxmlformats-officedocument.presentationml.notesSlide+xml"/>
  <Override PartName="/ppt/tags/tag153.xml" ContentType="application/vnd.openxmlformats-officedocument.presentationml.tags+xml"/>
  <Override PartName="/ppt/notesSlides/notesSlide107.xml" ContentType="application/vnd.openxmlformats-officedocument.presentationml.notesSlide+xml"/>
  <Override PartName="/ppt/tags/tag154.xml" ContentType="application/vnd.openxmlformats-officedocument.presentationml.tags+xml"/>
  <Override PartName="/ppt/notesSlides/notesSlide108.xml" ContentType="application/vnd.openxmlformats-officedocument.presentationml.notesSlide+xml"/>
  <Override PartName="/ppt/tags/tag155.xml" ContentType="application/vnd.openxmlformats-officedocument.presentationml.tags+xml"/>
  <Override PartName="/ppt/notesSlides/notesSlide109.xml" ContentType="application/vnd.openxmlformats-officedocument.presentationml.notesSlide+xml"/>
  <Override PartName="/ppt/tags/tag156.xml" ContentType="application/vnd.openxmlformats-officedocument.presentationml.tags+xml"/>
  <Override PartName="/ppt/notesSlides/notesSlide110.xml" ContentType="application/vnd.openxmlformats-officedocument.presentationml.notesSlide+xml"/>
  <Override PartName="/ppt/tags/tag157.xml" ContentType="application/vnd.openxmlformats-officedocument.presentationml.tags+xml"/>
  <Override PartName="/ppt/notesSlides/notesSlide111.xml" ContentType="application/vnd.openxmlformats-officedocument.presentationml.notesSlide+xml"/>
  <Override PartName="/ppt/tags/tag158.xml" ContentType="application/vnd.openxmlformats-officedocument.presentationml.tags+xml"/>
  <Override PartName="/ppt/notesSlides/notesSlide112.xml" ContentType="application/vnd.openxmlformats-officedocument.presentationml.notesSlide+xml"/>
  <Override PartName="/ppt/tags/tag159.xml" ContentType="application/vnd.openxmlformats-officedocument.presentationml.tags+xml"/>
  <Override PartName="/ppt/notesSlides/notesSlide113.xml" ContentType="application/vnd.openxmlformats-officedocument.presentationml.notesSlide+xml"/>
  <Override PartName="/ppt/tags/tag160.xml" ContentType="application/vnd.openxmlformats-officedocument.presentationml.tags+xml"/>
  <Override PartName="/ppt/notesSlides/notesSlide114.xml" ContentType="application/vnd.openxmlformats-officedocument.presentationml.notesSlide+xml"/>
  <Override PartName="/ppt/tags/tag161.xml" ContentType="application/vnd.openxmlformats-officedocument.presentationml.tags+xml"/>
  <Override PartName="/ppt/notesSlides/notesSlide115.xml" ContentType="application/vnd.openxmlformats-officedocument.presentationml.notesSlide+xml"/>
  <Override PartName="/ppt/tags/tag162.xml" ContentType="application/vnd.openxmlformats-officedocument.presentationml.tags+xml"/>
  <Override PartName="/ppt/notesSlides/notesSlide116.xml" ContentType="application/vnd.openxmlformats-officedocument.presentationml.notesSlide+xml"/>
  <Override PartName="/ppt/tags/tag163.xml" ContentType="application/vnd.openxmlformats-officedocument.presentationml.tags+xml"/>
  <Override PartName="/ppt/notesSlides/notesSlide117.xml" ContentType="application/vnd.openxmlformats-officedocument.presentationml.notesSlide+xml"/>
  <Override PartName="/ppt/tags/tag164.xml" ContentType="application/vnd.openxmlformats-officedocument.presentationml.tags+xml"/>
  <Override PartName="/ppt/notesSlides/notesSlide118.xml" ContentType="application/vnd.openxmlformats-officedocument.presentationml.notesSlide+xml"/>
  <Override PartName="/ppt/tags/tag165.xml" ContentType="application/vnd.openxmlformats-officedocument.presentationml.tags+xml"/>
  <Override PartName="/ppt/notesSlides/notesSlide119.xml" ContentType="application/vnd.openxmlformats-officedocument.presentationml.notesSlide+xml"/>
  <Override PartName="/ppt/tags/tag166.xml" ContentType="application/vnd.openxmlformats-officedocument.presentationml.tags+xml"/>
  <Override PartName="/ppt/notesSlides/notesSlide120.xml" ContentType="application/vnd.openxmlformats-officedocument.presentationml.notesSlide+xml"/>
  <Override PartName="/ppt/tags/tag167.xml" ContentType="application/vnd.openxmlformats-officedocument.presentationml.tags+xml"/>
  <Override PartName="/ppt/notesSlides/notesSlide121.xml" ContentType="application/vnd.openxmlformats-officedocument.presentationml.notesSlide+xml"/>
  <Override PartName="/ppt/tags/tag168.xml" ContentType="application/vnd.openxmlformats-officedocument.presentationml.tags+xml"/>
  <Override PartName="/ppt/notesSlides/notesSlide122.xml" ContentType="application/vnd.openxmlformats-officedocument.presentationml.notesSlide+xml"/>
  <Override PartName="/ppt/tags/tag169.xml" ContentType="application/vnd.openxmlformats-officedocument.presentationml.tags+xml"/>
  <Override PartName="/ppt/tags/tag170.xml" ContentType="application/vnd.openxmlformats-officedocument.presentationml.tags+xml"/>
  <Override PartName="/ppt/notesSlides/notesSlide123.xml" ContentType="application/vnd.openxmlformats-officedocument.presentationml.notesSlide+xml"/>
  <Override PartName="/ppt/tags/tag171.xml" ContentType="application/vnd.openxmlformats-officedocument.presentationml.tags+xml"/>
  <Override PartName="/ppt/notesSlides/notesSlide124.xml" ContentType="application/vnd.openxmlformats-officedocument.presentationml.notesSlide+xml"/>
  <Override PartName="/ppt/tags/tag172.xml" ContentType="application/vnd.openxmlformats-officedocument.presentationml.tags+xml"/>
  <Override PartName="/ppt/notesSlides/notesSlide125.xml" ContentType="application/vnd.openxmlformats-officedocument.presentationml.notesSlide+xml"/>
  <Override PartName="/ppt/tags/tag173.xml" ContentType="application/vnd.openxmlformats-officedocument.presentationml.tags+xml"/>
  <Override PartName="/ppt/notesSlides/notesSlide126.xml" ContentType="application/vnd.openxmlformats-officedocument.presentationml.notesSlide+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notesSlides/notesSlide127.xml" ContentType="application/vnd.openxmlformats-officedocument.presentationml.notesSlide+xml"/>
  <Override PartName="/ppt/tags/tag182.xml" ContentType="application/vnd.openxmlformats-officedocument.presentationml.tags+xml"/>
  <Override PartName="/ppt/notesSlides/notesSlide128.xml" ContentType="application/vnd.openxmlformats-officedocument.presentationml.notesSlide+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notesSlides/notesSlide129.xml" ContentType="application/vnd.openxmlformats-officedocument.presentationml.notesSlide+xml"/>
  <Override PartName="/ppt/tags/tag186.xml" ContentType="application/vnd.openxmlformats-officedocument.presentationml.tags+xml"/>
  <Override PartName="/ppt/notesSlides/notesSlide130.xml" ContentType="application/vnd.openxmlformats-officedocument.presentationml.notesSlide+xml"/>
  <Override PartName="/ppt/tags/tag187.xml" ContentType="application/vnd.openxmlformats-officedocument.presentationml.tags+xml"/>
  <Override PartName="/ppt/notesSlides/notesSlide131.xml" ContentType="application/vnd.openxmlformats-officedocument.presentationml.notesSlide+xml"/>
  <Override PartName="/ppt/tags/tag188.xml" ContentType="application/vnd.openxmlformats-officedocument.presentationml.tags+xml"/>
  <Override PartName="/ppt/notesSlides/notesSlide132.xml" ContentType="application/vnd.openxmlformats-officedocument.presentationml.notesSlide+xml"/>
  <Override PartName="/ppt/tags/tag189.xml" ContentType="application/vnd.openxmlformats-officedocument.presentationml.tags+xml"/>
  <Override PartName="/ppt/notesSlides/notesSlide133.xml" ContentType="application/vnd.openxmlformats-officedocument.presentationml.notesSlide+xml"/>
  <Override PartName="/ppt/tags/tag190.xml" ContentType="application/vnd.openxmlformats-officedocument.presentationml.tags+xml"/>
  <Override PartName="/ppt/notesSlides/notesSlide134.xml" ContentType="application/vnd.openxmlformats-officedocument.presentationml.notesSlide+xml"/>
  <Override PartName="/ppt/tags/tag191.xml" ContentType="application/vnd.openxmlformats-officedocument.presentationml.tags+xml"/>
  <Override PartName="/ppt/notesSlides/notesSlide135.xml" ContentType="application/vnd.openxmlformats-officedocument.presentationml.notesSlide+xml"/>
  <Override PartName="/ppt/tags/tag192.xml" ContentType="application/vnd.openxmlformats-officedocument.presentationml.tags+xml"/>
  <Override PartName="/ppt/notesSlides/notesSlide136.xml" ContentType="application/vnd.openxmlformats-officedocument.presentationml.notesSlide+xml"/>
  <Override PartName="/ppt/tags/tag193.xml" ContentType="application/vnd.openxmlformats-officedocument.presentationml.tags+xml"/>
  <Override PartName="/ppt/notesSlides/notesSlide137.xml" ContentType="application/vnd.openxmlformats-officedocument.presentationml.notesSlide+xml"/>
  <Override PartName="/ppt/tags/tag194.xml" ContentType="application/vnd.openxmlformats-officedocument.presentationml.tags+xml"/>
  <Override PartName="/ppt/notesSlides/notesSlide138.xml" ContentType="application/vnd.openxmlformats-officedocument.presentationml.notesSlide+xml"/>
  <Override PartName="/ppt/tags/tag195.xml" ContentType="application/vnd.openxmlformats-officedocument.presentationml.tags+xml"/>
  <Override PartName="/ppt/notesSlides/notesSlide139.xml" ContentType="application/vnd.openxmlformats-officedocument.presentationml.notesSlide+xml"/>
  <Override PartName="/ppt/tags/tag196.xml" ContentType="application/vnd.openxmlformats-officedocument.presentationml.tags+xml"/>
  <Override PartName="/ppt/notesSlides/notesSlide140.xml" ContentType="application/vnd.openxmlformats-officedocument.presentationml.notesSlide+xml"/>
  <Override PartName="/ppt/tags/tag197.xml" ContentType="application/vnd.openxmlformats-officedocument.presentationml.tags+xml"/>
  <Override PartName="/ppt/notesSlides/notesSlide141.xml" ContentType="application/vnd.openxmlformats-officedocument.presentationml.notesSlide+xml"/>
  <Override PartName="/ppt/tags/tag198.xml" ContentType="application/vnd.openxmlformats-officedocument.presentationml.tags+xml"/>
  <Override PartName="/ppt/notesSlides/notesSlide142.xml" ContentType="application/vnd.openxmlformats-officedocument.presentationml.notesSlide+xml"/>
  <Override PartName="/ppt/tags/tag199.xml" ContentType="application/vnd.openxmlformats-officedocument.presentationml.tags+xml"/>
  <Override PartName="/ppt/notesSlides/notesSlide143.xml" ContentType="application/vnd.openxmlformats-officedocument.presentationml.notesSlide+xml"/>
  <Override PartName="/ppt/tags/tag200.xml" ContentType="application/vnd.openxmlformats-officedocument.presentationml.tags+xml"/>
  <Override PartName="/ppt/notesSlides/notesSlide144.xml" ContentType="application/vnd.openxmlformats-officedocument.presentationml.notesSlide+xml"/>
  <Override PartName="/ppt/tags/tag201.xml" ContentType="application/vnd.openxmlformats-officedocument.presentationml.tags+xml"/>
  <Override PartName="/ppt/notesSlides/notesSlide145.xml" ContentType="application/vnd.openxmlformats-officedocument.presentationml.notesSlide+xml"/>
  <Override PartName="/ppt/tags/tag202.xml" ContentType="application/vnd.openxmlformats-officedocument.presentationml.tags+xml"/>
  <Override PartName="/ppt/notesSlides/notesSlide146.xml" ContentType="application/vnd.openxmlformats-officedocument.presentationml.notesSlide+xml"/>
  <Override PartName="/ppt/tags/tag203.xml" ContentType="application/vnd.openxmlformats-officedocument.presentationml.tags+xml"/>
  <Override PartName="/ppt/notesSlides/notesSlide147.xml" ContentType="application/vnd.openxmlformats-officedocument.presentationml.notesSlide+xml"/>
  <Override PartName="/ppt/tags/tag204.xml" ContentType="application/vnd.openxmlformats-officedocument.presentationml.tags+xml"/>
  <Override PartName="/ppt/notesSlides/notesSlide148.xml" ContentType="application/vnd.openxmlformats-officedocument.presentationml.notesSlide+xml"/>
  <Override PartName="/ppt/tags/tag205.xml" ContentType="application/vnd.openxmlformats-officedocument.presentationml.tags+xml"/>
  <Override PartName="/ppt/notesSlides/notesSlide149.xml" ContentType="application/vnd.openxmlformats-officedocument.presentationml.notesSlide+xml"/>
  <Override PartName="/ppt/tags/tag206.xml" ContentType="application/vnd.openxmlformats-officedocument.presentationml.tags+xml"/>
  <Override PartName="/ppt/notesSlides/notesSlide150.xml" ContentType="application/vnd.openxmlformats-officedocument.presentationml.notesSlide+xml"/>
  <Override PartName="/ppt/tags/tag207.xml" ContentType="application/vnd.openxmlformats-officedocument.presentationml.tags+xml"/>
  <Override PartName="/ppt/notesSlides/notesSlide151.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notesSlides/notesSlide152.xml" ContentType="application/vnd.openxmlformats-officedocument.presentationml.notesSlide+xml"/>
  <Override PartName="/ppt/tags/tag216.xml" ContentType="application/vnd.openxmlformats-officedocument.presentationml.tags+xml"/>
  <Override PartName="/ppt/notesSlides/notesSlide153.xml" ContentType="application/vnd.openxmlformats-officedocument.presentationml.notesSlide+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54.xml" ContentType="application/vnd.openxmlformats-officedocument.presentationml.notesSlide+xml"/>
  <Override PartName="/ppt/tags/tag223.xml" ContentType="application/vnd.openxmlformats-officedocument.presentationml.tags+xml"/>
  <Override PartName="/ppt/notesSlides/notesSlide155.xml" ContentType="application/vnd.openxmlformats-officedocument.presentationml.notesSlide+xml"/>
  <Override PartName="/ppt/tags/tag224.xml" ContentType="application/vnd.openxmlformats-officedocument.presentationml.tags+xml"/>
  <Override PartName="/ppt/notesSlides/notesSlide156.xml" ContentType="application/vnd.openxmlformats-officedocument.presentationml.notesSlide+xml"/>
  <Override PartName="/ppt/tags/tag225.xml" ContentType="application/vnd.openxmlformats-officedocument.presentationml.tags+xml"/>
  <Override PartName="/ppt/notesSlides/notesSlide157.xml" ContentType="application/vnd.openxmlformats-officedocument.presentationml.notesSlide+xml"/>
  <Override PartName="/ppt/tags/tag226.xml" ContentType="application/vnd.openxmlformats-officedocument.presentationml.tags+xml"/>
  <Override PartName="/ppt/notesSlides/notesSlide158.xml" ContentType="application/vnd.openxmlformats-officedocument.presentationml.notesSlide+xml"/>
  <Override PartName="/ppt/tags/tag227.xml" ContentType="application/vnd.openxmlformats-officedocument.presentationml.tags+xml"/>
  <Override PartName="/ppt/notesSlides/notesSlide159.xml" ContentType="application/vnd.openxmlformats-officedocument.presentationml.notesSlide+xml"/>
  <Override PartName="/ppt/tags/tag228.xml" ContentType="application/vnd.openxmlformats-officedocument.presentationml.tags+xml"/>
  <Override PartName="/ppt/notesSlides/notesSlide160.xml" ContentType="application/vnd.openxmlformats-officedocument.presentationml.notesSlide+xml"/>
  <Override PartName="/ppt/tags/tag229.xml" ContentType="application/vnd.openxmlformats-officedocument.presentationml.tags+xml"/>
  <Override PartName="/ppt/notesSlides/notesSlide161.xml" ContentType="application/vnd.openxmlformats-officedocument.presentationml.notesSlide+xml"/>
  <Override PartName="/ppt/tags/tag230.xml" ContentType="application/vnd.openxmlformats-officedocument.presentationml.tags+xml"/>
  <Override PartName="/ppt/notesSlides/notesSlide162.xml" ContentType="application/vnd.openxmlformats-officedocument.presentationml.notesSlide+xml"/>
  <Override PartName="/ppt/tags/tag231.xml" ContentType="application/vnd.openxmlformats-officedocument.presentationml.tags+xml"/>
  <Override PartName="/ppt/notesSlides/notesSlide163.xml" ContentType="application/vnd.openxmlformats-officedocument.presentationml.notesSlide+xml"/>
  <Override PartName="/ppt/tags/tag232.xml" ContentType="application/vnd.openxmlformats-officedocument.presentationml.tags+xml"/>
  <Override PartName="/ppt/notesSlides/notesSlide164.xml" ContentType="application/vnd.openxmlformats-officedocument.presentationml.notesSlide+xml"/>
  <Override PartName="/ppt/tags/tag233.xml" ContentType="application/vnd.openxmlformats-officedocument.presentationml.tags+xml"/>
  <Override PartName="/ppt/notesSlides/notesSlide165.xml" ContentType="application/vnd.openxmlformats-officedocument.presentationml.notesSlide+xml"/>
  <Override PartName="/ppt/tags/tag234.xml" ContentType="application/vnd.openxmlformats-officedocument.presentationml.tags+xml"/>
  <Override PartName="/ppt/notesSlides/notesSlide166.xml" ContentType="application/vnd.openxmlformats-officedocument.presentationml.notesSlide+xml"/>
  <Override PartName="/ppt/tags/tag235.xml" ContentType="application/vnd.openxmlformats-officedocument.presentationml.tags+xml"/>
  <Override PartName="/ppt/notesSlides/notesSlide167.xml" ContentType="application/vnd.openxmlformats-officedocument.presentationml.notesSlide+xml"/>
  <Override PartName="/ppt/tags/tag236.xml" ContentType="application/vnd.openxmlformats-officedocument.presentationml.tags+xml"/>
  <Override PartName="/ppt/notesSlides/notesSlide168.xml" ContentType="application/vnd.openxmlformats-officedocument.presentationml.notesSlide+xml"/>
  <Override PartName="/ppt/tags/tag237.xml" ContentType="application/vnd.openxmlformats-officedocument.presentationml.tags+xml"/>
  <Override PartName="/ppt/notesSlides/notesSlide169.xml" ContentType="application/vnd.openxmlformats-officedocument.presentationml.notesSlide+xml"/>
  <Override PartName="/ppt/tags/tag238.xml" ContentType="application/vnd.openxmlformats-officedocument.presentationml.tags+xml"/>
  <Override PartName="/ppt/notesSlides/notesSlide170.xml" ContentType="application/vnd.openxmlformats-officedocument.presentationml.notesSlide+xml"/>
  <Override PartName="/ppt/tags/tag239.xml" ContentType="application/vnd.openxmlformats-officedocument.presentationml.tags+xml"/>
  <Override PartName="/ppt/notesSlides/notesSlide171.xml" ContentType="application/vnd.openxmlformats-officedocument.presentationml.notesSlide+xml"/>
  <Override PartName="/ppt/tags/tag240.xml" ContentType="application/vnd.openxmlformats-officedocument.presentationml.tags+xml"/>
  <Override PartName="/ppt/notesSlides/notesSlide172.xml" ContentType="application/vnd.openxmlformats-officedocument.presentationml.notesSlide+xml"/>
  <Override PartName="/ppt/tags/tag241.xml" ContentType="application/vnd.openxmlformats-officedocument.presentationml.tags+xml"/>
  <Override PartName="/ppt/notesSlides/notesSlide173.xml" ContentType="application/vnd.openxmlformats-officedocument.presentationml.notesSlide+xml"/>
  <Override PartName="/ppt/tags/tag242.xml" ContentType="application/vnd.openxmlformats-officedocument.presentationml.tags+xml"/>
  <Override PartName="/ppt/notesSlides/notesSlide174.xml" ContentType="application/vnd.openxmlformats-officedocument.presentationml.notesSlide+xml"/>
  <Override PartName="/ppt/tags/tag243.xml" ContentType="application/vnd.openxmlformats-officedocument.presentationml.tags+xml"/>
  <Override PartName="/ppt/notesSlides/notesSlide175.xml" ContentType="application/vnd.openxmlformats-officedocument.presentationml.notesSlide+xml"/>
  <Override PartName="/ppt/tags/tag244.xml" ContentType="application/vnd.openxmlformats-officedocument.presentationml.tags+xml"/>
  <Override PartName="/ppt/notesSlides/notesSlide176.xml" ContentType="application/vnd.openxmlformats-officedocument.presentationml.notesSlide+xml"/>
  <Override PartName="/ppt/tags/tag245.xml" ContentType="application/vnd.openxmlformats-officedocument.presentationml.tags+xml"/>
  <Override PartName="/ppt/notesSlides/notesSlide177.xml" ContentType="application/vnd.openxmlformats-officedocument.presentationml.notesSlide+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178.xml" ContentType="application/vnd.openxmlformats-officedocument.presentationml.notesSlide+xml"/>
  <Override PartName="/ppt/tags/tag254.xml" ContentType="application/vnd.openxmlformats-officedocument.presentationml.tags+xml"/>
  <Override PartName="/ppt/notesSlides/notesSlide179.xml" ContentType="application/vnd.openxmlformats-officedocument.presentationml.notesSlide+xml"/>
  <Override PartName="/ppt/tags/tag255.xml" ContentType="application/vnd.openxmlformats-officedocument.presentationml.tags+xml"/>
  <Override PartName="/ppt/notesSlides/notesSlide180.xml" ContentType="application/vnd.openxmlformats-officedocument.presentationml.notesSlide+xml"/>
  <Override PartName="/ppt/tags/tag256.xml" ContentType="application/vnd.openxmlformats-officedocument.presentationml.tags+xml"/>
  <Override PartName="/ppt/notesSlides/notesSlide181.xml" ContentType="application/vnd.openxmlformats-officedocument.presentationml.notesSlide+xml"/>
  <Override PartName="/ppt/tags/tag257.xml" ContentType="application/vnd.openxmlformats-officedocument.presentationml.tags+xml"/>
  <Override PartName="/ppt/notesSlides/notesSlide182.xml" ContentType="application/vnd.openxmlformats-officedocument.presentationml.notesSlide+xml"/>
  <Override PartName="/ppt/tags/tag258.xml" ContentType="application/vnd.openxmlformats-officedocument.presentationml.tags+xml"/>
  <Override PartName="/ppt/notesSlides/notesSlide183.xml" ContentType="application/vnd.openxmlformats-officedocument.presentationml.notesSlide+xml"/>
  <Override PartName="/ppt/tags/tag259.xml" ContentType="application/vnd.openxmlformats-officedocument.presentationml.tags+xml"/>
  <Override PartName="/ppt/notesSlides/notesSlide184.xml" ContentType="application/vnd.openxmlformats-officedocument.presentationml.notesSlide+xml"/>
  <Override PartName="/ppt/tags/tag260.xml" ContentType="application/vnd.openxmlformats-officedocument.presentationml.tags+xml"/>
  <Override PartName="/ppt/notesSlides/notesSlide185.xml" ContentType="application/vnd.openxmlformats-officedocument.presentationml.notesSlide+xml"/>
  <Override PartName="/ppt/tags/tag261.xml" ContentType="application/vnd.openxmlformats-officedocument.presentationml.tags+xml"/>
  <Override PartName="/ppt/notesSlides/notesSlide186.xml" ContentType="application/vnd.openxmlformats-officedocument.presentationml.notesSlide+xml"/>
  <Override PartName="/ppt/tags/tag262.xml" ContentType="application/vnd.openxmlformats-officedocument.presentationml.tags+xml"/>
  <Override PartName="/ppt/notesSlides/notesSlide187.xml" ContentType="application/vnd.openxmlformats-officedocument.presentationml.notesSlide+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notesSlides/notesSlide188.xml" ContentType="application/vnd.openxmlformats-officedocument.presentationml.notesSlide+xml"/>
  <Override PartName="/ppt/tags/tag271.xml" ContentType="application/vnd.openxmlformats-officedocument.presentationml.tags+xml"/>
  <Override PartName="/ppt/notesSlides/notesSlide189.xml" ContentType="application/vnd.openxmlformats-officedocument.presentationml.notesSlide+xml"/>
  <Override PartName="/ppt/tags/tag272.xml" ContentType="application/vnd.openxmlformats-officedocument.presentationml.tags+xml"/>
  <Override PartName="/ppt/notesSlides/notesSlide190.xml" ContentType="application/vnd.openxmlformats-officedocument.presentationml.notesSlide+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notesSlides/notesSlide191.xml" ContentType="application/vnd.openxmlformats-officedocument.presentationml.notesSlide+xml"/>
  <Override PartName="/ppt/tags/tag281.xml" ContentType="application/vnd.openxmlformats-officedocument.presentationml.tags+xml"/>
  <Override PartName="/ppt/notesSlides/notesSlide192.xml" ContentType="application/vnd.openxmlformats-officedocument.presentationml.notesSlide+xml"/>
  <Override PartName="/ppt/tags/tag282.xml" ContentType="application/vnd.openxmlformats-officedocument.presentationml.tags+xml"/>
  <Override PartName="/ppt/notesSlides/notesSlide193.xml" ContentType="application/vnd.openxmlformats-officedocument.presentationml.notesSlide+xml"/>
  <Override PartName="/ppt/tags/tag283.xml" ContentType="application/vnd.openxmlformats-officedocument.presentationml.tags+xml"/>
  <Override PartName="/ppt/notesSlides/notesSlide194.xml" ContentType="application/vnd.openxmlformats-officedocument.presentationml.notesSlide+xml"/>
  <Override PartName="/ppt/tags/tag284.xml" ContentType="application/vnd.openxmlformats-officedocument.presentationml.tags+xml"/>
  <Override PartName="/ppt/notesSlides/notesSlide195.xml" ContentType="application/vnd.openxmlformats-officedocument.presentationml.notesSlide+xml"/>
  <Override PartName="/ppt/tags/tag285.xml" ContentType="application/vnd.openxmlformats-officedocument.presentationml.tags+xml"/>
  <Override PartName="/ppt/notesSlides/notesSlide196.xml" ContentType="application/vnd.openxmlformats-officedocument.presentationml.notesSlide+xml"/>
  <Override PartName="/ppt/tags/tag286.xml" ContentType="application/vnd.openxmlformats-officedocument.presentationml.tags+xml"/>
  <Override PartName="/ppt/notesSlides/notesSlide197.xml" ContentType="application/vnd.openxmlformats-officedocument.presentationml.notesSlide+xml"/>
  <Override PartName="/ppt/tags/tag287.xml" ContentType="application/vnd.openxmlformats-officedocument.presentationml.tags+xml"/>
  <Override PartName="/ppt/notesSlides/notesSlide198.xml" ContentType="application/vnd.openxmlformats-officedocument.presentationml.notesSlide+xml"/>
  <Override PartName="/ppt/tags/tag288.xml" ContentType="application/vnd.openxmlformats-officedocument.presentationml.tags+xml"/>
  <Override PartName="/ppt/notesSlides/notesSlide199.xml" ContentType="application/vnd.openxmlformats-officedocument.presentationml.notesSlide+xml"/>
  <Override PartName="/ppt/tags/tag289.xml" ContentType="application/vnd.openxmlformats-officedocument.presentationml.tags+xml"/>
  <Override PartName="/ppt/notesSlides/notesSlide200.xml" ContentType="application/vnd.openxmlformats-officedocument.presentationml.notesSlide+xml"/>
  <Override PartName="/ppt/tags/tag290.xml" ContentType="application/vnd.openxmlformats-officedocument.presentationml.tags+xml"/>
  <Override PartName="/ppt/notesSlides/notesSlide201.xml" ContentType="application/vnd.openxmlformats-officedocument.presentationml.notesSlide+xml"/>
  <Override PartName="/ppt/tags/tag291.xml" ContentType="application/vnd.openxmlformats-officedocument.presentationml.tags+xml"/>
  <Override PartName="/ppt/notesSlides/notesSlide202.xml" ContentType="application/vnd.openxmlformats-officedocument.presentationml.notesSlide+xml"/>
  <Override PartName="/ppt/tags/tag292.xml" ContentType="application/vnd.openxmlformats-officedocument.presentationml.tags+xml"/>
  <Override PartName="/ppt/notesSlides/notesSlide203.xml" ContentType="application/vnd.openxmlformats-officedocument.presentationml.notesSlide+xml"/>
  <Override PartName="/ppt/tags/tag293.xml" ContentType="application/vnd.openxmlformats-officedocument.presentationml.tags+xml"/>
  <Override PartName="/ppt/notesSlides/notesSlide204.xml" ContentType="application/vnd.openxmlformats-officedocument.presentationml.notesSlide+xml"/>
  <Override PartName="/ppt/tags/tag294.xml" ContentType="application/vnd.openxmlformats-officedocument.presentationml.tags+xml"/>
  <Override PartName="/ppt/notesSlides/notesSlide205.xml" ContentType="application/vnd.openxmlformats-officedocument.presentationml.notesSlide+xml"/>
  <Override PartName="/ppt/tags/tag295.xml" ContentType="application/vnd.openxmlformats-officedocument.presentationml.tags+xml"/>
  <Override PartName="/ppt/notesSlides/notesSlide206.xml" ContentType="application/vnd.openxmlformats-officedocument.presentationml.notesSlide+xml"/>
  <Override PartName="/ppt/tags/tag296.xml" ContentType="application/vnd.openxmlformats-officedocument.presentationml.tags+xml"/>
  <Override PartName="/ppt/notesSlides/notesSlide207.xml" ContentType="application/vnd.openxmlformats-officedocument.presentationml.notesSlide+xml"/>
  <Override PartName="/ppt/tags/tag297.xml" ContentType="application/vnd.openxmlformats-officedocument.presentationml.tags+xml"/>
  <Override PartName="/ppt/notesSlides/notesSlide208.xml" ContentType="application/vnd.openxmlformats-officedocument.presentationml.notesSlide+xml"/>
  <Override PartName="/ppt/tags/tag298.xml" ContentType="application/vnd.openxmlformats-officedocument.presentationml.tags+xml"/>
  <Override PartName="/ppt/notesSlides/notesSlide2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60" r:id="rId1"/>
  </p:sldMasterIdLst>
  <p:notesMasterIdLst>
    <p:notesMasterId r:id="rId211"/>
  </p:notesMasterIdLst>
  <p:handoutMasterIdLst>
    <p:handoutMasterId r:id="rId212"/>
  </p:handoutMasterIdLst>
  <p:sldIdLst>
    <p:sldId id="445" r:id="rId2"/>
    <p:sldId id="517" r:id="rId3"/>
    <p:sldId id="616" r:id="rId4"/>
    <p:sldId id="985" r:id="rId5"/>
    <p:sldId id="632" r:id="rId6"/>
    <p:sldId id="718" r:id="rId7"/>
    <p:sldId id="742" r:id="rId8"/>
    <p:sldId id="746" r:id="rId9"/>
    <p:sldId id="747" r:id="rId10"/>
    <p:sldId id="748" r:id="rId11"/>
    <p:sldId id="864" r:id="rId12"/>
    <p:sldId id="865" r:id="rId13"/>
    <p:sldId id="866" r:id="rId14"/>
    <p:sldId id="851" r:id="rId15"/>
    <p:sldId id="755" r:id="rId16"/>
    <p:sldId id="766" r:id="rId17"/>
    <p:sldId id="858" r:id="rId18"/>
    <p:sldId id="768" r:id="rId19"/>
    <p:sldId id="752" r:id="rId20"/>
    <p:sldId id="751" r:id="rId21"/>
    <p:sldId id="753" r:id="rId22"/>
    <p:sldId id="750" r:id="rId23"/>
    <p:sldId id="869" r:id="rId24"/>
    <p:sldId id="633" r:id="rId25"/>
    <p:sldId id="634" r:id="rId26"/>
    <p:sldId id="636" r:id="rId27"/>
    <p:sldId id="868" r:id="rId28"/>
    <p:sldId id="719" r:id="rId29"/>
    <p:sldId id="867" r:id="rId30"/>
    <p:sldId id="639" r:id="rId31"/>
    <p:sldId id="640" r:id="rId32"/>
    <p:sldId id="641" r:id="rId33"/>
    <p:sldId id="735" r:id="rId34"/>
    <p:sldId id="652" r:id="rId35"/>
    <p:sldId id="860" r:id="rId36"/>
    <p:sldId id="645" r:id="rId37"/>
    <p:sldId id="646" r:id="rId38"/>
    <p:sldId id="648" r:id="rId39"/>
    <p:sldId id="649" r:id="rId40"/>
    <p:sldId id="862" r:id="rId41"/>
    <p:sldId id="861" r:id="rId42"/>
    <p:sldId id="863" r:id="rId43"/>
    <p:sldId id="732" r:id="rId44"/>
    <p:sldId id="870" r:id="rId45"/>
    <p:sldId id="471" r:id="rId46"/>
    <p:sldId id="717" r:id="rId47"/>
    <p:sldId id="544" r:id="rId48"/>
    <p:sldId id="596" r:id="rId49"/>
    <p:sldId id="988" r:id="rId50"/>
    <p:sldId id="989" r:id="rId51"/>
    <p:sldId id="653" r:id="rId52"/>
    <p:sldId id="654" r:id="rId53"/>
    <p:sldId id="655" r:id="rId54"/>
    <p:sldId id="871" r:id="rId55"/>
    <p:sldId id="1026" r:id="rId56"/>
    <p:sldId id="720" r:id="rId57"/>
    <p:sldId id="991" r:id="rId58"/>
    <p:sldId id="992" r:id="rId59"/>
    <p:sldId id="994" r:id="rId60"/>
    <p:sldId id="995" r:id="rId61"/>
    <p:sldId id="996" r:id="rId62"/>
    <p:sldId id="473" r:id="rId63"/>
    <p:sldId id="763" r:id="rId64"/>
    <p:sldId id="628" r:id="rId65"/>
    <p:sldId id="853" r:id="rId66"/>
    <p:sldId id="854" r:id="rId67"/>
    <p:sldId id="656" r:id="rId68"/>
    <p:sldId id="657" r:id="rId69"/>
    <p:sldId id="872" r:id="rId70"/>
    <p:sldId id="764" r:id="rId71"/>
    <p:sldId id="658" r:id="rId72"/>
    <p:sldId id="1028" r:id="rId73"/>
    <p:sldId id="1031" r:id="rId74"/>
    <p:sldId id="873" r:id="rId75"/>
    <p:sldId id="874" r:id="rId76"/>
    <p:sldId id="875" r:id="rId77"/>
    <p:sldId id="881" r:id="rId78"/>
    <p:sldId id="1001" r:id="rId79"/>
    <p:sldId id="664" r:id="rId80"/>
    <p:sldId id="670" r:id="rId81"/>
    <p:sldId id="1000" r:id="rId82"/>
    <p:sldId id="999" r:id="rId83"/>
    <p:sldId id="1003" r:id="rId84"/>
    <p:sldId id="1005" r:id="rId85"/>
    <p:sldId id="1004" r:id="rId86"/>
    <p:sldId id="1006" r:id="rId87"/>
    <p:sldId id="1002" r:id="rId88"/>
    <p:sldId id="1007" r:id="rId89"/>
    <p:sldId id="571" r:id="rId90"/>
    <p:sldId id="1009" r:id="rId91"/>
    <p:sldId id="1010" r:id="rId92"/>
    <p:sldId id="1011" r:id="rId93"/>
    <p:sldId id="1012" r:id="rId94"/>
    <p:sldId id="539" r:id="rId95"/>
    <p:sldId id="997" r:id="rId96"/>
    <p:sldId id="998" r:id="rId97"/>
    <p:sldId id="671" r:id="rId98"/>
    <p:sldId id="877" r:id="rId99"/>
    <p:sldId id="879" r:id="rId100"/>
    <p:sldId id="665" r:id="rId101"/>
    <p:sldId id="661" r:id="rId102"/>
    <p:sldId id="880" r:id="rId103"/>
    <p:sldId id="882" r:id="rId104"/>
    <p:sldId id="883" r:id="rId105"/>
    <p:sldId id="886" r:id="rId106"/>
    <p:sldId id="884" r:id="rId107"/>
    <p:sldId id="987" r:id="rId108"/>
    <p:sldId id="986" r:id="rId109"/>
    <p:sldId id="889" r:id="rId110"/>
    <p:sldId id="890" r:id="rId111"/>
    <p:sldId id="891" r:id="rId112"/>
    <p:sldId id="892" r:id="rId113"/>
    <p:sldId id="893" r:id="rId114"/>
    <p:sldId id="894" r:id="rId115"/>
    <p:sldId id="1013" r:id="rId116"/>
    <p:sldId id="895" r:id="rId117"/>
    <p:sldId id="1029" r:id="rId118"/>
    <p:sldId id="885" r:id="rId119"/>
    <p:sldId id="897" r:id="rId120"/>
    <p:sldId id="898" r:id="rId121"/>
    <p:sldId id="899" r:id="rId122"/>
    <p:sldId id="896" r:id="rId123"/>
    <p:sldId id="900" r:id="rId124"/>
    <p:sldId id="901" r:id="rId125"/>
    <p:sldId id="902" r:id="rId126"/>
    <p:sldId id="903" r:id="rId127"/>
    <p:sldId id="904" r:id="rId128"/>
    <p:sldId id="905" r:id="rId129"/>
    <p:sldId id="906" r:id="rId130"/>
    <p:sldId id="907" r:id="rId131"/>
    <p:sldId id="909" r:id="rId132"/>
    <p:sldId id="911" r:id="rId133"/>
    <p:sldId id="913" r:id="rId134"/>
    <p:sldId id="912" r:id="rId135"/>
    <p:sldId id="914" r:id="rId136"/>
    <p:sldId id="915" r:id="rId137"/>
    <p:sldId id="916" r:id="rId138"/>
    <p:sldId id="917" r:id="rId139"/>
    <p:sldId id="918" r:id="rId140"/>
    <p:sldId id="919" r:id="rId141"/>
    <p:sldId id="920" r:id="rId142"/>
    <p:sldId id="921" r:id="rId143"/>
    <p:sldId id="922" r:id="rId144"/>
    <p:sldId id="947" r:id="rId145"/>
    <p:sldId id="924" r:id="rId146"/>
    <p:sldId id="925" r:id="rId147"/>
    <p:sldId id="926" r:id="rId148"/>
    <p:sldId id="954" r:id="rId149"/>
    <p:sldId id="955" r:id="rId150"/>
    <p:sldId id="1014" r:id="rId151"/>
    <p:sldId id="928" r:id="rId152"/>
    <p:sldId id="929" r:id="rId153"/>
    <p:sldId id="930" r:id="rId154"/>
    <p:sldId id="931" r:id="rId155"/>
    <p:sldId id="932" r:id="rId156"/>
    <p:sldId id="933" r:id="rId157"/>
    <p:sldId id="934" r:id="rId158"/>
    <p:sldId id="1023" r:id="rId159"/>
    <p:sldId id="935" r:id="rId160"/>
    <p:sldId id="936" r:id="rId161"/>
    <p:sldId id="937" r:id="rId162"/>
    <p:sldId id="1025" r:id="rId163"/>
    <p:sldId id="944" r:id="rId164"/>
    <p:sldId id="945" r:id="rId165"/>
    <p:sldId id="946" r:id="rId166"/>
    <p:sldId id="948" r:id="rId167"/>
    <p:sldId id="949" r:id="rId168"/>
    <p:sldId id="950" r:id="rId169"/>
    <p:sldId id="951" r:id="rId170"/>
    <p:sldId id="952" r:id="rId171"/>
    <p:sldId id="959" r:id="rId172"/>
    <p:sldId id="956" r:id="rId173"/>
    <p:sldId id="957" r:id="rId174"/>
    <p:sldId id="1032" r:id="rId175"/>
    <p:sldId id="958" r:id="rId176"/>
    <p:sldId id="953" r:id="rId177"/>
    <p:sldId id="960" r:id="rId178"/>
    <p:sldId id="961" r:id="rId179"/>
    <p:sldId id="962" r:id="rId180"/>
    <p:sldId id="963" r:id="rId181"/>
    <p:sldId id="964" r:id="rId182"/>
    <p:sldId id="965" r:id="rId183"/>
    <p:sldId id="966" r:id="rId184"/>
    <p:sldId id="967" r:id="rId185"/>
    <p:sldId id="968" r:id="rId186"/>
    <p:sldId id="969" r:id="rId187"/>
    <p:sldId id="1024" r:id="rId188"/>
    <p:sldId id="970" r:id="rId189"/>
    <p:sldId id="971" r:id="rId190"/>
    <p:sldId id="1030" r:id="rId191"/>
    <p:sldId id="1016" r:id="rId192"/>
    <p:sldId id="1017" r:id="rId193"/>
    <p:sldId id="1019" r:id="rId194"/>
    <p:sldId id="1018" r:id="rId195"/>
    <p:sldId id="1020" r:id="rId196"/>
    <p:sldId id="1021" r:id="rId197"/>
    <p:sldId id="1022" r:id="rId198"/>
    <p:sldId id="973" r:id="rId199"/>
    <p:sldId id="974" r:id="rId200"/>
    <p:sldId id="975" r:id="rId201"/>
    <p:sldId id="976" r:id="rId202"/>
    <p:sldId id="977" r:id="rId203"/>
    <p:sldId id="978" r:id="rId204"/>
    <p:sldId id="979" r:id="rId205"/>
    <p:sldId id="980" r:id="rId206"/>
    <p:sldId id="981" r:id="rId207"/>
    <p:sldId id="982" r:id="rId208"/>
    <p:sldId id="983" r:id="rId209"/>
    <p:sldId id="984" r:id="rId210"/>
  </p:sldIdLst>
  <p:sldSz cx="9144000" cy="5143500" type="screen16x9"/>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ogramme" id="{D97D1230-64B9-44C2-82A9-4A384E7B37EF}">
          <p14:sldIdLst>
            <p14:sldId id="445"/>
            <p14:sldId id="517"/>
          </p14:sldIdLst>
        </p14:section>
        <p14:section name="Introduction" id="{57DB8E2C-58A1-4106-9AB4-A3AA836AED46}">
          <p14:sldIdLst>
            <p14:sldId id="616"/>
            <p14:sldId id="985"/>
            <p14:sldId id="632"/>
            <p14:sldId id="718"/>
            <p14:sldId id="742"/>
            <p14:sldId id="746"/>
            <p14:sldId id="747"/>
            <p14:sldId id="748"/>
            <p14:sldId id="864"/>
            <p14:sldId id="865"/>
            <p14:sldId id="866"/>
            <p14:sldId id="851"/>
            <p14:sldId id="755"/>
            <p14:sldId id="766"/>
            <p14:sldId id="858"/>
            <p14:sldId id="768"/>
            <p14:sldId id="752"/>
            <p14:sldId id="751"/>
            <p14:sldId id="753"/>
            <p14:sldId id="750"/>
            <p14:sldId id="869"/>
            <p14:sldId id="633"/>
            <p14:sldId id="634"/>
            <p14:sldId id="636"/>
            <p14:sldId id="868"/>
            <p14:sldId id="719"/>
            <p14:sldId id="867"/>
            <p14:sldId id="639"/>
            <p14:sldId id="640"/>
            <p14:sldId id="641"/>
          </p14:sldIdLst>
        </p14:section>
        <p14:section name="Atelier 1" id="{F5867B25-B245-49DC-B6BF-76119056CBDE}">
          <p14:sldIdLst>
            <p14:sldId id="735"/>
            <p14:sldId id="652"/>
            <p14:sldId id="860"/>
            <p14:sldId id="645"/>
            <p14:sldId id="646"/>
            <p14:sldId id="648"/>
            <p14:sldId id="649"/>
            <p14:sldId id="862"/>
            <p14:sldId id="861"/>
            <p14:sldId id="863"/>
            <p14:sldId id="732"/>
            <p14:sldId id="870"/>
            <p14:sldId id="471"/>
            <p14:sldId id="717"/>
            <p14:sldId id="544"/>
            <p14:sldId id="596"/>
            <p14:sldId id="988"/>
            <p14:sldId id="989"/>
            <p14:sldId id="653"/>
            <p14:sldId id="654"/>
            <p14:sldId id="655"/>
            <p14:sldId id="871"/>
            <p14:sldId id="1026"/>
            <p14:sldId id="720"/>
            <p14:sldId id="991"/>
            <p14:sldId id="992"/>
            <p14:sldId id="994"/>
            <p14:sldId id="995"/>
            <p14:sldId id="996"/>
            <p14:sldId id="473"/>
            <p14:sldId id="763"/>
            <p14:sldId id="628"/>
            <p14:sldId id="853"/>
            <p14:sldId id="854"/>
            <p14:sldId id="656"/>
            <p14:sldId id="657"/>
            <p14:sldId id="872"/>
            <p14:sldId id="764"/>
            <p14:sldId id="658"/>
            <p14:sldId id="1028"/>
            <p14:sldId id="1031"/>
            <p14:sldId id="873"/>
          </p14:sldIdLst>
        </p14:section>
        <p14:section name="Atelier 2" id="{29D81869-0874-A240-83B6-FA76783676EB}">
          <p14:sldIdLst>
            <p14:sldId id="874"/>
            <p14:sldId id="875"/>
            <p14:sldId id="881"/>
            <p14:sldId id="1001"/>
            <p14:sldId id="664"/>
            <p14:sldId id="670"/>
            <p14:sldId id="1000"/>
            <p14:sldId id="999"/>
            <p14:sldId id="1003"/>
            <p14:sldId id="1005"/>
            <p14:sldId id="1004"/>
            <p14:sldId id="1006"/>
            <p14:sldId id="1002"/>
            <p14:sldId id="1007"/>
            <p14:sldId id="571"/>
            <p14:sldId id="1009"/>
            <p14:sldId id="1010"/>
            <p14:sldId id="1011"/>
            <p14:sldId id="1012"/>
            <p14:sldId id="539"/>
            <p14:sldId id="997"/>
            <p14:sldId id="998"/>
            <p14:sldId id="671"/>
            <p14:sldId id="877"/>
            <p14:sldId id="879"/>
            <p14:sldId id="665"/>
            <p14:sldId id="661"/>
            <p14:sldId id="880"/>
          </p14:sldIdLst>
        </p14:section>
        <p14:section name="Atelier 3" id="{30C0EC07-A23C-0B4A-A1CD-F5DC3187233E}">
          <p14:sldIdLst>
            <p14:sldId id="882"/>
            <p14:sldId id="883"/>
            <p14:sldId id="886"/>
            <p14:sldId id="884"/>
            <p14:sldId id="987"/>
            <p14:sldId id="986"/>
            <p14:sldId id="889"/>
            <p14:sldId id="890"/>
            <p14:sldId id="891"/>
            <p14:sldId id="892"/>
            <p14:sldId id="893"/>
            <p14:sldId id="894"/>
            <p14:sldId id="1013"/>
            <p14:sldId id="895"/>
            <p14:sldId id="1029"/>
            <p14:sldId id="885"/>
            <p14:sldId id="897"/>
            <p14:sldId id="898"/>
            <p14:sldId id="899"/>
            <p14:sldId id="896"/>
            <p14:sldId id="900"/>
            <p14:sldId id="901"/>
            <p14:sldId id="902"/>
            <p14:sldId id="903"/>
          </p14:sldIdLst>
        </p14:section>
        <p14:section name="Atelier 4" id="{1C73277F-8997-48D9-90D5-A3C246D35D38}">
          <p14:sldIdLst>
            <p14:sldId id="904"/>
            <p14:sldId id="905"/>
            <p14:sldId id="906"/>
            <p14:sldId id="907"/>
            <p14:sldId id="909"/>
            <p14:sldId id="911"/>
            <p14:sldId id="913"/>
            <p14:sldId id="912"/>
            <p14:sldId id="914"/>
            <p14:sldId id="915"/>
            <p14:sldId id="916"/>
            <p14:sldId id="917"/>
            <p14:sldId id="918"/>
            <p14:sldId id="919"/>
            <p14:sldId id="920"/>
            <p14:sldId id="921"/>
            <p14:sldId id="922"/>
            <p14:sldId id="947"/>
            <p14:sldId id="924"/>
            <p14:sldId id="925"/>
            <p14:sldId id="926"/>
            <p14:sldId id="954"/>
            <p14:sldId id="955"/>
            <p14:sldId id="1014"/>
            <p14:sldId id="928"/>
          </p14:sldIdLst>
        </p14:section>
        <p14:section name="Atelier 5" id="{47FDED39-6E98-42B8-9F1B-F539D42D80F9}">
          <p14:sldIdLst>
            <p14:sldId id="929"/>
            <p14:sldId id="930"/>
            <p14:sldId id="931"/>
            <p14:sldId id="932"/>
            <p14:sldId id="933"/>
            <p14:sldId id="934"/>
            <p14:sldId id="1023"/>
            <p14:sldId id="935"/>
            <p14:sldId id="936"/>
            <p14:sldId id="937"/>
            <p14:sldId id="1025"/>
            <p14:sldId id="944"/>
            <p14:sldId id="945"/>
            <p14:sldId id="946"/>
            <p14:sldId id="948"/>
            <p14:sldId id="949"/>
            <p14:sldId id="950"/>
            <p14:sldId id="951"/>
            <p14:sldId id="952"/>
            <p14:sldId id="959"/>
            <p14:sldId id="956"/>
            <p14:sldId id="957"/>
            <p14:sldId id="1032"/>
            <p14:sldId id="958"/>
            <p14:sldId id="953"/>
            <p14:sldId id="960"/>
          </p14:sldIdLst>
        </p14:section>
        <p14:section name="Avantages" id="{C604CD71-CDCA-42F9-8FC7-F66594E76D74}">
          <p14:sldIdLst>
            <p14:sldId id="961"/>
            <p14:sldId id="962"/>
            <p14:sldId id="963"/>
            <p14:sldId id="964"/>
            <p14:sldId id="965"/>
            <p14:sldId id="966"/>
            <p14:sldId id="967"/>
            <p14:sldId id="968"/>
            <p14:sldId id="969"/>
            <p14:sldId id="1024"/>
          </p14:sldIdLst>
        </p14:section>
        <p14:section name="Etude de cas" id="{7500F860-25AB-42C9-9AF6-AF1E074C7FF2}">
          <p14:sldIdLst>
            <p14:sldId id="970"/>
            <p14:sldId id="971"/>
            <p14:sldId id="1030"/>
          </p14:sldIdLst>
        </p14:section>
        <p14:section name="Annexes" id="{1CEAAEE0-38E3-4FAD-8AAE-0A7B75E95499}">
          <p14:sldIdLst>
            <p14:sldId id="1016"/>
            <p14:sldId id="1017"/>
            <p14:sldId id="1019"/>
            <p14:sldId id="1018"/>
            <p14:sldId id="1020"/>
            <p14:sldId id="1021"/>
            <p14:sldId id="1022"/>
            <p14:sldId id="973"/>
            <p14:sldId id="974"/>
            <p14:sldId id="975"/>
            <p14:sldId id="976"/>
            <p14:sldId id="977"/>
            <p14:sldId id="978"/>
            <p14:sldId id="979"/>
            <p14:sldId id="980"/>
            <p14:sldId id="981"/>
            <p14:sldId id="982"/>
            <p14:sldId id="983"/>
            <p14:sldId id="984"/>
          </p14:sldIdLst>
        </p14:section>
      </p14:sectionLst>
    </p:ext>
    <p:ext uri="{EFAFB233-063F-42B5-8137-9DF3F51BA10A}">
      <p15:sldGuideLst xmlns:p15="http://schemas.microsoft.com/office/powerpoint/2012/main">
        <p15:guide id="1" orient="horz" pos="214" userDrawn="1">
          <p15:clr>
            <a:srgbClr val="A4A3A4"/>
          </p15:clr>
        </p15:guide>
        <p15:guide id="2" pos="204" userDrawn="1">
          <p15:clr>
            <a:srgbClr val="A4A3A4"/>
          </p15:clr>
        </p15:guide>
        <p15:guide id="3" pos="5556" userDrawn="1">
          <p15:clr>
            <a:srgbClr val="A4A3A4"/>
          </p15:clr>
        </p15:guide>
        <p15:guide id="4" orient="horz" pos="3049" userDrawn="1">
          <p15:clr>
            <a:srgbClr val="A4A3A4"/>
          </p15:clr>
        </p15:guide>
        <p15:guide id="5" pos="1292" userDrawn="1">
          <p15:clr>
            <a:srgbClr val="A4A3A4"/>
          </p15:clr>
        </p15:guide>
        <p15:guide id="6" orient="horz" pos="441" userDrawn="1">
          <p15:clr>
            <a:srgbClr val="A4A3A4"/>
          </p15:clr>
        </p15:guide>
        <p15:guide id="8" orient="horz" pos="2935" userDrawn="1">
          <p15:clr>
            <a:srgbClr val="A4A3A4"/>
          </p15:clr>
        </p15:guide>
        <p15:guide id="9" orient="horz" pos="894" userDrawn="1">
          <p15:clr>
            <a:srgbClr val="A4A3A4"/>
          </p15:clr>
        </p15:guide>
        <p15:guide id="10" pos="5193" userDrawn="1">
          <p15:clr>
            <a:srgbClr val="A4A3A4"/>
          </p15:clr>
        </p15:guide>
        <p15:guide id="11" pos="2608" userDrawn="1">
          <p15:clr>
            <a:srgbClr val="A4A3A4"/>
          </p15:clr>
        </p15:guide>
        <p15:guide id="13" pos="793" userDrawn="1">
          <p15:clr>
            <a:srgbClr val="A4A3A4"/>
          </p15:clr>
        </p15:guide>
        <p15:guide id="14" pos="4967" userDrawn="1">
          <p15:clr>
            <a:srgbClr val="A4A3A4"/>
          </p15:clr>
        </p15:guide>
        <p15:guide id="16" pos="884" userDrawn="1">
          <p15:clr>
            <a:srgbClr val="A4A3A4"/>
          </p15:clr>
        </p15:guide>
        <p15:guide id="17" pos="3855" userDrawn="1">
          <p15:clr>
            <a:srgbClr val="A4A3A4"/>
          </p15:clr>
        </p15:guide>
        <p15:guide id="19" orient="horz" pos="1461" userDrawn="1">
          <p15:clr>
            <a:srgbClr val="A4A3A4"/>
          </p15:clr>
        </p15:guide>
        <p15:guide id="21" pos="249" userDrawn="1">
          <p15:clr>
            <a:srgbClr val="A4A3A4"/>
          </p15:clr>
        </p15:guide>
        <p15:guide id="22" orient="horz" pos="84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GLOIRE Alexandre" initials="M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007E"/>
    <a:srgbClr val="7F7F7F"/>
    <a:srgbClr val="00AFAA"/>
    <a:srgbClr val="E7007E"/>
    <a:srgbClr val="9C258D"/>
    <a:srgbClr val="E88B00"/>
    <a:srgbClr val="00C8DE"/>
    <a:srgbClr val="252525"/>
    <a:srgbClr val="E53D50"/>
    <a:srgbClr val="E53D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3" autoAdjust="0"/>
    <p:restoredTop sz="86199" autoAdjust="0"/>
  </p:normalViewPr>
  <p:slideViewPr>
    <p:cSldViewPr snapToGrid="0">
      <p:cViewPr varScale="1">
        <p:scale>
          <a:sx n="121" d="100"/>
          <a:sy n="121" d="100"/>
        </p:scale>
        <p:origin x="666" y="96"/>
      </p:cViewPr>
      <p:guideLst>
        <p:guide orient="horz" pos="214"/>
        <p:guide pos="204"/>
        <p:guide pos="5556"/>
        <p:guide orient="horz" pos="3049"/>
        <p:guide pos="1292"/>
        <p:guide orient="horz" pos="441"/>
        <p:guide orient="horz" pos="2935"/>
        <p:guide orient="horz" pos="894"/>
        <p:guide pos="5193"/>
        <p:guide pos="2608"/>
        <p:guide pos="793"/>
        <p:guide pos="4967"/>
        <p:guide pos="884"/>
        <p:guide pos="3855"/>
        <p:guide orient="horz" pos="1461"/>
        <p:guide pos="249"/>
        <p:guide orient="horz" pos="849"/>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35" d="100"/>
        <a:sy n="135" d="100"/>
      </p:scale>
      <p:origin x="0" y="0"/>
    </p:cViewPr>
  </p:sorterViewPr>
  <p:notesViewPr>
    <p:cSldViewPr snapToGrid="0">
      <p:cViewPr varScale="1">
        <p:scale>
          <a:sx n="78" d="100"/>
          <a:sy n="78" d="100"/>
        </p:scale>
        <p:origin x="3978"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handoutMaster" Target="handoutMasters/handout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 y="1"/>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50445" y="1"/>
            <a:ext cx="2945659" cy="496332"/>
          </a:xfrm>
          <a:prstGeom prst="rect">
            <a:avLst/>
          </a:prstGeom>
        </p:spPr>
        <p:txBody>
          <a:bodyPr vert="horz" lIns="91440" tIns="45720" rIns="91440" bIns="45720" rtlCol="0"/>
          <a:lstStyle>
            <a:lvl1pPr algn="r">
              <a:defRPr sz="1200"/>
            </a:lvl1pPr>
          </a:lstStyle>
          <a:p>
            <a:fld id="{AFE77FA0-EB37-423E-853F-19BCADC842ED}" type="datetimeFigureOut">
              <a:rPr lang="fr-FR" smtClean="0"/>
              <a:t>26/05/2023</a:t>
            </a:fld>
            <a:endParaRPr lang="fr-FR"/>
          </a:p>
        </p:txBody>
      </p:sp>
      <p:sp>
        <p:nvSpPr>
          <p:cNvPr id="4" name="Espace réservé du pied de page 3"/>
          <p:cNvSpPr>
            <a:spLocks noGrp="1"/>
          </p:cNvSpPr>
          <p:nvPr>
            <p:ph type="ftr" sz="quarter" idx="2"/>
          </p:nvPr>
        </p:nvSpPr>
        <p:spPr>
          <a:xfrm>
            <a:off x="2" y="9428584"/>
            <a:ext cx="2945659" cy="496332"/>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50445" y="9428584"/>
            <a:ext cx="2945659" cy="496332"/>
          </a:xfrm>
          <a:prstGeom prst="rect">
            <a:avLst/>
          </a:prstGeom>
        </p:spPr>
        <p:txBody>
          <a:bodyPr vert="horz" lIns="91440" tIns="45720" rIns="91440" bIns="45720" rtlCol="0" anchor="b"/>
          <a:lstStyle>
            <a:lvl1pPr algn="r">
              <a:defRPr sz="1200"/>
            </a:lvl1pPr>
          </a:lstStyle>
          <a:p>
            <a:fld id="{BA00C373-BAEA-43B8-93A0-FDA92024702A}" type="slidenum">
              <a:rPr lang="fr-FR" smtClean="0"/>
              <a:t>‹N°›</a:t>
            </a:fld>
            <a:endParaRPr lang="fr-FR"/>
          </a:p>
        </p:txBody>
      </p:sp>
    </p:spTree>
    <p:extLst>
      <p:ext uri="{BB962C8B-B14F-4D97-AF65-F5344CB8AC3E}">
        <p14:creationId xmlns:p14="http://schemas.microsoft.com/office/powerpoint/2010/main" val="285624214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6T15:29:04.534"/>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10171 180000 90000,'0'0'0'0'0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12-06T15:29:06.732"/>
    </inkml:context>
    <inkml:brush xml:id="br0">
      <inkml:brushProperty name="width" value="0.1" units="cm"/>
      <inkml:brushProperty name="height" value="0.6" units="cm"/>
      <inkml:brushProperty name="color" value="#849398"/>
      <inkml:brushProperty name="inkEffects" value="pencil"/>
    </inkml:brush>
  </inkml:definitions>
  <inkml:trace contextRef="#ctx0" brushRef="#br0">0 1 12994 180000 90000,'0'0'0'0'0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 y="1"/>
            <a:ext cx="2945659" cy="4963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5" y="1"/>
            <a:ext cx="2945659" cy="496332"/>
          </a:xfrm>
          <a:prstGeom prst="rect">
            <a:avLst/>
          </a:prstGeom>
        </p:spPr>
        <p:txBody>
          <a:bodyPr vert="horz" lIns="91440" tIns="45720" rIns="91440" bIns="45720" rtlCol="0"/>
          <a:lstStyle>
            <a:lvl1pPr algn="r">
              <a:defRPr sz="1200"/>
            </a:lvl1pPr>
          </a:lstStyle>
          <a:p>
            <a:fld id="{8DDD5A28-A708-4D00-B5F3-A1F74DEB1A95}" type="datetimeFigureOut">
              <a:rPr lang="fr-FR" smtClean="0"/>
              <a:t>26/05/2023</a:t>
            </a:fld>
            <a:endParaRPr lang="fr-FR"/>
          </a:p>
        </p:txBody>
      </p:sp>
      <p:sp>
        <p:nvSpPr>
          <p:cNvPr id="4" name="Espace réservé de l'image des diapositives 3"/>
          <p:cNvSpPr>
            <a:spLocks noGrp="1" noRot="1" noChangeAspect="1"/>
          </p:cNvSpPr>
          <p:nvPr>
            <p:ph type="sldImg" idx="2"/>
          </p:nvPr>
        </p:nvSpPr>
        <p:spPr>
          <a:xfrm>
            <a:off x="88900" y="742950"/>
            <a:ext cx="6619875" cy="37242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768" y="4715154"/>
            <a:ext cx="5438140" cy="4466988"/>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2" y="9428584"/>
            <a:ext cx="2945659" cy="496332"/>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5" y="9428584"/>
            <a:ext cx="2945659" cy="496332"/>
          </a:xfrm>
          <a:prstGeom prst="rect">
            <a:avLst/>
          </a:prstGeom>
        </p:spPr>
        <p:txBody>
          <a:bodyPr vert="horz" lIns="91440" tIns="45720" rIns="91440" bIns="45720" rtlCol="0" anchor="b"/>
          <a:lstStyle>
            <a:lvl1pPr algn="r">
              <a:defRPr sz="1200"/>
            </a:lvl1pPr>
          </a:lstStyle>
          <a:p>
            <a:fld id="{FFF63025-DAAF-4630-A3FF-1B951BDFE913}" type="slidenum">
              <a:rPr lang="fr-FR" smtClean="0"/>
              <a:t>‹N°›</a:t>
            </a:fld>
            <a:endParaRPr lang="fr-FR"/>
          </a:p>
        </p:txBody>
      </p:sp>
    </p:spTree>
    <p:extLst>
      <p:ext uri="{BB962C8B-B14F-4D97-AF65-F5344CB8AC3E}">
        <p14:creationId xmlns:p14="http://schemas.microsoft.com/office/powerpoint/2010/main" val="2767554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3" Type="http://schemas.openxmlformats.org/officeDocument/2006/relationships/hyperlink" Target="https://club-ebios.org/site/jean-olive-cgi-application-dune-methode-dintegration-des-projets-au-soc/" TargetMode="External"/><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dirty="0"/>
              <a:t>Ce support de formation, rédigé par l’ANSSI et le Club EBIOS, est mis à disposition des formateurs à la méthode EBIOS </a:t>
            </a:r>
            <a:r>
              <a:rPr lang="fr-FR" i="1" dirty="0"/>
              <a:t>Risk Manager</a:t>
            </a:r>
            <a:r>
              <a:rPr lang="fr-FR" dirty="0"/>
              <a:t>.</a:t>
            </a:r>
          </a:p>
          <a:p>
            <a:endParaRPr lang="fr-FR" dirty="0"/>
          </a:p>
          <a:p>
            <a:r>
              <a:rPr lang="fr-FR" dirty="0"/>
              <a:t>Il est destiné à des apprenants débutants, c’est raison pour laquelle des principes de base sont abordés en introduction.</a:t>
            </a:r>
          </a:p>
          <a:p>
            <a:endParaRPr lang="fr-FR" dirty="0"/>
          </a:p>
          <a:p>
            <a:r>
              <a:rPr lang="fr-FR" dirty="0"/>
              <a:t>Si le formateur estime ne pas en avoir besoin, certaines planches du chapitre introductif [EBIOS </a:t>
            </a:r>
            <a:r>
              <a:rPr lang="fr-FR" b="0" i="1" dirty="0"/>
              <a:t>Risk Manager </a:t>
            </a:r>
            <a:r>
              <a:rPr lang="fr-FR" dirty="0"/>
              <a:t>: les bases] peuvent être retirées du support sans nuire au respect de la méthode et des messages à transmettre.</a:t>
            </a:r>
          </a:p>
          <a:p>
            <a:endParaRPr lang="fr-FR" dirty="0"/>
          </a:p>
          <a:p>
            <a:r>
              <a:rPr lang="fr-FR" dirty="0"/>
              <a:t>Les pastilles bleues « Exemple » identifient des exercices de découverte qui peuvent être réalisés à l’oral en commun.</a:t>
            </a:r>
          </a:p>
          <a:p>
            <a:r>
              <a:rPr lang="fr-FR" dirty="0"/>
              <a:t>Les pastilles vertes « Exercice » identifient des exercices se trouvant dans le livret stagiaire.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a:t>
            </a:fld>
            <a:endParaRPr lang="fr-FR" dirty="0"/>
          </a:p>
        </p:txBody>
      </p:sp>
    </p:spTree>
    <p:extLst>
      <p:ext uri="{BB962C8B-B14F-4D97-AF65-F5344CB8AC3E}">
        <p14:creationId xmlns:p14="http://schemas.microsoft.com/office/powerpoint/2010/main" val="864966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vraisemblance.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a:t>
            </a:fld>
            <a:endParaRPr lang="fr-FR" dirty="0"/>
          </a:p>
        </p:txBody>
      </p:sp>
    </p:spTree>
    <p:extLst>
      <p:ext uri="{BB962C8B-B14F-4D97-AF65-F5344CB8AC3E}">
        <p14:creationId xmlns:p14="http://schemas.microsoft.com/office/powerpoint/2010/main" val="153502830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Correction</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100</a:t>
            </a:fld>
            <a:endParaRPr lang="fr-FR"/>
          </a:p>
        </p:txBody>
      </p:sp>
    </p:spTree>
    <p:extLst>
      <p:ext uri="{BB962C8B-B14F-4D97-AF65-F5344CB8AC3E}">
        <p14:creationId xmlns:p14="http://schemas.microsoft.com/office/powerpoint/2010/main" val="249680632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Deuxième exemple de vocabulaire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101</a:t>
            </a:fld>
            <a:endParaRPr lang="fr-FR"/>
          </a:p>
        </p:txBody>
      </p:sp>
    </p:spTree>
    <p:extLst>
      <p:ext uri="{BB962C8B-B14F-4D97-AF65-F5344CB8AC3E}">
        <p14:creationId xmlns:p14="http://schemas.microsoft.com/office/powerpoint/2010/main" val="131722069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Correction</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102</a:t>
            </a:fld>
            <a:endParaRPr lang="fr-FR"/>
          </a:p>
        </p:txBody>
      </p:sp>
    </p:spTree>
    <p:extLst>
      <p:ext uri="{BB962C8B-B14F-4D97-AF65-F5344CB8AC3E}">
        <p14:creationId xmlns:p14="http://schemas.microsoft.com/office/powerpoint/2010/main" val="182528876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103</a:t>
            </a:fld>
            <a:endParaRPr lang="fr-FR"/>
          </a:p>
        </p:txBody>
      </p:sp>
    </p:spTree>
    <p:extLst>
      <p:ext uri="{BB962C8B-B14F-4D97-AF65-F5344CB8AC3E}">
        <p14:creationId xmlns:p14="http://schemas.microsoft.com/office/powerpoint/2010/main" val="9507319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 l’atelier 3, des entrants et des éléments en sortie.</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dirty="0"/>
              <a:t>Chaque élément de sortie correspond à une activité de l’atelier 3 :</a:t>
            </a:r>
          </a:p>
          <a:p>
            <a:pPr marL="628650" lvl="1" indent="-171450">
              <a:buFont typeface="Arial" panose="020B0604020202020204" pitchFamily="34" charset="0"/>
              <a:buChar char="•"/>
            </a:pPr>
            <a:r>
              <a:rPr lang="fr-FR" dirty="0"/>
              <a:t>Activité 3-1 : Cartographier l’écosystème</a:t>
            </a:r>
          </a:p>
          <a:p>
            <a:pPr marL="628650" lvl="1" indent="-171450">
              <a:buFont typeface="Arial" panose="020B0604020202020204" pitchFamily="34" charset="0"/>
              <a:buChar char="•"/>
            </a:pPr>
            <a:r>
              <a:rPr lang="fr-FR" dirty="0"/>
              <a:t>Activité 3-2 : Élaborer les scénarios stratégiques (point de vue de l’attaquant)</a:t>
            </a:r>
          </a:p>
          <a:p>
            <a:pPr marL="628650" lvl="1" indent="-171450">
              <a:buFont typeface="Arial" panose="020B0604020202020204" pitchFamily="34" charset="0"/>
              <a:buChar char="•"/>
            </a:pPr>
            <a:r>
              <a:rPr lang="fr-FR" dirty="0"/>
              <a:t>Activité 3-3 : Définir les mesures de sécurité sur l’écosystème</a:t>
            </a:r>
          </a:p>
          <a:p>
            <a:pPr marL="457200" lvl="1" indent="0">
              <a:buFont typeface="Arial" panose="020B0604020202020204" pitchFamily="34" charset="0"/>
              <a:buNone/>
            </a:pPr>
            <a:r>
              <a:rPr lang="fr-FR" dirty="0"/>
              <a:t>La présentation sera donc découpée selon ce séquençage </a:t>
            </a:r>
          </a:p>
          <a:p>
            <a:pPr marL="0" indent="0">
              <a:buFont typeface="Arial" panose="020B0604020202020204" pitchFamily="34" charset="0"/>
              <a:buNone/>
            </a:pPr>
            <a:endParaRPr lang="fr-FR" baseline="0" dirty="0"/>
          </a:p>
          <a:p>
            <a:pPr marL="171450" indent="-171450">
              <a:buFont typeface="Arial" panose="020B0604020202020204" pitchFamily="34" charset="0"/>
              <a:buChar char="•"/>
            </a:pPr>
            <a:r>
              <a:rPr lang="fr-FR" baseline="0" dirty="0"/>
              <a:t>Il y a deux séquences bien distinctes dans cet atelier :</a:t>
            </a:r>
          </a:p>
          <a:p>
            <a:pPr marL="628650" lvl="1" indent="-171450">
              <a:buFont typeface="Arial" panose="020B0604020202020204" pitchFamily="34" charset="0"/>
              <a:buChar char="•"/>
            </a:pPr>
            <a:r>
              <a:rPr lang="fr-FR" baseline="0" dirty="0"/>
              <a:t>L’écosystème</a:t>
            </a:r>
          </a:p>
          <a:p>
            <a:pPr marL="628650" lvl="1" indent="-171450">
              <a:buFont typeface="Arial" panose="020B0604020202020204" pitchFamily="34" charset="0"/>
              <a:buChar char="•"/>
            </a:pPr>
            <a:r>
              <a:rPr lang="fr-FR" baseline="0" dirty="0"/>
              <a:t>Les scénarios stratégiques</a:t>
            </a:r>
          </a:p>
          <a:p>
            <a:pPr marL="171450" lvl="0" indent="-171450">
              <a:buFont typeface="Arial" panose="020B0604020202020204" pitchFamily="34" charset="0"/>
              <a:buChar char="•"/>
            </a:pPr>
            <a:r>
              <a:rPr lang="fr-FR" baseline="0" dirty="0"/>
              <a:t>Les scénarios stratégiques utilisent l’écosystème dans leurs constructions. Cela implique d’avoir terminé l’étude de l’écosystème et il est malaisé de construire « à chaud » dans le même atelier les scénarios stratégiques (SS). Il est conseillé de séparer cet atelier en (au moins) deux réunions de travail pour laisser le temps entre deux, de réfléchir aux SS avec les parties prenantes retenues.</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104</a:t>
            </a:fld>
            <a:endParaRPr lang="fr-FR"/>
          </a:p>
        </p:txBody>
      </p:sp>
    </p:spTree>
    <p:extLst>
      <p:ext uri="{BB962C8B-B14F-4D97-AF65-F5344CB8AC3E}">
        <p14:creationId xmlns:p14="http://schemas.microsoft.com/office/powerpoint/2010/main" val="12230920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du séquençage de l’atelier 3.</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105</a:t>
            </a:fld>
            <a:endParaRPr lang="fr-FR"/>
          </a:p>
        </p:txBody>
      </p:sp>
    </p:spTree>
    <p:extLst>
      <p:ext uri="{BB962C8B-B14F-4D97-AF65-F5344CB8AC3E}">
        <p14:creationId xmlns:p14="http://schemas.microsoft.com/office/powerpoint/2010/main" val="343021540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 les parties prenantes, l’écosystème et les parties prenantes critiques.</a:t>
            </a:r>
          </a:p>
          <a:p>
            <a:endParaRPr lang="fr-FR"/>
          </a:p>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106</a:t>
            </a:fld>
            <a:endParaRPr lang="fr-FR"/>
          </a:p>
        </p:txBody>
      </p:sp>
    </p:spTree>
    <p:extLst>
      <p:ext uri="{BB962C8B-B14F-4D97-AF65-F5344CB8AC3E}">
        <p14:creationId xmlns:p14="http://schemas.microsoft.com/office/powerpoint/2010/main" val="226686594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Donner des définitions d'une partie prenant et de </a:t>
            </a:r>
            <a:r>
              <a:rPr lang="fr-FR" b="0" u="none"/>
              <a:t>l'écosystème ;</a:t>
            </a:r>
            <a:endParaRPr lang="fr-FR" b="0" u="none" dirty="0"/>
          </a:p>
          <a:p>
            <a:pPr marL="171450" indent="-171450">
              <a:buFont typeface="Arial" panose="020B0604020202020204" pitchFamily="34" charset="0"/>
              <a:buChar char="•"/>
            </a:pPr>
            <a:r>
              <a:rPr lang="fr-FR" b="0" u="none" dirty="0"/>
              <a:t>Avant affichage des définitions, possibilité de faire un tour de table avec les stagiaires pour échanger sur ces notions, recueillir leurs visions.</a:t>
            </a:r>
          </a:p>
          <a:p>
            <a:pPr marL="0" indent="0">
              <a:buFontTx/>
              <a:buNone/>
            </a:pPr>
            <a:endParaRPr lang="fr-FR" b="0" u="none" dirty="0"/>
          </a:p>
          <a:p>
            <a:pPr marL="0" indent="0">
              <a:buFontTx/>
              <a:buNone/>
            </a:pPr>
            <a:r>
              <a:rPr lang="fr-FR" b="0" u="sng" dirty="0"/>
              <a:t>Eléments de langage :</a:t>
            </a:r>
          </a:p>
          <a:p>
            <a:endParaRPr lang="fr-FR" b="0" dirty="0"/>
          </a:p>
          <a:p>
            <a:pPr marL="171450" indent="-171450">
              <a:buFont typeface="Arial" panose="020B0604020202020204" pitchFamily="34" charset="0"/>
              <a:buChar char="•"/>
            </a:pPr>
            <a:r>
              <a:rPr lang="fr-FR" b="0" dirty="0"/>
              <a:t>Exemple de partie prenante : </a:t>
            </a:r>
            <a:r>
              <a:rPr lang="fr-FR" sz="1200" dirty="0">
                <a:latin typeface="Calibri" panose="020F0502020204030204" pitchFamily="34" charset="0"/>
                <a:cs typeface="Calibri" panose="020F0502020204030204" pitchFamily="34" charset="0"/>
              </a:rPr>
              <a:t>une femme de ménage, l’agent d’entretien de la climatisation, l’hébergeur externe de la solution, entités juridiques distinctes d’une même organisation, fournisseur d’un progiciel, le prestataire de développement…</a:t>
            </a:r>
          </a:p>
          <a:p>
            <a:pPr marL="171450" indent="-171450">
              <a:buFont typeface="Arial" panose="020B0604020202020204" pitchFamily="34" charset="0"/>
              <a:buChar char="•"/>
            </a:pPr>
            <a:endParaRPr lang="fr-FR" sz="1200" b="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fr-FR" sz="1200" b="0" dirty="0">
                <a:latin typeface="Calibri" panose="020F0502020204030204" pitchFamily="34" charset="0"/>
                <a:cs typeface="Calibri" panose="020F0502020204030204" pitchFamily="34" charset="0"/>
              </a:rPr>
              <a:t>Positionnement des collaborateurs internes (i.e. je peux leur imposer des mesures de sécurité) : ils n’apparaissent pas </a:t>
            </a:r>
            <a:r>
              <a:rPr lang="fr-FR" sz="1200" b="0">
                <a:latin typeface="Calibri" panose="020F0502020204030204" pitchFamily="34" charset="0"/>
                <a:cs typeface="Calibri" panose="020F0502020204030204" pitchFamily="34" charset="0"/>
              </a:rPr>
              <a:t>dans l’écosystème; </a:t>
            </a:r>
            <a:r>
              <a:rPr lang="fr-FR" sz="1200" b="0" dirty="0">
                <a:latin typeface="Calibri" panose="020F0502020204030204" pitchFamily="34" charset="0"/>
                <a:cs typeface="Calibri" panose="020F0502020204030204" pitchFamily="34" charset="0"/>
              </a:rPr>
              <a:t>ce ne sont pas des parties prenantes. En revanche, selon leur rôle/action sur l’objet de l’étude, ils pourront être présent en tant que biens supports :</a:t>
            </a:r>
          </a:p>
          <a:p>
            <a:pPr marL="628650" lvl="1" indent="-171450">
              <a:buFont typeface="Arial" panose="020B0604020202020204" pitchFamily="34" charset="0"/>
              <a:buChar char="•"/>
            </a:pPr>
            <a:r>
              <a:rPr lang="fr-FR" b="0" dirty="0">
                <a:latin typeface="Calibri" panose="020F0502020204030204" pitchFamily="34" charset="0"/>
                <a:cs typeface="Calibri" panose="020F0502020204030204" pitchFamily="34" charset="0"/>
              </a:rPr>
              <a:t>Utilisateur du SI (simple utilisateur ou administrateur) de mon service : bien support</a:t>
            </a:r>
          </a:p>
          <a:p>
            <a:pPr marL="628650" lvl="1" indent="-171450">
              <a:buFont typeface="Arial" panose="020B0604020202020204" pitchFamily="34" charset="0"/>
              <a:buChar char="•"/>
            </a:pPr>
            <a:r>
              <a:rPr lang="fr-FR" b="0" dirty="0">
                <a:latin typeface="Calibri" panose="020F0502020204030204" pitchFamily="34" charset="0"/>
                <a:cs typeface="Calibri" panose="020F0502020204030204" pitchFamily="34" charset="0"/>
              </a:rPr>
              <a:t>Utilisateur du SI (simple utilisateur ou administrateur) externe à l’organisation : partie prenante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107</a:t>
            </a:fld>
            <a:endParaRPr lang="fr-FR"/>
          </a:p>
        </p:txBody>
      </p:sp>
    </p:spTree>
    <p:extLst>
      <p:ext uri="{BB962C8B-B14F-4D97-AF65-F5344CB8AC3E}">
        <p14:creationId xmlns:p14="http://schemas.microsoft.com/office/powerpoint/2010/main" val="341907318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eaLnBrk="1" fontAlgn="auto" hangingPunct="1">
              <a:spcBef>
                <a:spcPts val="0"/>
              </a:spcBef>
              <a:spcAft>
                <a:spcPts val="0"/>
              </a:spcAft>
              <a:defRPr/>
            </a:pPr>
            <a:r>
              <a:rPr lang="fr-FR" sz="1400" u="sng" dirty="0">
                <a:solidFill>
                  <a:schemeClr val="bg1"/>
                </a:solidFill>
                <a:latin typeface="Calibri Light" panose="020F0302020204030204" pitchFamily="34" charset="0"/>
                <a:sym typeface="Wingdings" panose="05000000000000000000" pitchFamily="2" charset="2"/>
              </a:rPr>
              <a:t>Objectif pédagogique de cette page :</a:t>
            </a:r>
          </a:p>
          <a:p>
            <a:pPr marL="0" lvl="1" eaLnBrk="1" fontAlgn="auto" hangingPunct="1">
              <a:spcBef>
                <a:spcPts val="0"/>
              </a:spcBef>
              <a:spcAft>
                <a:spcPts val="0"/>
              </a:spcAft>
              <a:defRPr/>
            </a:pP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Présentation plus "visuelle" de la notion d'écosystème. Permet de présenter les niveaux de </a:t>
            </a:r>
            <a:r>
              <a:rPr lang="fr-FR" sz="1400">
                <a:solidFill>
                  <a:schemeClr val="bg1"/>
                </a:solidFill>
                <a:latin typeface="Calibri Light" panose="020F0302020204030204" pitchFamily="34" charset="0"/>
                <a:sym typeface="Wingdings" panose="05000000000000000000" pitchFamily="2" charset="2"/>
              </a:rPr>
              <a:t>relation ;</a:t>
            </a: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Remarque : l'écosystème a déjà été présenté en tant que fondamentaux n°4</a:t>
            </a:r>
          </a:p>
          <a:p>
            <a:pPr marL="0" lvl="1" eaLnBrk="1" fontAlgn="auto" hangingPunct="1">
              <a:spcBef>
                <a:spcPts val="0"/>
              </a:spcBef>
              <a:spcAft>
                <a:spcPts val="0"/>
              </a:spcAft>
              <a:defRPr/>
            </a:pPr>
            <a:endParaRPr lang="fr-FR" sz="1400" dirty="0">
              <a:solidFill>
                <a:schemeClr val="bg1"/>
              </a:solidFill>
              <a:latin typeface="Calibri Light" panose="020F0302020204030204" pitchFamily="34" charset="0"/>
              <a:sym typeface="Wingdings" panose="05000000000000000000" pitchFamily="2" charset="2"/>
            </a:endParaRPr>
          </a:p>
          <a:p>
            <a:pPr marL="0" lvl="1" eaLnBrk="1" fontAlgn="auto" hangingPunct="1">
              <a:spcBef>
                <a:spcPts val="0"/>
              </a:spcBef>
              <a:spcAft>
                <a:spcPts val="0"/>
              </a:spcAft>
              <a:defRPr/>
            </a:pPr>
            <a:r>
              <a:rPr lang="fr-FR" sz="1400" u="sng" dirty="0">
                <a:solidFill>
                  <a:schemeClr val="bg1"/>
                </a:solidFill>
                <a:latin typeface="Calibri Light" panose="020F0302020204030204" pitchFamily="34" charset="0"/>
                <a:sym typeface="Wingdings" panose="05000000000000000000" pitchFamily="2" charset="2"/>
              </a:rPr>
              <a:t>Eléments de langage :</a:t>
            </a:r>
          </a:p>
          <a:p>
            <a:pPr marL="0" lvl="1" eaLnBrk="1" fontAlgn="auto" hangingPunct="1">
              <a:spcBef>
                <a:spcPts val="0"/>
              </a:spcBef>
              <a:spcAft>
                <a:spcPts val="0"/>
              </a:spcAft>
              <a:defRPr/>
            </a:pPr>
            <a:endParaRPr lang="fr-FR" sz="1400" u="none"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Les parties prenantes peuvent être externes ou internes à l’organisation (selon le périmètre de l’objet étudié</a:t>
            </a:r>
            <a:r>
              <a:rPr lang="fr-FR" sz="1400">
                <a:solidFill>
                  <a:schemeClr val="bg1"/>
                </a:solidFill>
                <a:latin typeface="Calibri Light" panose="020F0302020204030204" pitchFamily="34" charset="0"/>
                <a:sym typeface="Wingdings" panose="05000000000000000000" pitchFamily="2" charset="2"/>
              </a:rPr>
              <a:t>) ;</a:t>
            </a: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Il est important d’établir une limite du périmètre des parties prenantes à considérer (parties prenantes directes d’abord puis possibilité d’étendre le périmètre de l’écosystème lors d’une itération suivante</a:t>
            </a:r>
            <a:r>
              <a:rPr lang="fr-FR" sz="1400">
                <a:solidFill>
                  <a:schemeClr val="bg1"/>
                </a:solidFill>
                <a:latin typeface="Calibri Light" panose="020F0302020204030204" pitchFamily="34" charset="0"/>
                <a:sym typeface="Wingdings" panose="05000000000000000000" pitchFamily="2" charset="2"/>
              </a:rPr>
              <a:t>) ;</a:t>
            </a:r>
            <a:endParaRPr lang="fr-FR" sz="1400" dirty="0">
              <a:solidFill>
                <a:schemeClr val="bg1"/>
              </a:solidFill>
              <a:latin typeface="Calibri Light" panose="020F0302020204030204" pitchFamily="34" charset="0"/>
              <a:sym typeface="Wingdings" panose="05000000000000000000" pitchFamily="2" charset="2"/>
            </a:endParaRPr>
          </a:p>
          <a:p>
            <a:pPr marL="285750" lvl="1" indent="-285750" eaLnBrk="1" fontAlgn="auto" hangingPunct="1">
              <a:spcBef>
                <a:spcPts val="0"/>
              </a:spcBef>
              <a:spcAft>
                <a:spcPts val="0"/>
              </a:spcAft>
              <a:buFont typeface="Arial" panose="020B0604020202020204" pitchFamily="34" charset="0"/>
              <a:buChar char="•"/>
              <a:defRPr/>
            </a:pPr>
            <a:r>
              <a:rPr lang="fr-FR" sz="1400" dirty="0">
                <a:solidFill>
                  <a:schemeClr val="bg1"/>
                </a:solidFill>
                <a:latin typeface="Calibri Light" panose="020F0302020204030204" pitchFamily="34" charset="0"/>
                <a:sym typeface="Wingdings" panose="05000000000000000000" pitchFamily="2" charset="2"/>
              </a:rPr>
              <a:t>Les sources de risque vont choisir le chemin le plus "simple" pour arriver à leurs fins. L'attaque peut donc "commencer" par une relation de 2</a:t>
            </a:r>
            <a:r>
              <a:rPr lang="fr-FR" sz="1400" baseline="30000" dirty="0">
                <a:solidFill>
                  <a:schemeClr val="bg1"/>
                </a:solidFill>
                <a:latin typeface="Calibri Light" panose="020F0302020204030204" pitchFamily="34" charset="0"/>
                <a:sym typeface="Wingdings" panose="05000000000000000000" pitchFamily="2" charset="2"/>
              </a:rPr>
              <a:t>e</a:t>
            </a:r>
            <a:r>
              <a:rPr lang="fr-FR" sz="1400" dirty="0">
                <a:solidFill>
                  <a:schemeClr val="bg1"/>
                </a:solidFill>
                <a:latin typeface="Calibri Light" panose="020F0302020204030204" pitchFamily="34" charset="0"/>
                <a:sym typeface="Wingdings" panose="05000000000000000000" pitchFamily="2" charset="2"/>
              </a:rPr>
              <a:t> niveau, voir plus et pas nécessairement sur le SI lui-même de manière directe.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108</a:t>
            </a:fld>
            <a:endParaRPr lang="fr-FR"/>
          </a:p>
        </p:txBody>
      </p:sp>
    </p:spTree>
    <p:extLst>
      <p:ext uri="{BB962C8B-B14F-4D97-AF65-F5344CB8AC3E}">
        <p14:creationId xmlns:p14="http://schemas.microsoft.com/office/powerpoint/2010/main" val="3237258036"/>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Une fois identifiées les parties prenantes, il faut les évaluer afin de déterminer leur "dangerosité".</a:t>
            </a:r>
          </a:p>
          <a:p>
            <a:pPr marL="171450" indent="-171450">
              <a:buFont typeface="Arial" panose="020B0604020202020204" pitchFamily="34" charset="0"/>
              <a:buChar char="•"/>
            </a:pPr>
            <a:r>
              <a:rPr lang="fr-FR" u="none" dirty="0"/>
              <a:t>Pour cela, nous allons évaluer 4 critères pour chacune d'entre elles (un exemple d’échelle pour ces critères est présenté page suivante).</a:t>
            </a:r>
          </a:p>
          <a:p>
            <a:pPr marL="171450" indent="-171450">
              <a:buFont typeface="Arial" panose="020B0604020202020204" pitchFamily="34" charset="0"/>
              <a:buChar char="•"/>
            </a:pPr>
            <a:r>
              <a:rPr lang="fr-FR" u="none" dirty="0"/>
              <a:t>Une fois une « note » attribuée à une partie prenante, ces dernières sont positionnées sur un radar afin d’évaluer rapidement les plus critiques.</a:t>
            </a:r>
          </a:p>
          <a:p>
            <a:endParaRPr lang="fr-FR" u="none" dirty="0"/>
          </a:p>
          <a:p>
            <a:r>
              <a:rPr lang="fr-FR" u="sng" dirty="0"/>
              <a:t>Éléments de langage :</a:t>
            </a:r>
          </a:p>
          <a:p>
            <a:pPr marL="171450" indent="-171450">
              <a:buFont typeface="Arial" panose="020B0604020202020204" pitchFamily="34" charset="0"/>
              <a:buChar char="•"/>
            </a:pPr>
            <a:r>
              <a:rPr lang="fr-FR" dirty="0"/>
              <a:t>Les différents</a:t>
            </a:r>
            <a:r>
              <a:rPr lang="fr-FR" baseline="0" dirty="0"/>
              <a:t> cercles (rouge, orange, vert) distinguant les zones ressemblent à des seuils d’acceptabilité. Ces seuils sont a personnaliser selon les évaluations réalisées précédemment.</a:t>
            </a:r>
          </a:p>
          <a:p>
            <a:pPr marL="171450" indent="-171450">
              <a:buFont typeface="Arial" panose="020B0604020202020204" pitchFamily="34" charset="0"/>
              <a:buChar char="•"/>
            </a:pPr>
            <a:r>
              <a:rPr lang="fr-FR" baseline="0" dirty="0"/>
              <a:t>Le niveau de menace permet uniquement d’ordonner les parties prenantes les unes par rapport aux autres, le score en tant que tel n’est jamais réutilisé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109</a:t>
            </a:fld>
            <a:endParaRPr lang="fr-FR"/>
          </a:p>
        </p:txBody>
      </p:sp>
    </p:spTree>
    <p:extLst>
      <p:ext uri="{BB962C8B-B14F-4D97-AF65-F5344CB8AC3E}">
        <p14:creationId xmlns:p14="http://schemas.microsoft.com/office/powerpoint/2010/main" val="889095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Présentation du deuxième exemple, orienté cyber. L’événement redouté a changé.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a:t>
            </a:fld>
            <a:endParaRPr lang="fr-FR" dirty="0"/>
          </a:p>
        </p:txBody>
      </p:sp>
    </p:spTree>
    <p:extLst>
      <p:ext uri="{BB962C8B-B14F-4D97-AF65-F5344CB8AC3E}">
        <p14:creationId xmlns:p14="http://schemas.microsoft.com/office/powerpoint/2010/main" val="965007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110</a:t>
            </a:fld>
            <a:endParaRPr lang="fr-FR"/>
          </a:p>
        </p:txBody>
      </p:sp>
    </p:spTree>
    <p:extLst>
      <p:ext uri="{BB962C8B-B14F-4D97-AF65-F5344CB8AC3E}">
        <p14:creationId xmlns:p14="http://schemas.microsoft.com/office/powerpoint/2010/main" val="116055416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111</a:t>
            </a:fld>
            <a:endParaRPr lang="fr-FR"/>
          </a:p>
        </p:txBody>
      </p:sp>
    </p:spTree>
    <p:extLst>
      <p:ext uri="{BB962C8B-B14F-4D97-AF65-F5344CB8AC3E}">
        <p14:creationId xmlns:p14="http://schemas.microsoft.com/office/powerpoint/2010/main" val="104335054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pPr marL="0" indent="0">
              <a:buFontTx/>
              <a:buNone/>
            </a:pPr>
            <a:endParaRPr lang="fr-FR" u="none" dirty="0"/>
          </a:p>
          <a:p>
            <a:pPr marL="171450" indent="-171450">
              <a:buFont typeface="Arial" panose="020B0604020202020204" pitchFamily="34" charset="0"/>
              <a:buChar char="•"/>
            </a:pPr>
            <a:r>
              <a:rPr lang="fr-FR" u="none" dirty="0"/>
              <a:t>Présentation d'un exemple (cas de l’étudiant) d'évaluation d’exposition et </a:t>
            </a:r>
            <a:r>
              <a:rPr lang="fr-FR" u="none"/>
              <a:t>fiabilité ;</a:t>
            </a:r>
            <a:endParaRPr lang="fr-FR" u="none" dirty="0"/>
          </a:p>
          <a:p>
            <a:pPr marL="171450" indent="-171450">
              <a:buFont typeface="Arial" panose="020B0604020202020204" pitchFamily="34" charset="0"/>
              <a:buChar char="•"/>
            </a:pPr>
            <a:r>
              <a:rPr lang="fr-FR" u="none" dirty="0"/>
              <a:t>L’explication de chaque évaluation est réalisée page suivante.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112</a:t>
            </a:fld>
            <a:endParaRPr lang="fr-FR"/>
          </a:p>
        </p:txBody>
      </p:sp>
    </p:spTree>
    <p:extLst>
      <p:ext uri="{BB962C8B-B14F-4D97-AF65-F5344CB8AC3E}">
        <p14:creationId xmlns:p14="http://schemas.microsoft.com/office/powerpoint/2010/main" val="39726027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Explication de chaque évaluation présentée à la page précédente.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113</a:t>
            </a:fld>
            <a:endParaRPr lang="fr-FR"/>
          </a:p>
        </p:txBody>
      </p:sp>
    </p:spTree>
    <p:extLst>
      <p:ext uri="{BB962C8B-B14F-4D97-AF65-F5344CB8AC3E}">
        <p14:creationId xmlns:p14="http://schemas.microsoft.com/office/powerpoint/2010/main" val="216582430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Exercice avec le cas du laboratoire. Correction page suivante.</a:t>
            </a:r>
          </a:p>
          <a:p>
            <a:pPr marL="171450" indent="-171450">
              <a:buFont typeface="Arial" panose="020B0604020202020204" pitchFamily="34" charset="0"/>
              <a:buChar char="•"/>
            </a:pPr>
            <a:r>
              <a:rPr lang="fr-FR" dirty="0"/>
              <a:t>Evaluer les parties prenantes F1, F2 et F3.</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114</a:t>
            </a:fld>
            <a:endParaRPr lang="fr-FR"/>
          </a:p>
        </p:txBody>
      </p:sp>
    </p:spTree>
    <p:extLst>
      <p:ext uri="{BB962C8B-B14F-4D97-AF65-F5344CB8AC3E}">
        <p14:creationId xmlns:p14="http://schemas.microsoft.com/office/powerpoint/2010/main" val="191429107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l’exercice.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115</a:t>
            </a:fld>
            <a:endParaRPr lang="fr-FR"/>
          </a:p>
        </p:txBody>
      </p:sp>
    </p:spTree>
    <p:extLst>
      <p:ext uri="{BB962C8B-B14F-4D97-AF65-F5344CB8AC3E}">
        <p14:creationId xmlns:p14="http://schemas.microsoft.com/office/powerpoint/2010/main" val="16290135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avec le cas du laboratoire de la cartographie de l'écosystème.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116</a:t>
            </a:fld>
            <a:endParaRPr lang="fr-FR"/>
          </a:p>
        </p:txBody>
      </p:sp>
    </p:spTree>
    <p:extLst>
      <p:ext uri="{BB962C8B-B14F-4D97-AF65-F5344CB8AC3E}">
        <p14:creationId xmlns:p14="http://schemas.microsoft.com/office/powerpoint/2010/main" val="289206755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avec le cas du laboratoire de la cartographie de l'écosystème.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117</a:t>
            </a:fld>
            <a:endParaRPr lang="fr-FR"/>
          </a:p>
        </p:txBody>
      </p:sp>
    </p:spTree>
    <p:extLst>
      <p:ext uri="{BB962C8B-B14F-4D97-AF65-F5344CB8AC3E}">
        <p14:creationId xmlns:p14="http://schemas.microsoft.com/office/powerpoint/2010/main" val="364053414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 les scénarios stratégiques et les chemins d’attaque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118</a:t>
            </a:fld>
            <a:endParaRPr lang="fr-FR"/>
          </a:p>
        </p:txBody>
      </p:sp>
    </p:spTree>
    <p:extLst>
      <p:ext uri="{BB962C8B-B14F-4D97-AF65-F5344CB8AC3E}">
        <p14:creationId xmlns:p14="http://schemas.microsoft.com/office/powerpoint/2010/main" val="59713153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Au travers de l’exemple de l’étudiant, présentation d’une première construction de scénarios stratégiques.</a:t>
            </a:r>
          </a:p>
          <a:p>
            <a:pPr marL="0" indent="0">
              <a:buFontTx/>
              <a:buNone/>
            </a:pPr>
            <a:endParaRPr lang="fr-FR" b="0" u="none" dirty="0"/>
          </a:p>
          <a:p>
            <a:pPr marL="0" indent="0">
              <a:buFontTx/>
              <a:buNone/>
            </a:pPr>
            <a:r>
              <a:rPr lang="fr-FR" b="0" u="sng" dirty="0"/>
              <a:t>Eléments de langage :</a:t>
            </a:r>
          </a:p>
          <a:p>
            <a:endParaRPr lang="fr-FR" b="0" dirty="0"/>
          </a:p>
          <a:p>
            <a:pPr marL="171450" indent="-171450">
              <a:buFont typeface="Arial" panose="020B0604020202020204" pitchFamily="34" charset="0"/>
              <a:buChar char="•"/>
            </a:pPr>
            <a:r>
              <a:rPr lang="fr-FR" b="0" dirty="0"/>
              <a:t>Pour construire les scénarios stratégiques (SS), on repart des couples SR/OV retenus. Page 72, lors de l’étude des couples SR/OV, nous avions retenus le couple suivant : Adolescent / Modifier ses résultats scolaires.</a:t>
            </a:r>
          </a:p>
          <a:p>
            <a:pPr marL="171450" indent="-171450">
              <a:buFont typeface="Arial" panose="020B0604020202020204" pitchFamily="34" charset="0"/>
              <a:buChar char="•"/>
            </a:pPr>
            <a:r>
              <a:rPr lang="fr-FR" b="0" dirty="0"/>
              <a:t>On positionne donc ces éléments sur la page.</a:t>
            </a:r>
          </a:p>
          <a:p>
            <a:pPr marL="171450" indent="-171450">
              <a:buFont typeface="Arial" panose="020B0604020202020204" pitchFamily="34" charset="0"/>
              <a:buChar char="•"/>
            </a:pPr>
            <a:r>
              <a:rPr lang="fr-FR" b="0" dirty="0"/>
              <a:t>Il est aussi </a:t>
            </a:r>
            <a:r>
              <a:rPr lang="fr-FR" b="0" i="1" dirty="0"/>
              <a:t>conseillé</a:t>
            </a:r>
            <a:r>
              <a:rPr lang="fr-FR" b="0" dirty="0"/>
              <a:t> d’indiquer l’ER associé pour mieux appréhender le scénario.</a:t>
            </a:r>
          </a:p>
          <a:p>
            <a:pPr marL="171450" indent="-171450">
              <a:buFont typeface="Arial" panose="020B0604020202020204" pitchFamily="34" charset="0"/>
              <a:buChar char="•"/>
            </a:pPr>
            <a:r>
              <a:rPr lang="fr-FR" b="0" dirty="0"/>
              <a:t>La construction du SS est visuelle. On place la SR et l’OV de part et d’autre de la page.</a:t>
            </a:r>
          </a:p>
          <a:p>
            <a:pPr marL="171450" indent="-171450">
              <a:buFont typeface="Arial" panose="020B0604020202020204" pitchFamily="34" charset="0"/>
              <a:buChar char="•"/>
            </a:pPr>
            <a:r>
              <a:rPr lang="fr-FR" b="0" dirty="0"/>
              <a:t>On reprend la gravité de l’ER associé à ce couple SR/OV. Cette gravité devient donc celle du scénario stratégique.</a:t>
            </a:r>
          </a:p>
          <a:p>
            <a:pPr marL="171450" indent="-171450">
              <a:buFont typeface="Arial" panose="020B0604020202020204" pitchFamily="34" charset="0"/>
              <a:buChar char="•"/>
            </a:pPr>
            <a:r>
              <a:rPr lang="fr-FR" b="0" dirty="0"/>
              <a:t>Entre les deux [côtés], l’écosystème.</a:t>
            </a:r>
          </a:p>
          <a:p>
            <a:pPr marL="171450" indent="-171450">
              <a:buFont typeface="Arial" panose="020B0604020202020204" pitchFamily="34" charset="0"/>
              <a:buChar char="•"/>
            </a:pPr>
            <a:r>
              <a:rPr lang="fr-FR" b="0" dirty="0"/>
              <a:t>Un 1</a:t>
            </a:r>
            <a:r>
              <a:rPr lang="fr-FR" b="0" baseline="30000" dirty="0"/>
              <a:t>er</a:t>
            </a:r>
            <a:r>
              <a:rPr lang="fr-FR" b="0" dirty="0"/>
              <a:t> scénario qui atteint directement sa cible</a:t>
            </a:r>
          </a:p>
          <a:p>
            <a:pPr marL="171450" indent="-171450">
              <a:buFont typeface="Arial" panose="020B0604020202020204" pitchFamily="34" charset="0"/>
              <a:buChar char="•"/>
            </a:pPr>
            <a:r>
              <a:rPr lang="fr-FR" b="0" dirty="0"/>
              <a:t>Un 2</a:t>
            </a:r>
            <a:r>
              <a:rPr lang="fr-FR" b="0" baseline="30000" dirty="0"/>
              <a:t>e</a:t>
            </a:r>
            <a:r>
              <a:rPr lang="fr-FR" b="0" dirty="0"/>
              <a:t> scénario qui passe par une partie prenante pour atteindre son objectif.</a:t>
            </a:r>
          </a:p>
          <a:p>
            <a:pPr marL="171450" indent="-171450">
              <a:buFont typeface="Arial" panose="020B0604020202020204" pitchFamily="34" charset="0"/>
              <a:buChar char="•"/>
            </a:pPr>
            <a:endParaRPr lang="fr-FR" b="0" dirty="0"/>
          </a:p>
          <a:p>
            <a:pPr marL="171450" indent="-171450">
              <a:buFont typeface="Arial" panose="020B0604020202020204" pitchFamily="34" charset="0"/>
              <a:buChar char="•"/>
            </a:pPr>
            <a:r>
              <a:rPr lang="fr-FR" b="0" dirty="0"/>
              <a:t>A l’issue de la définition des scénarios stratégiques, il faut les « rédiger » afin de pouvoir les (ré)exploiter lors de l’atelier 4. Nous aurions sur la base de ce couple SR/OV et de cet ER :</a:t>
            </a:r>
          </a:p>
          <a:p>
            <a:pPr marL="628650" lvl="1" indent="-171450">
              <a:buFont typeface="Arial" panose="020B0604020202020204" pitchFamily="34" charset="0"/>
              <a:buChar char="•"/>
            </a:pPr>
            <a:r>
              <a:rPr lang="fr-FR" sz="1200" kern="0" dirty="0">
                <a:solidFill>
                  <a:schemeClr val="tx2"/>
                </a:solidFill>
                <a:latin typeface="Calibri" panose="020F0502020204030204" pitchFamily="34" charset="0"/>
              </a:rPr>
              <a:t>L’étudiant réussi à entrer directement dans le système des notes ;</a:t>
            </a:r>
          </a:p>
          <a:p>
            <a:pPr marL="628650" lvl="1" indent="-171450">
              <a:buFont typeface="Arial" panose="020B0604020202020204" pitchFamily="34" charset="0"/>
              <a:buChar char="•"/>
            </a:pPr>
            <a:r>
              <a:rPr lang="fr-FR" sz="1200" kern="0" dirty="0">
                <a:solidFill>
                  <a:schemeClr val="tx2"/>
                </a:solidFill>
                <a:latin typeface="Calibri" panose="020F0502020204030204" pitchFamily="34" charset="0"/>
              </a:rPr>
              <a:t>L’étudiant modifie la base de données par utilisation frauduleuse de la session  du professeur.</a:t>
            </a:r>
            <a:endParaRPr lang="fr-FR" b="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119</a:t>
            </a:fld>
            <a:endParaRPr lang="fr-FR"/>
          </a:p>
        </p:txBody>
      </p:sp>
    </p:spTree>
    <p:extLst>
      <p:ext uri="{BB962C8B-B14F-4D97-AF65-F5344CB8AC3E}">
        <p14:creationId xmlns:p14="http://schemas.microsoft.com/office/powerpoint/2010/main" val="3028722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gravité. Cette dernière n’a pas changé.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a:t>
            </a:fld>
            <a:endParaRPr lang="fr-FR" dirty="0"/>
          </a:p>
        </p:txBody>
      </p:sp>
    </p:spTree>
    <p:extLst>
      <p:ext uri="{BB962C8B-B14F-4D97-AF65-F5344CB8AC3E}">
        <p14:creationId xmlns:p14="http://schemas.microsoft.com/office/powerpoint/2010/main" val="51692215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Au travers de l’exemple du laboratoire, présentation d’une seconde construction de scénarios stratégiques.</a:t>
            </a:r>
          </a:p>
          <a:p>
            <a:pPr marL="171450" indent="-171450">
              <a:buFont typeface="Arial" panose="020B0604020202020204" pitchFamily="34" charset="0"/>
              <a:buChar char="•"/>
            </a:pPr>
            <a:r>
              <a:rPr lang="fr-FR" b="0" u="none" dirty="0"/>
              <a:t>Cet exemple est l’occasion de réaliser un exercice avec les stagiaires afin de leur faire identifier un ou plusieurs scénarios stratégiques.</a:t>
            </a:r>
          </a:p>
          <a:p>
            <a:pPr marL="0" indent="0">
              <a:buFontTx/>
              <a:buNone/>
            </a:pPr>
            <a:endParaRPr lang="fr-FR" b="0" u="none" dirty="0"/>
          </a:p>
          <a:p>
            <a:pPr marL="0" indent="0">
              <a:buFontTx/>
              <a:buNone/>
            </a:pPr>
            <a:r>
              <a:rPr lang="fr-FR" b="0" u="sng" dirty="0"/>
              <a:t>Eléments de langage :</a:t>
            </a:r>
          </a:p>
          <a:p>
            <a:endParaRPr lang="fr-FR" b="0" dirty="0"/>
          </a:p>
          <a:p>
            <a:pPr marL="171450" indent="-171450">
              <a:buFont typeface="Arial" panose="020B0604020202020204" pitchFamily="34" charset="0"/>
              <a:buChar char="•"/>
            </a:pPr>
            <a:r>
              <a:rPr lang="fr-FR" b="0" dirty="0"/>
              <a:t>Comme précédemment, pour construire les scénarios stratégiques (SST), on repart des couples SR/OV retenus. Page 70, lors de l’étude des couples SR/OV, nous avions retenus les couples suivants : </a:t>
            </a:r>
          </a:p>
          <a:p>
            <a:pPr marL="628650" lvl="1" indent="-171450">
              <a:buFont typeface="Arial" panose="020B0604020202020204" pitchFamily="34" charset="0"/>
              <a:buChar char="•"/>
            </a:pPr>
            <a:r>
              <a:rPr lang="fr-FR" b="0" dirty="0"/>
              <a:t>Concurrent / Voler des informations afin d’obtenir un avantage concurrentiel</a:t>
            </a:r>
          </a:p>
          <a:p>
            <a:pPr marL="628650" lvl="1" indent="-171450">
              <a:buFont typeface="Arial" panose="020B0604020202020204" pitchFamily="34" charset="0"/>
              <a:buChar char="•"/>
            </a:pPr>
            <a:r>
              <a:rPr lang="fr-FR" b="0" dirty="0"/>
              <a:t>Hacktiviste / Saboter la campagne nationale de vaccination</a:t>
            </a:r>
          </a:p>
          <a:p>
            <a:pPr marL="457200" lvl="1" indent="0">
              <a:buFont typeface="Arial" panose="020B0604020202020204" pitchFamily="34" charset="0"/>
              <a:buNone/>
            </a:pPr>
            <a:r>
              <a:rPr lang="fr-FR" b="0" dirty="0"/>
              <a:t>Dans cet exemple, nous allons nous focaliser sur le 1</a:t>
            </a:r>
            <a:r>
              <a:rPr lang="fr-FR" b="0" baseline="30000" dirty="0"/>
              <a:t>er</a:t>
            </a:r>
            <a:r>
              <a:rPr lang="fr-FR" b="0" dirty="0"/>
              <a:t> couple.</a:t>
            </a:r>
          </a:p>
          <a:p>
            <a:pPr marL="171450" indent="-171450">
              <a:buFont typeface="Arial" panose="020B0604020202020204" pitchFamily="34" charset="0"/>
              <a:buChar char="•"/>
            </a:pPr>
            <a:r>
              <a:rPr lang="fr-FR" b="0" dirty="0"/>
              <a:t>On positionne donc ces éléments sur la page.</a:t>
            </a:r>
          </a:p>
          <a:p>
            <a:pPr marL="171450" indent="-171450">
              <a:buFont typeface="Arial" panose="020B0604020202020204" pitchFamily="34" charset="0"/>
              <a:buChar char="•"/>
            </a:pPr>
            <a:r>
              <a:rPr lang="fr-FR" b="0" dirty="0"/>
              <a:t>Il est aussi </a:t>
            </a:r>
            <a:r>
              <a:rPr lang="fr-FR" b="0" i="1" dirty="0"/>
              <a:t>conseillé</a:t>
            </a:r>
            <a:r>
              <a:rPr lang="fr-FR" b="0" dirty="0"/>
              <a:t> d’indiquer l’ER associé pour mieux appréhender le scénario.</a:t>
            </a:r>
          </a:p>
          <a:p>
            <a:pPr marL="171450" indent="-171450">
              <a:buFont typeface="Arial" panose="020B0604020202020204" pitchFamily="34" charset="0"/>
              <a:buChar char="•"/>
            </a:pPr>
            <a:r>
              <a:rPr lang="fr-FR" b="0" dirty="0"/>
              <a:t>La construction du SST est visuelle. On place la SR et l’OV de part et d’autre de la page.</a:t>
            </a:r>
          </a:p>
          <a:p>
            <a:pPr marL="171450" indent="-171450">
              <a:buFont typeface="Arial" panose="020B0604020202020204" pitchFamily="34" charset="0"/>
              <a:buChar char="•"/>
            </a:pPr>
            <a:r>
              <a:rPr lang="fr-FR" b="0" dirty="0"/>
              <a:t>On reprend la gravité de l’ER associé à ce couple SR/OV. Cette gravité devient donc celle du scénario stratégique.</a:t>
            </a:r>
          </a:p>
          <a:p>
            <a:pPr marL="171450" indent="-171450">
              <a:buFont typeface="Arial" panose="020B0604020202020204" pitchFamily="34" charset="0"/>
              <a:buChar char="•"/>
            </a:pPr>
            <a:r>
              <a:rPr lang="fr-FR" b="0" dirty="0"/>
              <a:t>Entre les deux [côtés], l’écosystème.</a:t>
            </a:r>
          </a:p>
          <a:p>
            <a:pPr marL="171450" indent="-171450">
              <a:buFont typeface="Arial" panose="020B0604020202020204" pitchFamily="34" charset="0"/>
              <a:buChar char="•"/>
            </a:pPr>
            <a:r>
              <a:rPr lang="fr-FR" b="0" dirty="0"/>
              <a:t>3 scénarios possibles :</a:t>
            </a:r>
          </a:p>
          <a:p>
            <a:pPr marL="628650" lvl="1" indent="-171450">
              <a:buFont typeface="Arial" panose="020B0604020202020204" pitchFamily="34" charset="0"/>
              <a:buChar char="•"/>
            </a:pPr>
            <a:r>
              <a:rPr lang="fr-FR" b="0" u="none" dirty="0"/>
              <a:t>Attaque directe : </a:t>
            </a:r>
            <a:r>
              <a:rPr lang="fr-FR" b="0" u="none" baseline="0" dirty="0"/>
              <a:t>l</a:t>
            </a:r>
            <a:r>
              <a:rPr lang="fr-FR" baseline="0" dirty="0"/>
              <a:t>’attaque « directe » sans passer par une partie prenante doit toujours être prise en compte que l’on ait ou non des parties prenantes dans l’écosystème</a:t>
            </a:r>
          </a:p>
          <a:p>
            <a:pPr marL="628650" lvl="1" indent="-171450">
              <a:buFont typeface="Arial" panose="020B0604020202020204" pitchFamily="34" charset="0"/>
              <a:buChar char="•"/>
            </a:pPr>
            <a:r>
              <a:rPr lang="fr-FR" u="none" baseline="0" dirty="0"/>
              <a:t>Attaque sur une partie prenante détentrice d’une partie de l’objectif</a:t>
            </a:r>
          </a:p>
          <a:p>
            <a:pPr marL="628650" lvl="1" indent="-171450">
              <a:buFont typeface="Arial" panose="020B0604020202020204" pitchFamily="34" charset="0"/>
              <a:buChar char="•"/>
            </a:pPr>
            <a:r>
              <a:rPr lang="fr-FR" u="none" baseline="0" dirty="0"/>
              <a:t>Attaque via une partie prenante pour atteindre l’objectif</a:t>
            </a:r>
            <a:endParaRPr lang="fr-FR" u="none" dirty="0"/>
          </a:p>
          <a:p>
            <a:endParaRPr lang="fr-FR" u="sng" dirty="0"/>
          </a:p>
          <a:p>
            <a:pPr marL="171450" indent="-171450">
              <a:buFont typeface="Arial" panose="020B0604020202020204" pitchFamily="34" charset="0"/>
              <a:buChar char="•"/>
            </a:pPr>
            <a:r>
              <a:rPr lang="fr-FR" baseline="0" dirty="0"/>
              <a:t>Les scénarios stratégiques sont construits en se basant sur la cartographie de menace de l’écosystème et en particulier les parties prenantes les plus critiques</a:t>
            </a:r>
          </a:p>
          <a:p>
            <a:pPr marL="171450" indent="-171450">
              <a:buFont typeface="Arial" panose="020B0604020202020204" pitchFamily="34" charset="0"/>
              <a:buChar char="•"/>
            </a:pPr>
            <a:r>
              <a:rPr lang="fr-FR" baseline="0" dirty="0"/>
              <a:t>A cette étape on ne parle pas de technique, on décrit seulement si cela est possible ou non. L’atelier 4 permettra de préciser le mode opératoire technique</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120</a:t>
            </a:fld>
            <a:endParaRPr lang="fr-FR"/>
          </a:p>
        </p:txBody>
      </p:sp>
    </p:spTree>
    <p:extLst>
      <p:ext uri="{BB962C8B-B14F-4D97-AF65-F5344CB8AC3E}">
        <p14:creationId xmlns:p14="http://schemas.microsoft.com/office/powerpoint/2010/main" val="50815641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Avec l’exemple du laboratoire, c’est l’occasion de replacer le vocabulaire sur les différents éléments du scénario stratégique.</a:t>
            </a:r>
          </a:p>
          <a:p>
            <a:pPr marL="171450" indent="-171450">
              <a:buFont typeface="Arial" panose="020B0604020202020204" pitchFamily="34" charset="0"/>
              <a:buChar char="•"/>
            </a:pPr>
            <a:r>
              <a:rPr lang="fr-FR" b="0" u="none" dirty="0"/>
              <a:t>Les éléments apparaissent (animation) selon l’ordre des ateliers.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121</a:t>
            </a:fld>
            <a:endParaRPr lang="fr-FR"/>
          </a:p>
        </p:txBody>
      </p:sp>
    </p:spTree>
    <p:extLst>
      <p:ext uri="{BB962C8B-B14F-4D97-AF65-F5344CB8AC3E}">
        <p14:creationId xmlns:p14="http://schemas.microsoft.com/office/powerpoint/2010/main" val="208567512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 définir des mesures de sécurité sur les PPC</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122</a:t>
            </a:fld>
            <a:endParaRPr lang="fr-FR"/>
          </a:p>
        </p:txBody>
      </p:sp>
    </p:spTree>
    <p:extLst>
      <p:ext uri="{BB962C8B-B14F-4D97-AF65-F5344CB8AC3E}">
        <p14:creationId xmlns:p14="http://schemas.microsoft.com/office/powerpoint/2010/main" val="180315551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u="sng" dirty="0"/>
              <a:t>Objectif pédagogique de cette page :</a:t>
            </a:r>
          </a:p>
          <a:p>
            <a:endParaRPr lang="fr-FR" b="0" u="sng" dirty="0"/>
          </a:p>
          <a:p>
            <a:pPr marL="171450" indent="-171450">
              <a:buFont typeface="Arial" panose="020B0604020202020204" pitchFamily="34" charset="0"/>
              <a:buChar char="•"/>
            </a:pPr>
            <a:r>
              <a:rPr lang="fr-FR" b="0" u="none" dirty="0"/>
              <a:t>Amener à une réflexion sur les mesures de protection sur l’écosystème</a:t>
            </a:r>
          </a:p>
          <a:p>
            <a:pPr marL="0" indent="0">
              <a:buFontTx/>
              <a:buNone/>
            </a:pPr>
            <a:endParaRPr lang="fr-FR" b="0" u="none" dirty="0"/>
          </a:p>
          <a:p>
            <a:pPr marL="0" indent="0">
              <a:buFontTx/>
              <a:buNone/>
            </a:pPr>
            <a:r>
              <a:rPr lang="fr-FR" b="0" u="sng" dirty="0"/>
              <a:t>Eléments de langage :</a:t>
            </a:r>
          </a:p>
          <a:p>
            <a:endParaRPr lang="fr-FR" b="0" dirty="0"/>
          </a:p>
          <a:p>
            <a:pPr marL="171450" indent="-171450">
              <a:buFont typeface="Arial" panose="020B0604020202020204" pitchFamily="34" charset="0"/>
              <a:buChar char="•"/>
            </a:pPr>
            <a:r>
              <a:rPr lang="fr-FR" b="0" dirty="0"/>
              <a:t>Après avoir identifié les parties prenantes faisant peser le plus risque sur l’objet de l’étude, car les plus susceptibles d’être utilisées par l’attaquant pour atteindre son objectif, il est important de réfléchir aux mesures de sécurité que l’on peut proposer aux parties prenantes afin de réduire leur niveau de menace.</a:t>
            </a:r>
          </a:p>
          <a:p>
            <a:pPr marL="171450" indent="-171450">
              <a:buFont typeface="Arial" panose="020B0604020202020204" pitchFamily="34" charset="0"/>
              <a:buChar char="•"/>
            </a:pPr>
            <a:r>
              <a:rPr lang="fr-FR" b="0" dirty="0"/>
              <a:t>Ces mesures peuvent participer à la réduction de leur exposition (réduction de la dépendance par exemple) et/ou à l’augmentation de leur fiabilité cyber (amélioration de leur maturité par exemple).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123</a:t>
            </a:fld>
            <a:endParaRPr lang="fr-FR"/>
          </a:p>
        </p:txBody>
      </p:sp>
    </p:spTree>
    <p:extLst>
      <p:ext uri="{BB962C8B-B14F-4D97-AF65-F5344CB8AC3E}">
        <p14:creationId xmlns:p14="http://schemas.microsoft.com/office/powerpoint/2010/main" val="377473625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(étudiant) de mesures à appliquer pour faire baisser la criticité d’une partie prenante.</a:t>
            </a:r>
          </a:p>
          <a:p>
            <a:pPr marL="171450" indent="-171450">
              <a:buFont typeface="Arial" panose="020B0604020202020204" pitchFamily="34" charset="0"/>
              <a:buChar char="•"/>
            </a:pPr>
            <a:r>
              <a:rPr lang="fr-FR" dirty="0"/>
              <a:t>Il est possible de faire réfléchir les stagiaires sur des mesures à appliquer avant de présenter un exemple de solution</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endParaRPr lang="fr-FR" dirty="0"/>
          </a:p>
          <a:p>
            <a:r>
              <a:rPr lang="fr-FR" dirty="0"/>
              <a:t>Pour faire baisser la criticité, il faut :</a:t>
            </a:r>
          </a:p>
          <a:p>
            <a:pPr marL="171450" indent="-171450">
              <a:buFont typeface="Arial" panose="020B0604020202020204" pitchFamily="34" charset="0"/>
              <a:buChar char="•"/>
            </a:pPr>
            <a:r>
              <a:rPr lang="fr-FR" dirty="0"/>
              <a:t>Diminuer le niveau d’exposition : trouver un autre fournisseur du service, </a:t>
            </a:r>
            <a:r>
              <a:rPr lang="fr-FR" u="sng" dirty="0"/>
              <a:t>réduire son accès au </a:t>
            </a:r>
            <a:r>
              <a:rPr lang="fr-FR" u="sng"/>
              <a:t>système </a:t>
            </a:r>
            <a:r>
              <a:rPr lang="fr-FR"/>
              <a:t>;</a:t>
            </a:r>
            <a:endParaRPr lang="fr-FR" dirty="0"/>
          </a:p>
          <a:p>
            <a:pPr marL="171450" indent="-171450">
              <a:buFont typeface="Arial" panose="020B0604020202020204" pitchFamily="34" charset="0"/>
              <a:buChar char="•"/>
            </a:pPr>
            <a:r>
              <a:rPr lang="fr-FR" dirty="0"/>
              <a:t>Augmenter la fiabilité cyber : </a:t>
            </a:r>
            <a:r>
              <a:rPr lang="fr-FR" u="sng" dirty="0"/>
              <a:t>sensibilisation</a:t>
            </a:r>
            <a:r>
              <a:rPr lang="fr-FR" dirty="0"/>
              <a:t> / formation des usagers, mise en œuvre de procédure SSI.</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124</a:t>
            </a:fld>
            <a:endParaRPr lang="fr-FR"/>
          </a:p>
        </p:txBody>
      </p:sp>
    </p:spTree>
    <p:extLst>
      <p:ext uri="{BB962C8B-B14F-4D97-AF65-F5344CB8AC3E}">
        <p14:creationId xmlns:p14="http://schemas.microsoft.com/office/powerpoint/2010/main" val="38701298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(cas du laboratoire) de mesures à appliquer pour faire baisser la criticité d’une partie prenante.</a:t>
            </a:r>
          </a:p>
          <a:p>
            <a:pPr marL="171450" indent="-171450">
              <a:buFont typeface="Arial" panose="020B0604020202020204" pitchFamily="34" charset="0"/>
              <a:buChar char="•"/>
            </a:pPr>
            <a:r>
              <a:rPr lang="fr-FR" dirty="0"/>
              <a:t>Il est possible de faire réfléchir les stagiaires sur des mesures à appliquer avant de présenter un exemple de solution (animation)</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endParaRPr lang="fr-FR" dirty="0"/>
          </a:p>
          <a:p>
            <a:pPr marL="171450" indent="-171450">
              <a:buFont typeface="Arial" panose="020B0604020202020204" pitchFamily="34" charset="0"/>
              <a:buChar char="•"/>
            </a:pPr>
            <a:r>
              <a:rPr lang="fr-FR" dirty="0"/>
              <a:t>Rappel : pour faire baisser la criticité, il faut :</a:t>
            </a:r>
          </a:p>
          <a:p>
            <a:pPr marL="628650" lvl="1" indent="-171450">
              <a:buFont typeface="Arial" panose="020B0604020202020204" pitchFamily="34" charset="0"/>
              <a:buChar char="•"/>
            </a:pPr>
            <a:r>
              <a:rPr lang="fr-FR" dirty="0"/>
              <a:t>Diminuer le niveau d’exposition : trouver un autre fournisseur du service, réduire son accès au </a:t>
            </a:r>
            <a:r>
              <a:rPr lang="fr-FR"/>
              <a:t>système ;</a:t>
            </a:r>
            <a:endParaRPr lang="fr-FR" dirty="0"/>
          </a:p>
          <a:p>
            <a:pPr marL="628650" lvl="1" indent="-171450">
              <a:buFont typeface="Arial" panose="020B0604020202020204" pitchFamily="34" charset="0"/>
              <a:buChar char="•"/>
            </a:pPr>
            <a:r>
              <a:rPr lang="fr-FR" dirty="0"/>
              <a:t>Augmenter la fiabilité cyber : sensibilisation / formation des usagers, mise en œuvre de procédure </a:t>
            </a:r>
            <a:r>
              <a:rPr lang="fr-FR"/>
              <a:t>SSI ;</a:t>
            </a:r>
            <a:endParaRPr lang="fr-FR" dirty="0"/>
          </a:p>
          <a:p>
            <a:pPr marL="457200" lvl="1" indent="0">
              <a:buFont typeface="Arial" panose="020B0604020202020204" pitchFamily="34" charset="0"/>
              <a:buNone/>
            </a:pPr>
            <a:r>
              <a:rPr lang="fr-FR" dirty="0"/>
              <a:t>Une combinaison de différentes actions est bien sût tout à fait possible / </a:t>
            </a:r>
            <a:r>
              <a:rPr lang="fr-FR"/>
              <a:t>souhaitable ;</a:t>
            </a:r>
            <a:endParaRPr lang="fr-FR" dirty="0"/>
          </a:p>
          <a:p>
            <a:pPr marL="171450" indent="-171450">
              <a:buFont typeface="Arial" panose="020B0604020202020204" pitchFamily="34" charset="0"/>
              <a:buChar char="•"/>
            </a:pPr>
            <a:r>
              <a:rPr lang="fr-FR" dirty="0"/>
              <a:t>Il est bien de montrer les cartographies de l’écosystème en comparaison, avant (état actuel) et après application des mesures.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Attention : ces mesures ne sont que des propositions vers les parties prenantes externes. Elles ne sont pas tenues de les accepter et/ou réaliser. Il faut voir en amont les aspects juridiques au niveau du contrat. On peut aussi leur proposer une assistance / un accompagnement pour mettre en œuvre ces mesures si cette PP est critique pour nous et que l’on ne peut pas s’en passer par exemple.</a:t>
            </a:r>
          </a:p>
          <a:p>
            <a:pPr marL="171450" indent="-171450">
              <a:buFont typeface="Arial" panose="020B0604020202020204" pitchFamily="34" charset="0"/>
              <a:buChar char="•"/>
            </a:pPr>
            <a:r>
              <a:rPr lang="fr-FR" dirty="0"/>
              <a:t>Mais cela peut aussi valoir pour les PP internes, sur lesquelles nous n’avons pas de liens hiérarchiques/fonctionnels et pour lesquelles des décisions au niveau de la direction/de l’autorité devront être prises.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125</a:t>
            </a:fld>
            <a:endParaRPr lang="fr-FR"/>
          </a:p>
        </p:txBody>
      </p:sp>
    </p:spTree>
    <p:extLst>
      <p:ext uri="{BB962C8B-B14F-4D97-AF65-F5344CB8AC3E}">
        <p14:creationId xmlns:p14="http://schemas.microsoft.com/office/powerpoint/2010/main" val="105455200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3</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EI (Evénement Intermédiaire) : dans la séquence d’un scénario stratégique, un événement intermédiaire peut être généré par la source de risque à l’égard d’une partie prenante de l’écosystème en vue de faciliter l’atteinte de son objectif.</a:t>
            </a:r>
          </a:p>
          <a:p>
            <a:pPr marL="171450" indent="-171450">
              <a:buFont typeface="Arial" panose="020B0604020202020204" pitchFamily="34" charset="0"/>
              <a:buChar char="•"/>
            </a:pPr>
            <a:r>
              <a:rPr lang="fr-FR" dirty="0"/>
              <a:t>Par exemple : création d’un canal d’exfiltration depuis l’infrastructure du prestataire, attaque en déni de service du fournisseur d’informatique en nuage de la cible.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126</a:t>
            </a:fld>
            <a:endParaRPr lang="fr-FR"/>
          </a:p>
        </p:txBody>
      </p:sp>
    </p:spTree>
    <p:extLst>
      <p:ext uri="{BB962C8B-B14F-4D97-AF65-F5344CB8AC3E}">
        <p14:creationId xmlns:p14="http://schemas.microsoft.com/office/powerpoint/2010/main" val="286072065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127</a:t>
            </a:fld>
            <a:endParaRPr lang="fr-FR"/>
          </a:p>
        </p:txBody>
      </p:sp>
    </p:spTree>
    <p:extLst>
      <p:ext uri="{BB962C8B-B14F-4D97-AF65-F5344CB8AC3E}">
        <p14:creationId xmlns:p14="http://schemas.microsoft.com/office/powerpoint/2010/main" val="193949872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l’atelier 4, des entrants et des éléments en sortie ;</a:t>
            </a:r>
          </a:p>
          <a:p>
            <a:pPr marL="171450" indent="-171450">
              <a:buFont typeface="Arial" panose="020B0604020202020204" pitchFamily="34" charset="0"/>
              <a:buChar char="•"/>
            </a:pPr>
            <a:r>
              <a:rPr lang="fr-FR" dirty="0"/>
              <a:t>Expliquer ce qu’est un scénario opérationnel ;</a:t>
            </a:r>
          </a:p>
          <a:p>
            <a:pPr marL="171450" indent="-171450">
              <a:buFont typeface="Arial" panose="020B0604020202020204" pitchFamily="34" charset="0"/>
              <a:buChar char="•"/>
            </a:pPr>
            <a:r>
              <a:rPr lang="fr-FR" dirty="0"/>
              <a:t>L’atelier 3 a permis d’identifier des scénarios stratégiques et leur gravité. L’atelier 4 va permettre de décliner ces scénarios en scénarios opérationnels et d’évaluer leur vraisemblance. Ainsi, nous pourrons positionner les risques sur une matrice des risques en nous aidant des deux notes.</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Chaque élément de sortie correspond à une activité de l’atelier 4 :</a:t>
            </a:r>
          </a:p>
          <a:p>
            <a:pPr marL="628650" lvl="1" indent="-171450">
              <a:buFont typeface="Arial" panose="020B0604020202020204" pitchFamily="34" charset="0"/>
              <a:buChar char="•"/>
            </a:pPr>
            <a:r>
              <a:rPr lang="fr-FR" dirty="0"/>
              <a:t>Activité 4-1 : Élaborer les scénarios opérationnels et identifier les biens supports critiques</a:t>
            </a:r>
          </a:p>
          <a:p>
            <a:pPr marL="628650" lvl="1" indent="-171450">
              <a:buFont typeface="Arial" panose="020B0604020202020204" pitchFamily="34" charset="0"/>
              <a:buChar char="•"/>
            </a:pPr>
            <a:r>
              <a:rPr lang="fr-FR" dirty="0"/>
              <a:t>Activité 4-2 : Evaluer la vraisemblance des scénarios opérationnels</a:t>
            </a:r>
          </a:p>
          <a:p>
            <a:endParaRPr lang="fr-FR" dirty="0"/>
          </a:p>
          <a:p>
            <a:pPr marL="171450" indent="-171450">
              <a:buFont typeface="Arial" panose="020B0604020202020204" pitchFamily="34" charset="0"/>
              <a:buChar char="•"/>
            </a:pPr>
            <a:r>
              <a:rPr lang="fr-FR" dirty="0"/>
              <a:t>Un scénario opérationnel est la déclinaison technique d’un chemin d’attaque d’un scénario stratégique.</a:t>
            </a:r>
          </a:p>
          <a:p>
            <a:endParaRPr lang="fr-FR" dirty="0"/>
          </a:p>
          <a:p>
            <a:pPr marL="171450" indent="-171450">
              <a:buFont typeface="Arial" panose="020B0604020202020204" pitchFamily="34" charset="0"/>
              <a:buChar char="•"/>
            </a:pPr>
            <a:r>
              <a:rPr lang="fr-FR" dirty="0"/>
              <a:t>La présentation sera donc découpée selon ce séquençage. Bien insister sur :</a:t>
            </a:r>
          </a:p>
          <a:p>
            <a:pPr marL="628650" lvl="1" indent="-171450">
              <a:buFont typeface="Arial" panose="020B0604020202020204" pitchFamily="34" charset="0"/>
              <a:buChar char="•"/>
            </a:pPr>
            <a:r>
              <a:rPr lang="fr-FR" dirty="0"/>
              <a:t>La récupération des écarts identifiés lors de l’analyse du socle afin de vérifier les écarts utilisables [lors de la construction du scénario opérationnel]. En effet, un écart constitue une vulnérabilité identifiée sur l’objet de l’étude et pourrait donc être exploitée ;</a:t>
            </a:r>
          </a:p>
          <a:p>
            <a:pPr marL="628650" lvl="1" indent="-171450">
              <a:buFont typeface="Arial" panose="020B0604020202020204" pitchFamily="34" charset="0"/>
              <a:buChar char="•"/>
            </a:pPr>
            <a:r>
              <a:rPr lang="fr-FR" dirty="0"/>
              <a:t>La réutilisation des éléments d’audits afin de savoir si ils s’appliquent concrètement à un scénario opérationnel ;</a:t>
            </a:r>
          </a:p>
          <a:p>
            <a:pPr marL="628650" lvl="1" indent="-171450">
              <a:buFont typeface="Arial" panose="020B0604020202020204" pitchFamily="34" charset="0"/>
              <a:buChar char="•"/>
            </a:pPr>
            <a:r>
              <a:rPr lang="fr-FR" dirty="0"/>
              <a:t>La récupération de la liste des biens supports identifiés lors de l’atelier 1 ;</a:t>
            </a:r>
          </a:p>
          <a:p>
            <a:pPr marL="628650" lvl="1" indent="-171450">
              <a:buFont typeface="Arial" panose="020B0604020202020204" pitchFamily="34" charset="0"/>
              <a:buChar char="•"/>
            </a:pPr>
            <a:r>
              <a:rPr lang="fr-FR" dirty="0"/>
              <a:t>La présence autour de la table de l’architecte de la solution, en vue de savoir comment construire un scénario opérationnel et d’évaluer la faisabilité technique des éléments identifiés précédemment.</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128</a:t>
            </a:fld>
            <a:endParaRPr lang="fr-FR"/>
          </a:p>
        </p:txBody>
      </p:sp>
    </p:spTree>
    <p:extLst>
      <p:ext uri="{BB962C8B-B14F-4D97-AF65-F5344CB8AC3E}">
        <p14:creationId xmlns:p14="http://schemas.microsoft.com/office/powerpoint/2010/main" val="30388348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du séquençage de l’atelier 4.</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129</a:t>
            </a:fld>
            <a:endParaRPr lang="fr-FR"/>
          </a:p>
        </p:txBody>
      </p:sp>
    </p:spTree>
    <p:extLst>
      <p:ext uri="{BB962C8B-B14F-4D97-AF65-F5344CB8AC3E}">
        <p14:creationId xmlns:p14="http://schemas.microsoft.com/office/powerpoint/2010/main" val="29431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vraisemblance. Changement des biens impactés.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a:t>
            </a:fld>
            <a:endParaRPr lang="fr-FR" dirty="0"/>
          </a:p>
        </p:txBody>
      </p:sp>
    </p:spTree>
    <p:extLst>
      <p:ext uri="{BB962C8B-B14F-4D97-AF65-F5344CB8AC3E}">
        <p14:creationId xmlns:p14="http://schemas.microsoft.com/office/powerpoint/2010/main" val="33417458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 les scénarios opérationnels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130</a:t>
            </a:fld>
            <a:endParaRPr lang="fr-FR"/>
          </a:p>
        </p:txBody>
      </p:sp>
    </p:spTree>
    <p:extLst>
      <p:ext uri="{BB962C8B-B14F-4D97-AF65-F5344CB8AC3E}">
        <p14:creationId xmlns:p14="http://schemas.microsoft.com/office/powerpoint/2010/main" val="213960042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les 4 étapes d’un scénario opérationnel, ainsi que les familles d’actions élémentaires.</a:t>
            </a:r>
          </a:p>
          <a:p>
            <a:pPr marL="171450" indent="-171450">
              <a:buFont typeface="Arial" panose="020B0604020202020204" pitchFamily="34" charset="0"/>
              <a:buChar char="•"/>
            </a:pPr>
            <a:r>
              <a:rPr lang="fr-FR" dirty="0"/>
              <a:t>Les détails des AE est présenté dans les pages suivantes.</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Cyber Kill Chain en 4 étapes (7 étapes par exemple pour celle de Lockheed Martin) ;</a:t>
            </a:r>
          </a:p>
          <a:p>
            <a:pPr marL="171450" indent="-171450">
              <a:buFont typeface="Arial" panose="020B0604020202020204" pitchFamily="34" charset="0"/>
              <a:buChar char="•"/>
            </a:pPr>
            <a:r>
              <a:rPr lang="fr-FR" b="0" dirty="0"/>
              <a:t>En synthèse les 4 étapes :</a:t>
            </a:r>
          </a:p>
          <a:p>
            <a:pPr marL="628650" lvl="1" indent="-171450">
              <a:buFont typeface="Arial" panose="020B0604020202020204" pitchFamily="34" charset="0"/>
              <a:buChar char="•"/>
            </a:pPr>
            <a:r>
              <a:rPr lang="fr-FR" b="0" dirty="0"/>
              <a:t>Connaitre : reconnaissance de la cible (humaine, numérique, bâtimentaire, etc.) pour préparer l’attaque. Pour cela il peut par exemple réaliser :</a:t>
            </a:r>
          </a:p>
          <a:p>
            <a:pPr marL="1085850" lvl="2" indent="-171450">
              <a:buFont typeface="Arial" panose="020B0604020202020204" pitchFamily="34" charset="0"/>
              <a:buChar char="•"/>
            </a:pPr>
            <a:r>
              <a:rPr lang="fr-FR" b="0" dirty="0"/>
              <a:t>Une cartographie de l’écosystème,</a:t>
            </a:r>
          </a:p>
          <a:p>
            <a:pPr marL="1085850" lvl="2" indent="-171450">
              <a:buFont typeface="Arial" panose="020B0604020202020204" pitchFamily="34" charset="0"/>
              <a:buChar char="•"/>
            </a:pPr>
            <a:r>
              <a:rPr lang="fr-FR" b="0" dirty="0"/>
              <a:t>Une recherche d’information sur les personnes et les systèmes clés,</a:t>
            </a:r>
          </a:p>
          <a:p>
            <a:pPr marL="1085850" lvl="2" indent="-171450">
              <a:buFont typeface="Arial" panose="020B0604020202020204" pitchFamily="34" charset="0"/>
              <a:buChar char="•"/>
            </a:pPr>
            <a:r>
              <a:rPr lang="fr-FR" b="0" dirty="0"/>
              <a:t>Une recherche et une évaluation de vulnérabilités,</a:t>
            </a:r>
          </a:p>
          <a:p>
            <a:pPr marL="1085850" lvl="2" indent="-171450">
              <a:buFont typeface="Arial" panose="020B0604020202020204" pitchFamily="34" charset="0"/>
              <a:buChar char="•"/>
            </a:pPr>
            <a:r>
              <a:rPr lang="fr-FR" b="0" dirty="0"/>
              <a:t>etc.</a:t>
            </a:r>
          </a:p>
          <a:p>
            <a:pPr marL="628650" lvl="1" indent="-171450">
              <a:buFont typeface="Arial" panose="020B0604020202020204" pitchFamily="34" charset="0"/>
              <a:buChar char="•"/>
            </a:pPr>
            <a:r>
              <a:rPr lang="fr-FR" b="0" dirty="0"/>
              <a:t>Rentrer : s’introduire numériquement ou physiquement, soit directement et frontalement dans le système d’information de la cible, soit dans celui de son écosystème.</a:t>
            </a:r>
          </a:p>
          <a:p>
            <a:pPr marL="628650" lvl="1" indent="-171450">
              <a:buFont typeface="Arial" panose="020B0604020202020204" pitchFamily="34" charset="0"/>
              <a:buChar char="•"/>
            </a:pPr>
            <a:r>
              <a:rPr lang="fr-FR" b="0" dirty="0"/>
              <a:t>Trouver : déplacement dans le SI afin de trouver les informations/processus ciblés : processus  de latéralisation, d’élévation de privilèges et de persistance qui permettent à l’attaquant de localiser les données et biens supports recherchés.</a:t>
            </a:r>
          </a:p>
          <a:p>
            <a:pPr marL="628650" lvl="1" indent="-171450">
              <a:buFont typeface="Arial" panose="020B0604020202020204" pitchFamily="34" charset="0"/>
              <a:buChar char="•"/>
            </a:pPr>
            <a:r>
              <a:rPr lang="fr-FR" b="0" dirty="0"/>
              <a:t>Exploiter : réalisation de l’objectif visé</a:t>
            </a:r>
          </a:p>
          <a:p>
            <a:endParaRPr lang="fr-FR" dirty="0"/>
          </a:p>
          <a:p>
            <a:pPr marL="171450" indent="-171450">
              <a:buFont typeface="Arial" panose="020B0604020202020204" pitchFamily="34" charset="0"/>
              <a:buChar char="•"/>
            </a:pPr>
            <a:r>
              <a:rPr lang="fr-FR" sz="1200" b="0" i="0" kern="1200" dirty="0">
                <a:solidFill>
                  <a:schemeClr val="tx1"/>
                </a:solidFill>
                <a:effectLst/>
                <a:latin typeface="+mn-lt"/>
                <a:ea typeface="+mn-ea"/>
                <a:cs typeface="+mn-cs"/>
              </a:rPr>
              <a:t>Un scénario opérationnel est un enchaînement d'actions élémentaires portées sur les biens supports de l'objet étudié ou de son écosystème. Ces points seront détaillés dans les pages suivantes.</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131</a:t>
            </a:fld>
            <a:endParaRPr lang="fr-FR"/>
          </a:p>
        </p:txBody>
      </p:sp>
    </p:spTree>
    <p:extLst>
      <p:ext uri="{BB962C8B-B14F-4D97-AF65-F5344CB8AC3E}">
        <p14:creationId xmlns:p14="http://schemas.microsoft.com/office/powerpoint/2010/main" val="14966273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Corruption ».</a:t>
            </a:r>
          </a:p>
          <a:p>
            <a:endParaRPr lang="fr-FR" dirty="0"/>
          </a:p>
          <a:p>
            <a:r>
              <a:rPr lang="fr-FR" u="sng" dirty="0"/>
              <a:t>Éléments de langage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a:t>Le terme « Compromission » est peut-être plus adapté que « Corruption » qui est réducteur en terme de manipulation du personnel interne.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132</a:t>
            </a:fld>
            <a:endParaRPr lang="fr-FR"/>
          </a:p>
        </p:txBody>
      </p:sp>
    </p:spTree>
    <p:extLst>
      <p:ext uri="{BB962C8B-B14F-4D97-AF65-F5344CB8AC3E}">
        <p14:creationId xmlns:p14="http://schemas.microsoft.com/office/powerpoint/2010/main" val="233665551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Reconnaissance externe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133</a:t>
            </a:fld>
            <a:endParaRPr lang="fr-FR"/>
          </a:p>
        </p:txBody>
      </p:sp>
    </p:spTree>
    <p:extLst>
      <p:ext uri="{BB962C8B-B14F-4D97-AF65-F5344CB8AC3E}">
        <p14:creationId xmlns:p14="http://schemas.microsoft.com/office/powerpoint/2010/main" val="10335601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Intrusion depuis Internet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134</a:t>
            </a:fld>
            <a:endParaRPr lang="fr-FR"/>
          </a:p>
        </p:txBody>
      </p:sp>
    </p:spTree>
    <p:extLst>
      <p:ext uri="{BB962C8B-B14F-4D97-AF65-F5344CB8AC3E}">
        <p14:creationId xmlns:p14="http://schemas.microsoft.com/office/powerpoint/2010/main" val="15322433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Intrusion ou piège physique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135</a:t>
            </a:fld>
            <a:endParaRPr lang="fr-FR"/>
          </a:p>
        </p:txBody>
      </p:sp>
    </p:spTree>
    <p:extLst>
      <p:ext uri="{BB962C8B-B14F-4D97-AF65-F5344CB8AC3E}">
        <p14:creationId xmlns:p14="http://schemas.microsoft.com/office/powerpoint/2010/main" val="267373322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Reconnaissance interne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136</a:t>
            </a:fld>
            <a:endParaRPr lang="fr-FR"/>
          </a:p>
        </p:txBody>
      </p:sp>
    </p:spTree>
    <p:extLst>
      <p:ext uri="{BB962C8B-B14F-4D97-AF65-F5344CB8AC3E}">
        <p14:creationId xmlns:p14="http://schemas.microsoft.com/office/powerpoint/2010/main" val="142707896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Latéralisation et élévation de privilèges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137</a:t>
            </a:fld>
            <a:endParaRPr lang="fr-FR"/>
          </a:p>
        </p:txBody>
      </p:sp>
    </p:spTree>
    <p:extLst>
      <p:ext uri="{BB962C8B-B14F-4D97-AF65-F5344CB8AC3E}">
        <p14:creationId xmlns:p14="http://schemas.microsoft.com/office/powerpoint/2010/main" val="225180568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l’action élémentaire « Pilotage et exploitation de l’attaque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138</a:t>
            </a:fld>
            <a:endParaRPr lang="fr-FR"/>
          </a:p>
        </p:txBody>
      </p:sp>
    </p:spTree>
    <p:extLst>
      <p:ext uri="{BB962C8B-B14F-4D97-AF65-F5344CB8AC3E}">
        <p14:creationId xmlns:p14="http://schemas.microsoft.com/office/powerpoint/2010/main" val="255039973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Synthèse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139</a:t>
            </a:fld>
            <a:endParaRPr lang="fr-FR"/>
          </a:p>
        </p:txBody>
      </p:sp>
    </p:spTree>
    <p:extLst>
      <p:ext uri="{BB962C8B-B14F-4D97-AF65-F5344CB8AC3E}">
        <p14:creationId xmlns:p14="http://schemas.microsoft.com/office/powerpoint/2010/main" val="28713903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 la méthode d'évaluation d'un risque</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Indiquer que la représentation finale (i.e. la représentation du risque, cf. atelier 5) est sous forme de grille / d'un tableau à double entrée "Gravité / Vraisemblance" (un exemple est présenté page suivante</a:t>
            </a:r>
            <a:r>
              <a:rPr lang="fr-FR"/>
              <a:t>) ;</a:t>
            </a:r>
            <a:endParaRPr lang="fr-FR" dirty="0"/>
          </a:p>
          <a:p>
            <a:pPr marL="171450" indent="-171450">
              <a:buFont typeface="Arial" panose="020B0604020202020204" pitchFamily="34" charset="0"/>
              <a:buChar char="•"/>
            </a:pPr>
            <a:r>
              <a:rPr lang="fr-FR" dirty="0"/>
              <a:t>Il est possible de commencer à parler d'échelle.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a:t>
            </a:fld>
            <a:endParaRPr lang="fr-FR" dirty="0"/>
          </a:p>
        </p:txBody>
      </p:sp>
    </p:spTree>
    <p:extLst>
      <p:ext uri="{BB962C8B-B14F-4D97-AF65-F5344CB8AC3E}">
        <p14:creationId xmlns:p14="http://schemas.microsoft.com/office/powerpoint/2010/main" val="122166210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Donner une définition d’un bien support critique, d’une action élémentaire et d’un mode opératoire.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Tous les biens supports (identifiés à l’atelier 1) ne sont pas destinés à être utilisés dans les scénarios opérationnels, ni à devenir des biens supports critiques.</a:t>
            </a: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140</a:t>
            </a:fld>
            <a:endParaRPr lang="fr-FR"/>
          </a:p>
        </p:txBody>
      </p:sp>
    </p:spTree>
    <p:extLst>
      <p:ext uri="{BB962C8B-B14F-4D97-AF65-F5344CB8AC3E}">
        <p14:creationId xmlns:p14="http://schemas.microsoft.com/office/powerpoint/2010/main" val="108664645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Aide méthodologique pour créer les scénarios opérationnels.</a:t>
            </a:r>
          </a:p>
          <a:p>
            <a:endParaRPr lang="fr-FR" dirty="0"/>
          </a:p>
          <a:p>
            <a:r>
              <a:rPr lang="fr-FR" u="sng" dirty="0"/>
              <a:t>Éléments de langage :</a:t>
            </a:r>
          </a:p>
          <a:p>
            <a:endParaRPr lang="fr-FR" dirty="0"/>
          </a:p>
          <a:p>
            <a:pPr>
              <a:spcAft>
                <a:spcPts val="600"/>
              </a:spcAft>
            </a:pPr>
            <a:r>
              <a:rPr lang="fr-FR" sz="1200" b="1" dirty="0">
                <a:solidFill>
                  <a:srgbClr val="C9AD00"/>
                </a:solidFill>
                <a:latin typeface="Segoe UI" panose="020B0502040204020203" pitchFamily="34" charset="0"/>
                <a:cs typeface="Segoe UI" panose="020B0502040204020203" pitchFamily="34" charset="0"/>
              </a:rPr>
              <a:t>Comment construire un scénario opérationnel ?</a:t>
            </a:r>
          </a:p>
          <a:p>
            <a:pPr marL="171450" indent="-171450">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 ou plusieurs scénarios stratégiques ont été identifiés lors de l’atelier 3, chacun d’entre eux étant décrit par un ou plusieurs chemins d’attaque.</a:t>
            </a:r>
          </a:p>
          <a:p>
            <a:pPr marL="171450" indent="-171450">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À chaque chemin d’attaque retenu dans l’atelier 3 correspond un scénario opérationnel permettant à la source de risque d’atteindre son objectif (chaque scénario opérationnel pouvant être décrit en un ou plusieurs modes opératoires).</a:t>
            </a:r>
          </a:p>
          <a:p>
            <a:pPr marL="171450" indent="-171450">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chemins d’attaques vont donc servir à construire les scénarios opérationnels : ils seront enrichis de quelques précisions sur la manière dont l’attaquant va procéder.</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141</a:t>
            </a:fld>
            <a:endParaRPr lang="fr-FR"/>
          </a:p>
        </p:txBody>
      </p:sp>
    </p:spTree>
    <p:extLst>
      <p:ext uri="{BB962C8B-B14F-4D97-AF65-F5344CB8AC3E}">
        <p14:creationId xmlns:p14="http://schemas.microsoft.com/office/powerpoint/2010/main" val="282864692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exemple (basé sur l’étudiant) de création de scénario opérationnel.</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Comme pour l’élaboration des scénarios stratégiques, on peut « poser » les éléments qui vont servir pour la construction du scénario opérationnel :</a:t>
            </a:r>
          </a:p>
          <a:p>
            <a:pPr marL="628650" lvl="1" indent="-171450">
              <a:buFont typeface="Arial" panose="020B0604020202020204" pitchFamily="34" charset="0"/>
              <a:buChar char="•"/>
            </a:pPr>
            <a:r>
              <a:rPr lang="fr-FR" dirty="0"/>
              <a:t>On reprend les informations du scénario stratégique (nom, gravité,…)</a:t>
            </a:r>
          </a:p>
          <a:p>
            <a:pPr marL="628650" lvl="1" indent="-171450">
              <a:buFont typeface="Arial" panose="020B0604020202020204" pitchFamily="34" charset="0"/>
              <a:buChar char="•"/>
            </a:pPr>
            <a:r>
              <a:rPr lang="fr-FR" dirty="0"/>
              <a:t>Puis sur les 4 étapes, on vient placer les actions élémentaires qui permettent de réaliser le scénario.</a:t>
            </a:r>
          </a:p>
          <a:p>
            <a:pPr marL="1085850" lvl="2" indent="-171450">
              <a:buFont typeface="Arial" panose="020B0604020202020204" pitchFamily="34" charset="0"/>
              <a:buChar char="•"/>
            </a:pPr>
            <a:r>
              <a:rPr lang="fr-FR" dirty="0"/>
              <a:t>Cette étape nécessite la présence des architectes, personnes de la DSI, hébergeur, etc. qui sont le plus à même d’imaginer une suite d’actions [faisables] permettant d’atteindre l’objectif</a:t>
            </a:r>
          </a:p>
          <a:p>
            <a:pPr marL="628650" lvl="1" indent="-171450">
              <a:buFont typeface="Arial" panose="020B0604020202020204" pitchFamily="34" charset="0"/>
              <a:buChar char="•"/>
            </a:pPr>
            <a:r>
              <a:rPr lang="fr-FR" dirty="0"/>
              <a:t>On obtient deux scénarios opérationnels (issu du scénario stratégique "Modification de la base de données par utilisation frauduleuse de la session  du professeur"), qui utilisent des modes opératoires distincts.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a:t>Remarque : il est possible de s’inspirer de cadriciels existants pour mieux identifier les actions élémentaires, par exemple le MITRE ATTACK®</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142</a:t>
            </a:fld>
            <a:endParaRPr lang="fr-FR"/>
          </a:p>
        </p:txBody>
      </p:sp>
    </p:spTree>
    <p:extLst>
      <p:ext uri="{BB962C8B-B14F-4D97-AF65-F5344CB8AC3E}">
        <p14:creationId xmlns:p14="http://schemas.microsoft.com/office/powerpoint/2010/main" val="6747159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Fin de l’exemple en précisant les AE et les MO.</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143</a:t>
            </a:fld>
            <a:endParaRPr lang="fr-FR"/>
          </a:p>
        </p:txBody>
      </p:sp>
    </p:spTree>
    <p:extLst>
      <p:ext uri="{BB962C8B-B14F-4D97-AF65-F5344CB8AC3E}">
        <p14:creationId xmlns:p14="http://schemas.microsoft.com/office/powerpoint/2010/main" val="349366338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exercice (basé sur le cas du laboratoire) de création de scénario opérationnel.</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On repart du scénario stratégique « </a:t>
            </a:r>
            <a:r>
              <a:rPr lang="fr-FR" sz="1200" kern="0" dirty="0">
                <a:solidFill>
                  <a:schemeClr val="tx2"/>
                </a:solidFill>
                <a:latin typeface="Calibri" panose="020F0502020204030204" pitchFamily="34" charset="0"/>
              </a:rPr>
              <a:t>Un concurrent vole des informations de R&amp;D ». Il s’agit du chemin d’attaque direct, ne faisant donc pas intervenir de partie </a:t>
            </a:r>
            <a:r>
              <a:rPr lang="fr-FR" sz="1200" kern="0">
                <a:solidFill>
                  <a:schemeClr val="tx2"/>
                </a:solidFill>
                <a:latin typeface="Calibri" panose="020F0502020204030204" pitchFamily="34" charset="0"/>
              </a:rPr>
              <a:t>prenante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On pose les 4 </a:t>
            </a:r>
            <a:r>
              <a:rPr lang="fr-FR" sz="1200" kern="0">
                <a:solidFill>
                  <a:schemeClr val="tx2"/>
                </a:solidFill>
                <a:latin typeface="Calibri" panose="020F0502020204030204" pitchFamily="34" charset="0"/>
              </a:rPr>
              <a:t>étapes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Puis réflexion sur les actions possibles de chaque </a:t>
            </a:r>
            <a:r>
              <a:rPr lang="fr-FR" sz="1200" kern="0">
                <a:solidFill>
                  <a:schemeClr val="tx2"/>
                </a:solidFill>
                <a:latin typeface="Calibri" panose="020F0502020204030204" pitchFamily="34" charset="0"/>
              </a:rPr>
              <a:t>étape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Au final, pour un chemin d’attaque, nous obtenons 3 modes opératoires possibles, chacun décrivant la succession d’action élémentaire à réaliser pour arriver à </a:t>
            </a:r>
            <a:r>
              <a:rPr lang="fr-FR" sz="1200" kern="0">
                <a:solidFill>
                  <a:schemeClr val="tx2"/>
                </a:solidFill>
                <a:latin typeface="Calibri" panose="020F0502020204030204" pitchFamily="34" charset="0"/>
              </a:rPr>
              <a:t>l’objectif ;</a:t>
            </a:r>
            <a:endParaRPr lang="fr-FR" sz="1200" kern="0" dirty="0">
              <a:solidFill>
                <a:schemeClr val="tx2"/>
              </a:solidFill>
              <a:latin typeface="Calibri" panose="020F0502020204030204" pitchFamily="34" charset="0"/>
            </a:endParaRPr>
          </a:p>
          <a:p>
            <a:pPr marL="171450" indent="-171450">
              <a:buFont typeface="Arial" panose="020B0604020202020204" pitchFamily="34" charset="0"/>
              <a:buChar char="•"/>
            </a:pPr>
            <a:r>
              <a:rPr lang="fr-FR" sz="1200" kern="0" dirty="0">
                <a:solidFill>
                  <a:schemeClr val="tx2"/>
                </a:solidFill>
                <a:latin typeface="Calibri" panose="020F0502020204030204" pitchFamily="34" charset="0"/>
              </a:rPr>
              <a:t>Ce n’est pas le plus « court » qui est nécessairement le « meilleur » du point de vue de l’attaquant. Pour connaitre le mode opératoire qui a le plus de chance de fonctionner, il faut calculer la vraisemblance de chacun, ce que nous allons voir juste par la suite.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144</a:t>
            </a:fld>
            <a:endParaRPr lang="fr-FR"/>
          </a:p>
        </p:txBody>
      </p:sp>
    </p:spTree>
    <p:extLst>
      <p:ext uri="{BB962C8B-B14F-4D97-AF65-F5344CB8AC3E}">
        <p14:creationId xmlns:p14="http://schemas.microsoft.com/office/powerpoint/2010/main" val="125290297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 la vraisemblance des scénarios opérationnels.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145</a:t>
            </a:fld>
            <a:endParaRPr lang="fr-FR"/>
          </a:p>
        </p:txBody>
      </p:sp>
    </p:spTree>
    <p:extLst>
      <p:ext uri="{BB962C8B-B14F-4D97-AF65-F5344CB8AC3E}">
        <p14:creationId xmlns:p14="http://schemas.microsoft.com/office/powerpoint/2010/main" val="255818163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Définition d’une échelle de vraisemblance.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Comme déjà régulièrement abordé, il est important de définir une échelle, ici pour la </a:t>
            </a:r>
            <a:r>
              <a:rPr lang="fr-FR"/>
              <a:t>vraisemblance ; </a:t>
            </a:r>
            <a:endParaRPr lang="fr-FR" dirty="0"/>
          </a:p>
          <a:p>
            <a:pPr marL="171450" indent="-171450">
              <a:buFont typeface="Arial" panose="020B0604020202020204" pitchFamily="34" charset="0"/>
              <a:buChar char="•"/>
            </a:pPr>
            <a:r>
              <a:rPr lang="fr-FR" b="1" dirty="0">
                <a:solidFill>
                  <a:srgbClr val="FF0000"/>
                </a:solidFill>
              </a:rPr>
              <a:t>ATTENTION : la vraisemblance mesure ici la faisabilité technique d’une action</a:t>
            </a:r>
            <a:r>
              <a:rPr lang="fr-FR" dirty="0"/>
              <a:t>. Elle ne mesure pas une intention de </a:t>
            </a:r>
            <a:r>
              <a:rPr lang="fr-FR"/>
              <a:t>faire ;</a:t>
            </a:r>
            <a:endParaRPr lang="fr-FR" dirty="0"/>
          </a:p>
          <a:p>
            <a:pPr marL="171450" indent="-171450">
              <a:buFont typeface="Arial" panose="020B0604020202020204" pitchFamily="34" charset="0"/>
              <a:buChar char="•"/>
            </a:pPr>
            <a:r>
              <a:rPr lang="fr-FR" dirty="0"/>
              <a:t>Cette réflexion (faisabilité technique versus intentionnalité) n’est pas aisée lorsqu’elle concerne une personne identifiée depuis longue date : personnel criblé, de confiance, faisant parti de l’équipe depuis longtemps, etc.</a:t>
            </a:r>
          </a:p>
          <a:p>
            <a:pPr marL="171450" indent="-171450">
              <a:buFont typeface="Arial" panose="020B0604020202020204" pitchFamily="34" charset="0"/>
              <a:buChar char="•"/>
            </a:pPr>
            <a:r>
              <a:rPr lang="fr-FR" dirty="0"/>
              <a:t>Cela est d’autant plus difficile lorsque cela concerne une personne avec pouvoir (administrateur système par exemple), qui par définition peut tout faire et obtiendra donc une note maximale de vraisemblance (cf. pages suivantes).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146</a:t>
            </a:fld>
            <a:endParaRPr lang="fr-FR"/>
          </a:p>
        </p:txBody>
      </p:sp>
    </p:spTree>
    <p:extLst>
      <p:ext uri="{BB962C8B-B14F-4D97-AF65-F5344CB8AC3E}">
        <p14:creationId xmlns:p14="http://schemas.microsoft.com/office/powerpoint/2010/main" val="405337780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deux pages suivantes :</a:t>
            </a:r>
          </a:p>
          <a:p>
            <a:endParaRPr lang="fr-FR" dirty="0"/>
          </a:p>
          <a:p>
            <a:pPr marL="171450" indent="-171450">
              <a:buFont typeface="Arial" panose="020B0604020202020204" pitchFamily="34" charset="0"/>
              <a:buChar char="•"/>
            </a:pPr>
            <a:r>
              <a:rPr lang="fr-FR" dirty="0"/>
              <a:t>Expliquer les différents mode de calcul de la vraisemblance, méthode expresse sur cette page.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Il faut évaluer la vraisemblance de chaque mode opératoire (</a:t>
            </a:r>
            <a:r>
              <a:rPr lang="fr-FR" dirty="0">
                <a:sym typeface="Wingdings" panose="05000000000000000000" pitchFamily="2" charset="2"/>
              </a:rPr>
              <a:t> et  sur le schéma) afin d’évaluer la vraisemblance du scénario </a:t>
            </a:r>
            <a:r>
              <a:rPr lang="fr-FR">
                <a:sym typeface="Wingdings" panose="05000000000000000000" pitchFamily="2" charset="2"/>
              </a:rPr>
              <a:t>opérationnel ;</a:t>
            </a:r>
            <a:endParaRPr lang="fr-FR" dirty="0">
              <a:sym typeface="Wingdings" panose="05000000000000000000" pitchFamily="2" charset="2"/>
            </a:endParaRPr>
          </a:p>
          <a:p>
            <a:pPr marL="171450" indent="-171450">
              <a:buFont typeface="Arial" panose="020B0604020202020204" pitchFamily="34" charset="0"/>
              <a:buChar char="•"/>
            </a:pPr>
            <a:r>
              <a:rPr lang="fr-FR" dirty="0">
                <a:sym typeface="Wingdings" panose="05000000000000000000" pitchFamily="2" charset="2"/>
              </a:rPr>
              <a:t>La vraisemblance du scénario opérationnel est celle du mode opératoire (de ce scénario) ayant obtenu la « note » la plus </a:t>
            </a:r>
            <a:r>
              <a:rPr lang="fr-FR">
                <a:sym typeface="Wingdings" panose="05000000000000000000" pitchFamily="2" charset="2"/>
              </a:rPr>
              <a:t>élevée ;</a:t>
            </a:r>
            <a:endParaRPr lang="fr-FR" dirty="0">
              <a:sym typeface="Wingdings" panose="05000000000000000000" pitchFamily="2" charset="2"/>
            </a:endParaRPr>
          </a:p>
          <a:p>
            <a:pPr marL="171450" indent="-171450">
              <a:buFont typeface="Arial" panose="020B0604020202020204" pitchFamily="34" charset="0"/>
              <a:buChar char="•"/>
            </a:pPr>
            <a:r>
              <a:rPr lang="fr-FR" dirty="0"/>
              <a:t>D’une manière générale, pour effectuer une cotation réaliste :</a:t>
            </a:r>
          </a:p>
          <a:p>
            <a:pPr marL="628650" lvl="1" indent="-171450">
              <a:buFont typeface="Arial" panose="020B0604020202020204" pitchFamily="34" charset="0"/>
              <a:buChar char="•"/>
            </a:pPr>
            <a:r>
              <a:rPr lang="fr-FR" dirty="0"/>
              <a:t>Il faut avoir connaissance des incidents du </a:t>
            </a:r>
            <a:r>
              <a:rPr lang="fr-FR"/>
              <a:t>secteur ;</a:t>
            </a:r>
            <a:endParaRPr lang="fr-FR" dirty="0"/>
          </a:p>
          <a:p>
            <a:pPr marL="628650" lvl="1" indent="-171450">
              <a:buFont typeface="Arial" panose="020B0604020202020204" pitchFamily="34" charset="0"/>
              <a:buChar char="•"/>
            </a:pPr>
            <a:r>
              <a:rPr lang="fr-FR" dirty="0"/>
              <a:t>Avoir connaissance des CVE / bulletins éditeurs / bulletins des CERT … (en lien avec les biens supports critiques)</a:t>
            </a:r>
          </a:p>
          <a:p>
            <a:pPr marL="628650" lvl="1" indent="-171450">
              <a:buFont typeface="Arial" panose="020B0604020202020204" pitchFamily="34" charset="0"/>
              <a:buChar char="•"/>
            </a:pPr>
            <a:r>
              <a:rPr lang="fr-FR" dirty="0"/>
              <a:t>Avoir pour la cotation les architectes techniques du SI, des experts en cyberattaques ou en test </a:t>
            </a:r>
            <a:r>
              <a:rPr lang="fr-FR"/>
              <a:t>d’intrusion ;</a:t>
            </a:r>
            <a:endParaRPr lang="fr-FR" dirty="0"/>
          </a:p>
          <a:p>
            <a:endParaRPr lang="fr-FR" dirty="0"/>
          </a:p>
          <a:p>
            <a:pPr marL="171450" indent="-171450">
              <a:buFont typeface="Arial" panose="020B0604020202020204" pitchFamily="34" charset="0"/>
              <a:buChar char="•"/>
            </a:pPr>
            <a:r>
              <a:rPr lang="fr-FR" dirty="0"/>
              <a:t>Action Élémentaire (AE) : action unitaire exécutée par une source de risque sur un bien support dans le cadre d’un scénario opérationnel. Par exemple : exploiter une vulnérabilité, envoyer un email piégé, effacer des traces, augmenter des privilèges.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modes de calcul :</a:t>
            </a:r>
          </a:p>
          <a:p>
            <a:pPr marL="628650" lvl="1" indent="-171450">
              <a:buFont typeface="Arial" panose="020B0604020202020204" pitchFamily="34" charset="0"/>
              <a:buChar char="•"/>
            </a:pPr>
            <a:r>
              <a:rPr lang="fr-FR" dirty="0"/>
              <a:t>Méthode expresse : pas d’évaluation de chaque mode opératoire ni des actions élémentaires mais une évaluation directe du scénario opérationnel (tout mode opératoire confondu</a:t>
            </a:r>
            <a:r>
              <a:rPr lang="fr-FR"/>
              <a:t>) ;</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147</a:t>
            </a:fld>
            <a:endParaRPr lang="fr-FR"/>
          </a:p>
        </p:txBody>
      </p:sp>
    </p:spTree>
    <p:extLst>
      <p:ext uri="{BB962C8B-B14F-4D97-AF65-F5344CB8AC3E}">
        <p14:creationId xmlns:p14="http://schemas.microsoft.com/office/powerpoint/2010/main" val="157806669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 la page suivante :</a:t>
            </a:r>
          </a:p>
          <a:p>
            <a:endParaRPr lang="fr-FR" dirty="0"/>
          </a:p>
          <a:p>
            <a:pPr marL="171450" indent="-171450">
              <a:buFont typeface="Arial" panose="020B0604020202020204" pitchFamily="34" charset="0"/>
              <a:buChar char="•"/>
            </a:pPr>
            <a:r>
              <a:rPr lang="fr-FR" dirty="0"/>
              <a:t>Expliquer les différents mode de calcul de la vraisemblance, méthode standard sur cette page.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Il faut évaluer la vraisemblance de chaque mode opératoire (</a:t>
            </a:r>
            <a:r>
              <a:rPr lang="fr-FR" dirty="0">
                <a:sym typeface="Wingdings" panose="05000000000000000000" pitchFamily="2" charset="2"/>
              </a:rPr>
              <a:t> et  sur le schéma) afin d’évaluer la vraisemblance du scénario </a:t>
            </a:r>
            <a:r>
              <a:rPr lang="fr-FR">
                <a:sym typeface="Wingdings" panose="05000000000000000000" pitchFamily="2" charset="2"/>
              </a:rPr>
              <a:t>opérationnel ;</a:t>
            </a:r>
            <a:endParaRPr lang="fr-FR" dirty="0">
              <a:sym typeface="Wingdings" panose="05000000000000000000" pitchFamily="2" charset="2"/>
            </a:endParaRPr>
          </a:p>
          <a:p>
            <a:pPr marL="171450" indent="-171450">
              <a:buFont typeface="Arial" panose="020B0604020202020204" pitchFamily="34" charset="0"/>
              <a:buChar char="•"/>
            </a:pPr>
            <a:r>
              <a:rPr lang="fr-FR" dirty="0">
                <a:sym typeface="Wingdings" panose="05000000000000000000" pitchFamily="2" charset="2"/>
              </a:rPr>
              <a:t>La vraisemblance du scénario opérationnel est celle du mode opératoire (de ce scénario) ayant obtenu la « note » la plus </a:t>
            </a:r>
            <a:r>
              <a:rPr lang="fr-FR">
                <a:sym typeface="Wingdings" panose="05000000000000000000" pitchFamily="2" charset="2"/>
              </a:rPr>
              <a:t>élevée ;</a:t>
            </a:r>
            <a:endParaRPr lang="fr-FR" dirty="0">
              <a:sym typeface="Wingdings" panose="05000000000000000000" pitchFamily="2" charset="2"/>
            </a:endParaRPr>
          </a:p>
          <a:p>
            <a:pPr marL="171450" indent="-171450">
              <a:buFont typeface="Arial" panose="020B0604020202020204" pitchFamily="34" charset="0"/>
              <a:buChar char="•"/>
            </a:pPr>
            <a:r>
              <a:rPr lang="fr-FR" dirty="0"/>
              <a:t>D’une manière générale, pour effectuer une cotation réaliste :</a:t>
            </a:r>
          </a:p>
          <a:p>
            <a:pPr marL="628650" lvl="1" indent="-171450">
              <a:buFont typeface="Arial" panose="020B0604020202020204" pitchFamily="34" charset="0"/>
              <a:buChar char="•"/>
            </a:pPr>
            <a:r>
              <a:rPr lang="fr-FR" dirty="0"/>
              <a:t>Il faut avoir connaissance des incidents du </a:t>
            </a:r>
            <a:r>
              <a:rPr lang="fr-FR"/>
              <a:t>secteur ;</a:t>
            </a:r>
            <a:endParaRPr lang="fr-FR" dirty="0"/>
          </a:p>
          <a:p>
            <a:pPr marL="628650" lvl="1" indent="-171450">
              <a:buFont typeface="Arial" panose="020B0604020202020204" pitchFamily="34" charset="0"/>
              <a:buChar char="•"/>
            </a:pPr>
            <a:r>
              <a:rPr lang="fr-FR" dirty="0"/>
              <a:t>Avoir connaissance des CVE / bulletins éditeurs / bulletins des CERT … (en lien avec les biens supports critiques)</a:t>
            </a:r>
          </a:p>
          <a:p>
            <a:pPr marL="628650" lvl="1" indent="-171450">
              <a:buFont typeface="Arial" panose="020B0604020202020204" pitchFamily="34" charset="0"/>
              <a:buChar char="•"/>
            </a:pPr>
            <a:r>
              <a:rPr lang="fr-FR" dirty="0"/>
              <a:t>Avoir pour la cotation les architectes techniques du SI, des experts en cyberattaques ou en test </a:t>
            </a:r>
            <a:r>
              <a:rPr lang="fr-FR"/>
              <a:t>d’intrusion ;</a:t>
            </a:r>
            <a:endParaRPr lang="fr-FR" dirty="0"/>
          </a:p>
          <a:p>
            <a:endParaRPr lang="fr-FR" dirty="0"/>
          </a:p>
          <a:p>
            <a:pPr marL="171450" indent="-171450">
              <a:buFont typeface="Arial" panose="020B0604020202020204" pitchFamily="34" charset="0"/>
              <a:buChar char="•"/>
            </a:pPr>
            <a:r>
              <a:rPr lang="fr-FR" dirty="0"/>
              <a:t>Action Élémentaire (AE) : action unitaire exécutée par une source de risque sur un bien support dans le cadre d’un scénario opérationnel. Par exemple : exploiter une vulnérabilité, envoyer un email piégé, effacer des traces, augmenter des privilèges.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modes de calcul :</a:t>
            </a:r>
          </a:p>
          <a:p>
            <a:pPr marL="628650" lvl="1" indent="-171450">
              <a:buFont typeface="Arial" panose="020B0604020202020204" pitchFamily="34" charset="0"/>
              <a:buChar char="•"/>
            </a:pPr>
            <a:r>
              <a:rPr lang="fr-FR" i="1" u="none" dirty="0">
                <a:solidFill>
                  <a:schemeClr val="accent1">
                    <a:lumMod val="60000"/>
                    <a:lumOff val="40000"/>
                  </a:schemeClr>
                </a:solidFill>
                <a:effectLst/>
              </a:rPr>
              <a:t>Méthode expresse : pas d’évaluation de chaque mode opératoire ni des actions élémentaires mais une évaluation directe du scénario opérationnel (tout mode opératoire confondu</a:t>
            </a:r>
            <a:r>
              <a:rPr lang="fr-FR" i="1" u="none">
                <a:solidFill>
                  <a:schemeClr val="accent1">
                    <a:lumMod val="60000"/>
                    <a:lumOff val="40000"/>
                  </a:schemeClr>
                </a:solidFill>
                <a:effectLst/>
              </a:rPr>
              <a:t>) ;</a:t>
            </a:r>
            <a:endParaRPr lang="fr-FR" i="1" u="none" dirty="0">
              <a:solidFill>
                <a:schemeClr val="accent1">
                  <a:lumMod val="60000"/>
                  <a:lumOff val="40000"/>
                </a:schemeClr>
              </a:solidFill>
              <a:effectLst/>
            </a:endParaRPr>
          </a:p>
          <a:p>
            <a:pPr marL="628650" lvl="1" indent="-171450">
              <a:buFont typeface="Arial" panose="020B0604020202020204" pitchFamily="34" charset="0"/>
              <a:buChar char="•"/>
            </a:pPr>
            <a:r>
              <a:rPr lang="fr-FR" dirty="0"/>
              <a:t>Méthode standard : évaluation de la probabilité de succès de chaque action élémentaire (de chaque mode opératoire) selon l’attaquant. Cette évaluation </a:t>
            </a:r>
            <a:r>
              <a:rPr lang="fr-FR" sz="1200" b="0" i="0" u="none" strike="noStrike" kern="1200" baseline="0" dirty="0">
                <a:solidFill>
                  <a:schemeClr val="tx1"/>
                </a:solidFill>
                <a:latin typeface="+mn-lt"/>
                <a:ea typeface="+mn-ea"/>
                <a:cs typeface="+mn-cs"/>
              </a:rPr>
              <a:t>prend en compte le niveau d’expertise et de ressources dont l’attaquant aura besoin pour mener son attaque, compte tenu de la sécurité du système ciblé. L’échelle de cotation de la probabilité de succès des actions élémentaires devra avoir autant de niveau que l’échelle de </a:t>
            </a:r>
            <a:r>
              <a:rPr lang="fr-FR" sz="1200" b="0" i="0" u="none" strike="noStrike" kern="1200" baseline="0">
                <a:solidFill>
                  <a:schemeClr val="tx1"/>
                </a:solidFill>
                <a:latin typeface="+mn-lt"/>
                <a:ea typeface="+mn-ea"/>
                <a:cs typeface="+mn-cs"/>
              </a:rPr>
              <a:t>vraisemblance ;</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148</a:t>
            </a:fld>
            <a:endParaRPr lang="fr-FR"/>
          </a:p>
        </p:txBody>
      </p:sp>
    </p:spTree>
    <p:extLst>
      <p:ext uri="{BB962C8B-B14F-4D97-AF65-F5344CB8AC3E}">
        <p14:creationId xmlns:p14="http://schemas.microsoft.com/office/powerpoint/2010/main" val="33982921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Expliquer les différents mode de calcul de la vraisemblance, méthode avancée sur cette page.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Il faut évaluer la vraisemblance de chaque mode opératoire (</a:t>
            </a:r>
            <a:r>
              <a:rPr lang="fr-FR" dirty="0">
                <a:sym typeface="Wingdings" panose="05000000000000000000" pitchFamily="2" charset="2"/>
              </a:rPr>
              <a:t> et  sur le schéma) afin d’évaluer la vraisemblance du scénario </a:t>
            </a:r>
            <a:r>
              <a:rPr lang="fr-FR">
                <a:sym typeface="Wingdings" panose="05000000000000000000" pitchFamily="2" charset="2"/>
              </a:rPr>
              <a:t>opérationnel ;</a:t>
            </a:r>
            <a:endParaRPr lang="fr-FR" dirty="0">
              <a:sym typeface="Wingdings" panose="05000000000000000000" pitchFamily="2" charset="2"/>
            </a:endParaRPr>
          </a:p>
          <a:p>
            <a:pPr marL="171450" indent="-171450">
              <a:buFont typeface="Arial" panose="020B0604020202020204" pitchFamily="34" charset="0"/>
              <a:buChar char="•"/>
            </a:pPr>
            <a:r>
              <a:rPr lang="fr-FR" dirty="0">
                <a:sym typeface="Wingdings" panose="05000000000000000000" pitchFamily="2" charset="2"/>
              </a:rPr>
              <a:t>La vraisemblance du scénario opérationnel est celle du mode opératoire (de ce scénario) ayant obtenu la « note » la plus </a:t>
            </a:r>
            <a:r>
              <a:rPr lang="fr-FR">
                <a:sym typeface="Wingdings" panose="05000000000000000000" pitchFamily="2" charset="2"/>
              </a:rPr>
              <a:t>élevée ;</a:t>
            </a:r>
            <a:endParaRPr lang="fr-FR" dirty="0">
              <a:sym typeface="Wingdings" panose="05000000000000000000" pitchFamily="2" charset="2"/>
            </a:endParaRPr>
          </a:p>
          <a:p>
            <a:pPr marL="171450" indent="-171450">
              <a:buFont typeface="Arial" panose="020B0604020202020204" pitchFamily="34" charset="0"/>
              <a:buChar char="•"/>
            </a:pPr>
            <a:r>
              <a:rPr lang="fr-FR" dirty="0"/>
              <a:t>D’une manière générale, pour effectuer une cotation réaliste :</a:t>
            </a:r>
          </a:p>
          <a:p>
            <a:pPr marL="628650" lvl="1" indent="-171450">
              <a:buFont typeface="Arial" panose="020B0604020202020204" pitchFamily="34" charset="0"/>
              <a:buChar char="•"/>
            </a:pPr>
            <a:r>
              <a:rPr lang="fr-FR" dirty="0"/>
              <a:t>Il faut avoir connaissance des incidents du </a:t>
            </a:r>
            <a:r>
              <a:rPr lang="fr-FR"/>
              <a:t>secteur ;</a:t>
            </a:r>
            <a:endParaRPr lang="fr-FR" dirty="0"/>
          </a:p>
          <a:p>
            <a:pPr marL="628650" lvl="1" indent="-171450">
              <a:buFont typeface="Arial" panose="020B0604020202020204" pitchFamily="34" charset="0"/>
              <a:buChar char="•"/>
            </a:pPr>
            <a:r>
              <a:rPr lang="fr-FR" dirty="0"/>
              <a:t>Avoir connaissance des CVE / bulletins éditeurs / bulletins des CERT … (en lien avec les biens supports critiques)</a:t>
            </a:r>
          </a:p>
          <a:p>
            <a:pPr marL="628650" lvl="1" indent="-171450">
              <a:buFont typeface="Arial" panose="020B0604020202020204" pitchFamily="34" charset="0"/>
              <a:buChar char="•"/>
            </a:pPr>
            <a:r>
              <a:rPr lang="fr-FR" dirty="0"/>
              <a:t>Avoir pour la cotation les architectes techniques du SI, des experts en cyberattaques ou en test </a:t>
            </a:r>
            <a:r>
              <a:rPr lang="fr-FR"/>
              <a:t>d’intrusion ;</a:t>
            </a:r>
            <a:endParaRPr lang="fr-FR" dirty="0"/>
          </a:p>
          <a:p>
            <a:endParaRPr lang="fr-FR" dirty="0"/>
          </a:p>
          <a:p>
            <a:pPr marL="171450" indent="-171450">
              <a:buFont typeface="Arial" panose="020B0604020202020204" pitchFamily="34" charset="0"/>
              <a:buChar char="•"/>
            </a:pPr>
            <a:r>
              <a:rPr lang="fr-FR" dirty="0"/>
              <a:t>Action Élémentaire (AE) : action unitaire exécutée par une source de risque sur un bien support dans le cadre d’un scénario opérationnel. Par exemple : exploiter une vulnérabilité, envoyer un email piégé, effacer des traces, augmenter des privilèges.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modes de calcul :</a:t>
            </a:r>
          </a:p>
          <a:p>
            <a:pPr marL="628650" lvl="1" indent="-171450">
              <a:buFont typeface="Arial" panose="020B0604020202020204" pitchFamily="34" charset="0"/>
              <a:buChar char="•"/>
            </a:pPr>
            <a:r>
              <a:rPr lang="fr-FR" i="1" dirty="0"/>
              <a:t>Méthode expresse : pas d’évaluation de chaque mode opératoire ni des actions élémentaires mais une évaluation directe du scénario opérationnel (tout mode opératoire confondu</a:t>
            </a:r>
            <a:r>
              <a:rPr lang="fr-FR" i="1"/>
              <a:t>) ;</a:t>
            </a:r>
            <a:endParaRPr lang="fr-FR" i="1" dirty="0"/>
          </a:p>
          <a:p>
            <a:pPr marL="628650" lvl="1" indent="-171450">
              <a:buFont typeface="Arial" panose="020B0604020202020204" pitchFamily="34" charset="0"/>
              <a:buChar char="•"/>
            </a:pPr>
            <a:r>
              <a:rPr lang="fr-FR" i="1" dirty="0"/>
              <a:t>Méthode standard : évaluation de la probabilité de succès de chaque action élémentaire (de chaque mode opératoire) selon l’attaquant. Cette évaluation </a:t>
            </a:r>
            <a:r>
              <a:rPr lang="fr-FR" sz="1200" b="0" i="1" u="none" strike="noStrike" kern="1200" baseline="0" dirty="0">
                <a:solidFill>
                  <a:schemeClr val="tx1"/>
                </a:solidFill>
                <a:latin typeface="+mn-lt"/>
                <a:ea typeface="+mn-ea"/>
                <a:cs typeface="+mn-cs"/>
              </a:rPr>
              <a:t>prend en compte le niveau d’expertise et de ressources dont l’attaquant aura besoin pour mener son attaque, compte tenu de la sécurité du système ciblé. L’échelle de cotation de la probabilité de succès des actions élémentaires devra avoir autant de niveau que l’échelle de </a:t>
            </a:r>
            <a:r>
              <a:rPr lang="fr-FR" sz="1200" b="0" i="1" u="none" strike="noStrike" kern="1200" baseline="0">
                <a:solidFill>
                  <a:schemeClr val="tx1"/>
                </a:solidFill>
                <a:latin typeface="+mn-lt"/>
                <a:ea typeface="+mn-ea"/>
                <a:cs typeface="+mn-cs"/>
              </a:rPr>
              <a:t>vraisemblance ;</a:t>
            </a:r>
            <a:endParaRPr lang="fr-FR" i="1" dirty="0"/>
          </a:p>
          <a:p>
            <a:pPr marL="628650" lvl="1" indent="-171450">
              <a:buFont typeface="Arial" panose="020B0604020202020204" pitchFamily="34" charset="0"/>
              <a:buChar char="•"/>
            </a:pPr>
            <a:r>
              <a:rPr lang="fr-FR" dirty="0"/>
              <a:t>Méthode avancée : idem méthode standard, mais avec en plus une évaluation de la difficulté technique de chaque AE. La méthode avancée emporte ainsi deux critères de cotation : « difficulté technique » et « probabilité de succès », qui ne sont pas rigoureusement indépendants. Néanmoins, la « difficulté technique » est plus particulièrement liée au niveau de protection de la cible (son exposition et ses vulnérabilités), alors que la « probabilité de succès » est davantage influencée par son niveau de défense et de résilience (capacités de supervision, de réaction en cas d’incident et de continuité d’activité). Une échelle spécifique devra être pensée.</a:t>
            </a:r>
          </a:p>
          <a:p>
            <a:pPr marL="457200" lvl="1" indent="0">
              <a:buFont typeface="Arial" panose="020B0604020202020204" pitchFamily="34" charset="0"/>
              <a:buNone/>
            </a:pPr>
            <a:r>
              <a:rPr lang="fr-FR" dirty="0"/>
              <a:t>Le choix de retenir un mode de calcul ou l’autre dépendra des enjeux du SI.</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b="1" dirty="0"/>
              <a:t>Note de la vraisemblance (méthode standard et avancée, exemple page suivante) :</a:t>
            </a:r>
          </a:p>
          <a:p>
            <a:pPr marL="628650" lvl="1" indent="-171450">
              <a:buFont typeface="Arial" panose="020B0604020202020204" pitchFamily="34" charset="0"/>
              <a:buChar char="•"/>
            </a:pPr>
            <a:r>
              <a:rPr lang="fr-FR" b="1" dirty="0"/>
              <a:t>La « note » d’un mode opératoire (</a:t>
            </a:r>
            <a:r>
              <a:rPr lang="fr-FR" b="1" dirty="0">
                <a:sym typeface="Wingdings" panose="05000000000000000000" pitchFamily="2" charset="2"/>
              </a:rPr>
              <a:t> et  sur le schéma) correspond à la note la plus basse des actions élémentaires utilisées / traversées par ce mode </a:t>
            </a:r>
            <a:r>
              <a:rPr lang="fr-FR" b="1">
                <a:sym typeface="Wingdings" panose="05000000000000000000" pitchFamily="2" charset="2"/>
              </a:rPr>
              <a:t>opératoire ;</a:t>
            </a:r>
            <a:endParaRPr lang="fr-FR" b="1" dirty="0">
              <a:sym typeface="Wingdings" panose="05000000000000000000" pitchFamily="2" charset="2"/>
            </a:endParaRPr>
          </a:p>
          <a:p>
            <a:pPr marL="628650" lvl="1" indent="-171450">
              <a:buFont typeface="Arial" panose="020B0604020202020204" pitchFamily="34" charset="0"/>
              <a:buChar char="•"/>
            </a:pPr>
            <a:r>
              <a:rPr lang="fr-FR" b="1" dirty="0">
                <a:sym typeface="Wingdings" panose="05000000000000000000" pitchFamily="2" charset="2"/>
              </a:rPr>
              <a:t>La vraisemblance d’un scénario opérationnel correspond à la note la plus élevée des modes opératoires qui constituent ce scénario.</a:t>
            </a:r>
            <a:endParaRPr lang="fr-FR" b="1"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149</a:t>
            </a:fld>
            <a:endParaRPr lang="fr-FR"/>
          </a:p>
        </p:txBody>
      </p:sp>
    </p:spTree>
    <p:extLst>
      <p:ext uri="{BB962C8B-B14F-4D97-AF65-F5344CB8AC3E}">
        <p14:creationId xmlns:p14="http://schemas.microsoft.com/office/powerpoint/2010/main" val="20936709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 visuel » de la méthode d'évaluation du niveau d'un risque</a:t>
            </a:r>
          </a:p>
          <a:p>
            <a:pPr marL="171450" indent="-171450">
              <a:buFont typeface="Arial" panose="020B0604020202020204" pitchFamily="34" charset="0"/>
              <a:buChar char="•"/>
            </a:pPr>
            <a:r>
              <a:rPr lang="fr-FR" dirty="0"/>
              <a:t>Présentation de la notion d’échelle</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Comme évoqué à la page précédente, le niveau de risque s’évalue grâce à deux éléments, la gravité et la vraisemblance.</a:t>
            </a:r>
          </a:p>
          <a:p>
            <a:pPr marL="171450" indent="-171450">
              <a:buFont typeface="Arial" panose="020B0604020202020204" pitchFamily="34" charset="0"/>
              <a:buChar char="•"/>
            </a:pPr>
            <a:r>
              <a:rPr lang="fr-FR" dirty="0"/>
              <a:t>Afin de bien évaluer le niveau de risque, il est donc important que ces deux valeurs soient bien évaluées.</a:t>
            </a:r>
          </a:p>
          <a:p>
            <a:pPr marL="171450" indent="-171450">
              <a:buFont typeface="Arial" panose="020B0604020202020204" pitchFamily="34" charset="0"/>
              <a:buChar char="•"/>
            </a:pPr>
            <a:r>
              <a:rPr lang="fr-FR" dirty="0"/>
              <a:t>Pour cela il est nécessaire de disposer de bonnes échelles.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La notion d’échelle est abordée dès l’introduction et non (plus) après avoir présenté l’échelle de gravité (atelier 1) car la notion échelle est commune à toutes les échelles utilisées lors de l’analyse de risque (vraisemblance, niveau de risque, gravité, etc.) et au-delà, par exemple DIC.</a:t>
            </a:r>
          </a:p>
          <a:p>
            <a:pPr marL="171450" indent="-171450">
              <a:buFont typeface="Arial" panose="020B0604020202020204" pitchFamily="34" charset="0"/>
              <a:buChar char="•"/>
            </a:pPr>
            <a:r>
              <a:rPr lang="fr-FR" dirty="0"/>
              <a:t>La définition des métriques peut être réalisé en amont de l’analyse de risque lors d’ateliers dédiés.</a:t>
            </a:r>
          </a:p>
          <a:p>
            <a:pPr marL="171450" indent="-171450">
              <a:buFont typeface="Arial" panose="020B0604020202020204" pitchFamily="34" charset="0"/>
              <a:buChar char="•"/>
            </a:pPr>
            <a:r>
              <a:rPr lang="fr-FR" dirty="0"/>
              <a:t>Il est important que plusieurs parties prenantes soient présentes pour ce travail pour éviter d’avoir uniquement une vision métier ou technique des différentes échelles.</a:t>
            </a:r>
          </a:p>
          <a:p>
            <a:pPr marL="171450" indent="-171450">
              <a:buFont typeface="Arial" panose="020B0604020202020204" pitchFamily="34" charset="0"/>
              <a:buChar char="•"/>
            </a:pPr>
            <a:r>
              <a:rPr lang="fr-FR" dirty="0"/>
              <a:t>Il est conseillé que </a:t>
            </a:r>
            <a:r>
              <a:rPr lang="fr-FR" i="1" dirty="0"/>
              <a:t>a minima </a:t>
            </a:r>
            <a:r>
              <a:rPr lang="fr-FR" dirty="0"/>
              <a:t>l’animateur de ces ateliers ait déjà réalisé des analyses de risques pour mieux expliquer chaque échelle [dans le contexte d’une analyse de risque</a:t>
            </a:r>
            <a:r>
              <a:rPr lang="fr-FR"/>
              <a:t>] ;</a:t>
            </a:r>
            <a:endParaRPr lang="fr-FR" dirty="0"/>
          </a:p>
          <a:p>
            <a:pPr marL="171450" indent="-171450">
              <a:buFont typeface="Arial" panose="020B0604020202020204" pitchFamily="34" charset="0"/>
              <a:buChar char="•"/>
            </a:pPr>
            <a:r>
              <a:rPr lang="fr-FR" dirty="0"/>
              <a:t>Il n’est pas conseillé de « créer » une échelle au moment où l’on en a besoin pour éviter des influences fortes du métier (par exemple) qui pourrait voir sa réflexion biaisée sur un sujet </a:t>
            </a:r>
            <a:r>
              <a:rPr lang="fr-FR"/>
              <a:t>particulier ;</a:t>
            </a:r>
            <a:endParaRPr lang="fr-FR" dirty="0"/>
          </a:p>
          <a:p>
            <a:pPr marL="171450" indent="-171450">
              <a:buFont typeface="Arial" panose="020B0604020202020204" pitchFamily="34" charset="0"/>
              <a:buChar char="•"/>
            </a:pPr>
            <a:r>
              <a:rPr lang="fr-FR" dirty="0"/>
              <a:t>Si possible, définir des métriques pour l’organisation et les réutiliser lors de chaque analyse de risque.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Un autre avantage d’avoir des métriques communes à l’organisation réside aussi dans le fait de pouvoir réaliser des « méta analyses » des analyses de risques effectuées. Ceci afin de pouvoir en tirer des tendances sur les risques pesant sur l’organisation. Cette analyse transverse ne donnera des résultats efficaces que si les mêmes échelles sont utilisées.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Cependant, il faut aussi garder à l’esprit que des échelles groupes peuvent ne pas être applicables à un projet. Ainsi de manière très spécifique, il peut arriver de devoir définir des échelles dédiées à un projet, car nécessitant plus des intervalles plus larges ou plus fins, plus précis, etc. Il n’y a pas de règles absolues, c’est vraiment le projet qui va définir cet aspect là.</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a:t>
            </a:fld>
            <a:endParaRPr lang="fr-FR" dirty="0"/>
          </a:p>
        </p:txBody>
      </p:sp>
    </p:spTree>
    <p:extLst>
      <p:ext uri="{BB962C8B-B14F-4D97-AF65-F5344CB8AC3E}">
        <p14:creationId xmlns:p14="http://schemas.microsoft.com/office/powerpoint/2010/main" val="222070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de calcul de vraisemblance.</a:t>
            </a:r>
          </a:p>
          <a:p>
            <a:endParaRPr lang="fr-FR" u="sng" dirty="0"/>
          </a:p>
          <a:p>
            <a:r>
              <a:rPr lang="fr-FR" u="sng" dirty="0"/>
              <a:t>Éléments de langage :</a:t>
            </a:r>
          </a:p>
          <a:p>
            <a:endParaRPr lang="fr-FR" dirty="0"/>
          </a:p>
          <a:p>
            <a:pPr marL="171450" indent="-171450">
              <a:buFont typeface="Arial" panose="020B0604020202020204" pitchFamily="34" charset="0"/>
              <a:buChar char="•"/>
            </a:pPr>
            <a:r>
              <a:rPr lang="fr-FR" dirty="0"/>
              <a:t>Comme évoqué, pour évaluer une probabilité de succès d’une action élémentaire, il faut prendre en compte les vulnérabilité du bien support associé </a:t>
            </a:r>
            <a:r>
              <a:rPr lang="fr-FR" u="sng" dirty="0"/>
              <a:t>et</a:t>
            </a:r>
            <a:r>
              <a:rPr lang="fr-FR" dirty="0"/>
              <a:t> les mesures de sécurité existantes.</a:t>
            </a:r>
          </a:p>
          <a:p>
            <a:pPr marL="171450" indent="-171450">
              <a:buFont typeface="Arial" panose="020B0604020202020204" pitchFamily="34" charset="0"/>
              <a:buChar char="•"/>
            </a:pPr>
            <a:r>
              <a:rPr lang="fr-FR" dirty="0"/>
              <a:t>Cependant :</a:t>
            </a:r>
          </a:p>
          <a:p>
            <a:pPr marL="628650" lvl="1" indent="-171450">
              <a:buFont typeface="Arial" panose="020B0604020202020204" pitchFamily="34" charset="0"/>
              <a:buChar char="•"/>
            </a:pPr>
            <a:r>
              <a:rPr lang="fr-FR" dirty="0"/>
              <a:t>Pour un SI en construction, il est possible de construire les SO sans mesure de sécurité [sur les AE] pour visualiser / identifier les mesures à implémenter. Cela peut servir lors de négociation par exemple ;</a:t>
            </a:r>
          </a:p>
          <a:p>
            <a:pPr marL="628650" lvl="1" indent="-171450">
              <a:buFont typeface="Arial" panose="020B0604020202020204" pitchFamily="34" charset="0"/>
              <a:buChar char="•"/>
            </a:pPr>
            <a:r>
              <a:rPr lang="fr-FR" dirty="0"/>
              <a:t>Pour un SI en production, il est possible, afin de mieux évaluer la vraisemblance de chaque action élémentaire, de positionner sur chacune [visuellement] les mesures de sécurité appliquées et les vulnérabilités identifiées sur l’équipement.</a:t>
            </a:r>
          </a:p>
          <a:p>
            <a:pPr marL="0" lvl="0" indent="0">
              <a:buFont typeface="Arial" panose="020B0604020202020204" pitchFamily="34" charset="0"/>
              <a:buNone/>
            </a:pPr>
            <a:endParaRPr lang="fr-FR" dirty="0"/>
          </a:p>
          <a:p>
            <a:pPr marL="0" lvl="0" indent="0">
              <a:buFont typeface="Arial" panose="020B0604020202020204" pitchFamily="34" charset="0"/>
              <a:buNone/>
            </a:pPr>
            <a:r>
              <a:rPr lang="fr-FR" dirty="0"/>
              <a:t>Afin que les stagiaires appréhendent mieux la notion de calcul de vraisemblance, quelques argumentaires pour expliquer le 1</a:t>
            </a:r>
            <a:r>
              <a:rPr lang="fr-FR" baseline="30000" dirty="0"/>
              <a:t>er</a:t>
            </a:r>
            <a:r>
              <a:rPr lang="fr-FR" dirty="0"/>
              <a:t> mode opératoire :</a:t>
            </a:r>
          </a:p>
          <a:p>
            <a:pPr marL="171450" lvl="0" indent="-171450">
              <a:buFont typeface="Arial" panose="020B0604020202020204" pitchFamily="34" charset="0"/>
              <a:buChar char="•"/>
            </a:pPr>
            <a:r>
              <a:rPr lang="fr-FR" dirty="0"/>
              <a:t>Connaitre / Reconnaissance externe sources ouvertes :</a:t>
            </a:r>
          </a:p>
          <a:p>
            <a:pPr marL="628650" lvl="1" indent="-171450">
              <a:buFont typeface="Arial" panose="020B0604020202020204" pitchFamily="34" charset="0"/>
              <a:buChar char="•"/>
            </a:pPr>
            <a:r>
              <a:rPr lang="fr-FR" dirty="0"/>
              <a:t>le laboratoire – et son personnel – sont régulièrement invités à des colloques ou des séminaires et sont donc facilement identifiables. De même, tous les cadres et dirigeants et la quasi-totalité des employés sont présents sur LinkedIn, ce qui a permis d’identifier tous les postes/rôles et de construire l’organigramme de l’entreprise. Cela a aussi permis d’identifier les contacts chez le prestataire informatique.</a:t>
            </a:r>
          </a:p>
          <a:p>
            <a:pPr marL="628650" lvl="1" indent="-171450">
              <a:buFont typeface="Arial" panose="020B0604020202020204" pitchFamily="34" charset="0"/>
              <a:buChar char="•"/>
            </a:pPr>
            <a:r>
              <a:rPr lang="fr-FR" dirty="0"/>
              <a:t>L’utilisation des bases/services « Whois » (globaux ou locaux) et en « reverse » avec le nom de l’entreprise, des dirigeants et du prestataire informatique a permis d’identifier plusieurs sites internet liés au laboratoire.</a:t>
            </a:r>
          </a:p>
          <a:p>
            <a:pPr marL="628650" lvl="1" indent="-171450">
              <a:buFont typeface="Arial" panose="020B0604020202020204" pitchFamily="34" charset="0"/>
              <a:buChar char="•"/>
            </a:pPr>
            <a:r>
              <a:rPr lang="fr-FR" dirty="0"/>
              <a:t>En se basant sur ces points, et du fait que le personnel n’ait pas été sensibilisé à ce type d’approche et que les bases de registrars sont accessibles, nous estimons à 3 sur 4 la vraisemblance de réalisation de cette action élémentaire.</a:t>
            </a:r>
          </a:p>
          <a:p>
            <a:pPr marL="171450" lvl="0" indent="-171450">
              <a:buFont typeface="Arial" panose="020B0604020202020204" pitchFamily="34" charset="0"/>
              <a:buChar char="•"/>
            </a:pPr>
            <a:r>
              <a:rPr lang="fr-FR" dirty="0"/>
              <a:t>Rentrer :</a:t>
            </a:r>
          </a:p>
          <a:p>
            <a:pPr marL="628650" lvl="1" indent="-171450">
              <a:buFont typeface="Arial" panose="020B0604020202020204" pitchFamily="34" charset="0"/>
              <a:buChar char="•"/>
            </a:pPr>
            <a:r>
              <a:rPr lang="fr-FR" dirty="0"/>
              <a:t>Intrusion via un canal d’accès préexistant : suite à l’identification des sites internet (étape précédente), analyse des pages des sites du laboratoire avec des outils de recherche de vulnérabilités ou de recherches d’informations (sur les ports ouverts ou les versions des logiciels utilisés par exemple) afin d’identifier une vulnérabilité exploitable : la vraisemblance d’obtention de résultat a été estimée à 2 sur 4 en raison de maintenance régulière par le prestataire informatique. Exemples d’outils facilement disponibles (et parfois gratuits) : Kali, Wireshark, Nessus, </a:t>
            </a:r>
            <a:r>
              <a:rPr lang="fr-FR" dirty="0" err="1"/>
              <a:t>Metasploit</a:t>
            </a:r>
            <a:r>
              <a:rPr lang="fr-FR" dirty="0"/>
              <a:t>, etc.</a:t>
            </a:r>
          </a:p>
          <a:p>
            <a:pPr marL="628650" lvl="1" indent="-171450">
              <a:buFont typeface="Arial" panose="020B0604020202020204" pitchFamily="34" charset="0"/>
              <a:buChar char="•"/>
            </a:pPr>
            <a:r>
              <a:rPr lang="fr-FR" dirty="0"/>
              <a:t>Intrusion via mail de hameçonnage sur service RH : suite à l’identification des personnes du service RH (étape précédente), création d’un courriel de hameçonnage ciblé (</a:t>
            </a:r>
            <a:r>
              <a:rPr lang="fr-FR" dirty="0" err="1"/>
              <a:t>spearfishing</a:t>
            </a:r>
            <a:r>
              <a:rPr lang="fr-FR" dirty="0"/>
              <a:t>). Du fait de la faible sensibilisation à ce risque, la vraisemblance de réalisation a été estimée à 3 sur 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Intrusion via le site du CE (point d’eau) : suite à l’analyse du site du CE du laboratoire, identifié à l’étape précédente, ce dernier a été dupliqué en incluant dans ses pages du code malveillant. A l’approche d’un événement, un courriel a été envoyé à toute la société invitant à se connecter au site du CE afin de réclamer un cadeau. Chaque utilisateur qui s’y connecte infecte son poste avec un malware. Du fait de la faible sensibilisation à ce risque, la vraisemblance de réalisation a été estimée à 3 sur 4.</a:t>
            </a:r>
          </a:p>
          <a:p>
            <a:pPr marL="171450" lvl="0" indent="-171450">
              <a:buFont typeface="Arial" panose="020B0604020202020204" pitchFamily="34" charset="0"/>
              <a:buChar char="•"/>
            </a:pPr>
            <a:r>
              <a:rPr lang="fr-FR" dirty="0"/>
              <a:t>Trouver :</a:t>
            </a:r>
          </a:p>
          <a:p>
            <a:pPr marL="628650" lvl="1" indent="-171450">
              <a:buFont typeface="Arial" panose="020B0604020202020204" pitchFamily="34" charset="0"/>
              <a:buChar char="•"/>
            </a:pPr>
            <a:r>
              <a:rPr lang="fr-FR" dirty="0"/>
              <a:t>Reconnaissance interne réseaux bureautique &amp; IT site de Paris : suite à son intrusion dans le système </a:t>
            </a:r>
            <a:r>
              <a:rPr lang="fr-FR" sz="1200" kern="1200" dirty="0">
                <a:solidFill>
                  <a:schemeClr val="tx1"/>
                </a:solidFill>
                <a:effectLst/>
                <a:latin typeface="+mn-lt"/>
                <a:ea typeface="+mn-ea"/>
                <a:cs typeface="+mn-cs"/>
              </a:rPr>
              <a:t>(sur le réseau bureautique) </a:t>
            </a:r>
            <a:r>
              <a:rPr lang="fr-FR" dirty="0"/>
              <a:t>à l'étape précédente, l'attaquant commence à cartographier l'architecture réseau, à identifier les mécanismes de protection et de défense mis en place et à recenser les vulnérabilités exploitables. Il cherche à localiser les informations recherchées (valeurs métiers). Pour cela il mène discrètement des scans réseaux (ce qui lui permet de répertorier les adresses des machines et de créer un plan d'adressage) et des dumps mémoire (ce qui lui permet de trouver des coffres forts et des mots de passe). L'absence de mesure de sécurité met une vraisemblance de réalisation estimée à 3 sur 4.</a:t>
            </a:r>
          </a:p>
          <a:p>
            <a:pPr marL="628650" lvl="1" indent="-171450">
              <a:buFont typeface="Arial" panose="020B0604020202020204" pitchFamily="34" charset="0"/>
              <a:buChar char="•"/>
            </a:pPr>
            <a:r>
              <a:rPr lang="fr-FR" dirty="0"/>
              <a:t>Latéralisation vers réseau LAN et R&amp;D : depuis le réseau bureautique, l’attaquant a identifié les autres réseaux de l’entreprise, dont le réseau R&amp;D. Lors des phases précédentes, il a identifié des vulnérabilité logicielles qui lui permettent d’élever ses privilèges (utilisateur local à administrateur) et ainsi de « passer » sur le réseau R&amp;D. L'absence de mesure de sécurité, dont l’absence de segmentation réseau (VLAN) met une vraisemblance de réalisation estimée à 3 sur 4.</a:t>
            </a:r>
          </a:p>
          <a:p>
            <a:pPr marL="171450" lvl="0" indent="-171450">
              <a:buFont typeface="Arial" panose="020B0604020202020204" pitchFamily="34" charset="0"/>
              <a:buChar char="•"/>
            </a:pPr>
            <a:r>
              <a:rPr lang="fr-FR" dirty="0"/>
              <a:t>Exploiter :</a:t>
            </a:r>
          </a:p>
          <a:p>
            <a:pPr marL="628650" lvl="1" indent="-171450">
              <a:buFont typeface="Arial" panose="020B0604020202020204" pitchFamily="34" charset="0"/>
              <a:buChar char="•"/>
            </a:pPr>
            <a:r>
              <a:rPr lang="fr-FR" dirty="0"/>
              <a:t>Exploitation maliciel de collecte et d’exfiltration : une fois trouvé les informations recherchées, installation d’un logiciel permettant la collecte et l’exfiltration de données. La vraisemblance de réalisation est estimée à 3 sur 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Création et maintenance d’un canal d’exfiltration via un poste internet : création via l’outil installé d’un canal de communication entre le SI du laboratoire/réseau R&amp;D et la machine de l’attaquant. Le maliciel va extraire les données des bases de la R&amp;D, et les faire parvenir à l’attaquant en les envoyant par internet. Le maliciel utilise un port de communication non bloqué (ou aura débloqué un port spécifique via les droits administrateurs acquis). L’attaquant lors des phases précédentes, aura aussi identifié les équipements réseaux, et désactivé le filtrage des flux sortants sur le port de communication qu’il utilise. La vraisemblance de réalisation est estimée à 3 sur 4.</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tabLst/>
              <a:defRPr/>
            </a:pPr>
            <a:r>
              <a:rPr lang="fr-FR" dirty="0"/>
              <a:t>Vol et exploitation de données R&amp;D : le scénario opérationnel est réalisé au travers d’un mode opératoire de 6 actions élémentaires. La vraisemblance maximale rencontrée est de 3. La probabilité de succès de ce mode opératoire est donc de 3.</a:t>
            </a:r>
          </a:p>
          <a:p>
            <a:pPr marL="171450" marR="0" lvl="0" indent="-171450" algn="l" defTabSz="914400" rtl="0" eaLnBrk="1" fontAlgn="auto" latinLnBrk="0" hangingPunct="1">
              <a:lnSpc>
                <a:spcPct val="100000"/>
              </a:lnSpc>
              <a:spcBef>
                <a:spcPts val="0"/>
              </a:spcBef>
              <a:spcAft>
                <a:spcPts val="0"/>
              </a:spcAft>
              <a:buClrTx/>
              <a:buSzTx/>
              <a:buFont typeface="Symbol" panose="05050102010706020507" pitchFamily="18" charset="2"/>
              <a:buChar char="Þ"/>
              <a:tabLst/>
              <a:defRPr/>
            </a:pPr>
            <a:r>
              <a:rPr lang="fr-FR" dirty="0"/>
              <a:t>Il faudra évaluer la vraisemblance des autres modes opératoires (travail avec stagiaires) pour obtenir la probabilité de succès de ce scénario opérationnel (note la plus élevée parmi tous les modes opératoires évalués).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150</a:t>
            </a:fld>
            <a:endParaRPr lang="fr-FR"/>
          </a:p>
        </p:txBody>
      </p:sp>
    </p:spTree>
    <p:extLst>
      <p:ext uri="{BB962C8B-B14F-4D97-AF65-F5344CB8AC3E}">
        <p14:creationId xmlns:p14="http://schemas.microsoft.com/office/powerpoint/2010/main" val="105180395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4</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151</a:t>
            </a:fld>
            <a:endParaRPr lang="fr-FR"/>
          </a:p>
        </p:txBody>
      </p:sp>
    </p:spTree>
    <p:extLst>
      <p:ext uri="{BB962C8B-B14F-4D97-AF65-F5344CB8AC3E}">
        <p14:creationId xmlns:p14="http://schemas.microsoft.com/office/powerpoint/2010/main" val="152545489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152</a:t>
            </a:fld>
            <a:endParaRPr lang="fr-FR"/>
          </a:p>
        </p:txBody>
      </p:sp>
    </p:spTree>
    <p:extLst>
      <p:ext uri="{BB962C8B-B14F-4D97-AF65-F5344CB8AC3E}">
        <p14:creationId xmlns:p14="http://schemas.microsoft.com/office/powerpoint/2010/main" val="3754025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l’atelier 5, des entrants et des éléments en </a:t>
            </a:r>
            <a:r>
              <a:rPr lang="fr-FR"/>
              <a:t>sortie ;</a:t>
            </a:r>
            <a:endParaRPr lang="fr-FR" dirty="0"/>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Pour obtenir les élément de sortie indiqués, les activités suivantes seront réalisées :</a:t>
            </a:r>
          </a:p>
          <a:p>
            <a:pPr marL="628650" lvl="1" indent="-171450">
              <a:buFont typeface="Arial" panose="020B0604020202020204" pitchFamily="34" charset="0"/>
              <a:buChar char="•"/>
            </a:pPr>
            <a:r>
              <a:rPr lang="fr-FR" dirty="0"/>
              <a:t>Activité 5-1 : Réaliser une synthèse des scénarios de risques</a:t>
            </a:r>
          </a:p>
          <a:p>
            <a:pPr marL="628650" lvl="1" indent="-171450">
              <a:buFont typeface="Arial" panose="020B0604020202020204" pitchFamily="34" charset="0"/>
              <a:buChar char="•"/>
            </a:pPr>
            <a:r>
              <a:rPr lang="fr-FR" dirty="0"/>
              <a:t>Activité 5-2 : Décider de la stratégie de traitement du risque et définir les mesures de sécurité</a:t>
            </a:r>
          </a:p>
          <a:p>
            <a:pPr marL="628650" lvl="1" indent="-171450">
              <a:buFont typeface="Arial" panose="020B0604020202020204" pitchFamily="34" charset="0"/>
              <a:buChar char="•"/>
            </a:pPr>
            <a:r>
              <a:rPr lang="fr-FR" dirty="0"/>
              <a:t>Activité 5-3 : Définir les mesures de sécurité dans le cadre d’un PACS</a:t>
            </a:r>
          </a:p>
          <a:p>
            <a:pPr marL="628650" lvl="1" indent="-171450">
              <a:buFont typeface="Arial" panose="020B0604020202020204" pitchFamily="34" charset="0"/>
              <a:buChar char="•"/>
            </a:pPr>
            <a:r>
              <a:rPr lang="fr-FR" dirty="0"/>
              <a:t>Activité 5-4 : Évaluer et documenter les risques résiduels</a:t>
            </a:r>
          </a:p>
          <a:p>
            <a:pPr marL="628650" lvl="1" indent="-171450">
              <a:buFont typeface="Arial" panose="020B0604020202020204" pitchFamily="34" charset="0"/>
              <a:buChar char="•"/>
            </a:pPr>
            <a:r>
              <a:rPr lang="fr-FR" dirty="0"/>
              <a:t>Activité 5-5 : Mettre en place le cadre de suivi des risques</a:t>
            </a:r>
          </a:p>
          <a:p>
            <a:endParaRPr lang="fr-FR" dirty="0"/>
          </a:p>
          <a:p>
            <a:pPr marL="171450" indent="-171450">
              <a:buFont typeface="Arial" panose="020B0604020202020204" pitchFamily="34" charset="0"/>
              <a:buChar char="•"/>
            </a:pPr>
            <a:r>
              <a:rPr lang="fr-FR" dirty="0"/>
              <a:t>Un scénario opérationnel est la déclinaison technique d’un chemin d’attaque d’un scénario stratégique.</a:t>
            </a:r>
          </a:p>
          <a:p>
            <a:endParaRPr lang="fr-FR" dirty="0"/>
          </a:p>
          <a:p>
            <a:pPr marL="171450" indent="-171450">
              <a:buFont typeface="Arial" panose="020B0604020202020204" pitchFamily="34" charset="0"/>
              <a:buChar char="•"/>
            </a:pPr>
            <a:r>
              <a:rPr lang="fr-FR" dirty="0"/>
              <a:t>La présentation sera donc découpée selon ce séquençage. Bien insister sur :</a:t>
            </a:r>
          </a:p>
          <a:p>
            <a:pPr marL="628650" lvl="1" indent="-171450">
              <a:buFont typeface="Arial" panose="020B0604020202020204" pitchFamily="34" charset="0"/>
              <a:buChar char="•"/>
            </a:pPr>
            <a:r>
              <a:rPr lang="fr-FR" dirty="0"/>
              <a:t>La récupération des écarts identifiés lors de l’analyse du socle afin de vérifier les écarts utilisables [lors de la construction du scénario opérationnel]. En effet, un écart constitue une vulnérabilité identifiée sur l’objet de l’étude et pourrait donc être </a:t>
            </a:r>
            <a:r>
              <a:rPr lang="fr-FR"/>
              <a:t>exploitée ;</a:t>
            </a:r>
            <a:endParaRPr lang="fr-FR" dirty="0"/>
          </a:p>
          <a:p>
            <a:pPr marL="628650" lvl="1" indent="-171450">
              <a:buFont typeface="Arial" panose="020B0604020202020204" pitchFamily="34" charset="0"/>
              <a:buChar char="•"/>
            </a:pPr>
            <a:r>
              <a:rPr lang="fr-FR" dirty="0"/>
              <a:t>La réutilisation des éléments d’audits afin de savoir si ils s’appliquent concrètement à un scénario </a:t>
            </a:r>
            <a:r>
              <a:rPr lang="fr-FR"/>
              <a:t>opérationnel ;</a:t>
            </a:r>
            <a:endParaRPr lang="fr-FR" dirty="0"/>
          </a:p>
          <a:p>
            <a:pPr marL="628650" lvl="1" indent="-171450">
              <a:buFont typeface="Arial" panose="020B0604020202020204" pitchFamily="34" charset="0"/>
              <a:buChar char="•"/>
            </a:pPr>
            <a:r>
              <a:rPr lang="fr-FR" dirty="0"/>
              <a:t>La récupération de la liste des biens supports identifiés lors de l’atelier </a:t>
            </a:r>
            <a:r>
              <a:rPr lang="fr-FR"/>
              <a:t>1 ;</a:t>
            </a:r>
            <a:endParaRPr lang="fr-FR" dirty="0"/>
          </a:p>
          <a:p>
            <a:pPr marL="628650" lvl="1" indent="-171450">
              <a:buFont typeface="Arial" panose="020B0604020202020204" pitchFamily="34" charset="0"/>
              <a:buChar char="•"/>
            </a:pPr>
            <a:r>
              <a:rPr lang="fr-FR" dirty="0"/>
              <a:t>La présence autour de la table de l’architecte de la solution, en vue de savoir comment construire un scénario opérationnel et d’évaluer la faisabilité technique des éléments identifiés précédemment.</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153</a:t>
            </a:fld>
            <a:endParaRPr lang="fr-FR"/>
          </a:p>
        </p:txBody>
      </p:sp>
    </p:spTree>
    <p:extLst>
      <p:ext uri="{BB962C8B-B14F-4D97-AF65-F5344CB8AC3E}">
        <p14:creationId xmlns:p14="http://schemas.microsoft.com/office/powerpoint/2010/main" val="336535450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154</a:t>
            </a:fld>
            <a:endParaRPr lang="fr-FR"/>
          </a:p>
        </p:txBody>
      </p:sp>
    </p:spTree>
    <p:extLst>
      <p:ext uri="{BB962C8B-B14F-4D97-AF65-F5344CB8AC3E}">
        <p14:creationId xmlns:p14="http://schemas.microsoft.com/office/powerpoint/2010/main" val="2016372235"/>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représentation des scénarios de risque.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155</a:t>
            </a:fld>
            <a:endParaRPr lang="fr-FR"/>
          </a:p>
        </p:txBody>
      </p:sp>
    </p:spTree>
    <p:extLst>
      <p:ext uri="{BB962C8B-B14F-4D97-AF65-F5344CB8AC3E}">
        <p14:creationId xmlns:p14="http://schemas.microsoft.com/office/powerpoint/2010/main" val="30794177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Donner une définition d’un bien scénario de risque.</a:t>
            </a:r>
          </a:p>
          <a:p>
            <a:pPr marL="171450" indent="-171450">
              <a:buFont typeface="Arial" panose="020B0604020202020204" pitchFamily="34" charset="0"/>
              <a:buChar char="•"/>
            </a:pPr>
            <a:r>
              <a:rPr lang="fr-FR" dirty="0"/>
              <a:t>Cette séquence a pour but de comprendre comment « construire » un scénario de risque.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156</a:t>
            </a:fld>
            <a:endParaRPr lang="fr-FR"/>
          </a:p>
        </p:txBody>
      </p:sp>
    </p:spTree>
    <p:extLst>
      <p:ext uri="{BB962C8B-B14F-4D97-AF65-F5344CB8AC3E}">
        <p14:creationId xmlns:p14="http://schemas.microsoft.com/office/powerpoint/2010/main" val="1135881244"/>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de manière simple la définition du risque.</a:t>
            </a:r>
          </a:p>
          <a:p>
            <a:pPr marL="171450" indent="-171450">
              <a:buFont typeface="Arial" panose="020B0604020202020204" pitchFamily="34" charset="0"/>
              <a:buChar char="•"/>
            </a:pPr>
            <a:r>
              <a:rPr lang="fr-FR" dirty="0"/>
              <a:t>Une version plus détaillée est présentée page suivante.</a:t>
            </a:r>
          </a:p>
          <a:p>
            <a:pPr marL="0" indent="0">
              <a:buFont typeface="Arial" panose="020B0604020202020204" pitchFamily="34" charset="0"/>
              <a:buNone/>
            </a:pPr>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Un scénario de risque peut être vu comme :</a:t>
            </a:r>
          </a:p>
          <a:p>
            <a:pPr marL="628650" lvl="1" indent="-171450">
              <a:buFont typeface="Arial" panose="020B0604020202020204" pitchFamily="34" charset="0"/>
              <a:buChar char="•"/>
            </a:pPr>
            <a:r>
              <a:rPr lang="fr-FR" b="0" dirty="0"/>
              <a:t>la contextualisation de la manière dont la source de risque va atteindre son objectif, ou aussi</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un scénario complet, allant de la source de risque à l'objectif visé par elle, décrivant un chemin d'attaque et le scénario opérationnel associé.</a:t>
            </a:r>
          </a:p>
          <a:p>
            <a:pPr marL="457200" lvl="1" indent="0">
              <a:buFont typeface="Arial" panose="020B0604020202020204" pitchFamily="34" charset="0"/>
              <a:buNone/>
            </a:pPr>
            <a:endParaRPr lang="fr-FR" sz="1200" b="0" i="0" kern="1200" dirty="0">
              <a:solidFill>
                <a:schemeClr val="tx1"/>
              </a:solidFill>
              <a:effectLst/>
              <a:latin typeface="+mn-lt"/>
              <a:ea typeface="+mn-ea"/>
              <a:cs typeface="+mn-cs"/>
            </a:endParaRPr>
          </a:p>
          <a:p>
            <a:pPr marL="171450" lvl="0" indent="-171450">
              <a:buFont typeface="Arial" panose="020B0604020202020204" pitchFamily="34" charset="0"/>
              <a:buChar char="•"/>
            </a:pPr>
            <a:r>
              <a:rPr lang="fr-FR" sz="1200" b="0" i="0" kern="1200" dirty="0">
                <a:solidFill>
                  <a:schemeClr val="tx1"/>
                </a:solidFill>
                <a:effectLst/>
                <a:latin typeface="+mn-lt"/>
                <a:ea typeface="+mn-ea"/>
                <a:cs typeface="+mn-cs"/>
              </a:rPr>
              <a:t>De manière plus détaillée que SR =&gt; OV, on peut aussi avoir l’enchainement SR =&gt; ER =&gt; VM =&gt; Impacts =&gt; OV. Ce qui se traduirait par : le risque est un scénario composé de plusieurs « objets ». : comment une « source de risques » peut causer un « événement redouté » sur une « valeur métier », qui aurait des « impacts » sur l’organisme, pour atteindre son « objectif visé ».</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157</a:t>
            </a:fld>
            <a:endParaRPr lang="fr-FR"/>
          </a:p>
        </p:txBody>
      </p:sp>
    </p:spTree>
    <p:extLst>
      <p:ext uri="{BB962C8B-B14F-4D97-AF65-F5344CB8AC3E}">
        <p14:creationId xmlns:p14="http://schemas.microsoft.com/office/powerpoint/2010/main" val="1788676510"/>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Montrer comment à travers chaque atelier, se construit un risque.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b="0" dirty="0"/>
              <a:t>Cela permet de revoir le séquençage de l’analyse de risque et des thèmes qui y sont traités.</a:t>
            </a:r>
          </a:p>
          <a:p>
            <a:pPr marL="171450" indent="-171450">
              <a:buFont typeface="Arial" panose="020B0604020202020204" pitchFamily="34" charset="0"/>
              <a:buChar char="•"/>
            </a:pPr>
            <a:r>
              <a:rPr lang="fr-FR" b="0" dirty="0"/>
              <a:t>Cela permet aussi de mieux comprendre pourquoi il faut faire des choix à chaque étape, car chaque élément peut se ramifier en de nombreuses combinaisons.</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158</a:t>
            </a:fld>
            <a:endParaRPr lang="fr-FR"/>
          </a:p>
        </p:txBody>
      </p:sp>
    </p:spTree>
    <p:extLst>
      <p:ext uri="{BB962C8B-B14F-4D97-AF65-F5344CB8AC3E}">
        <p14:creationId xmlns:p14="http://schemas.microsoft.com/office/powerpoint/2010/main" val="72844954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Construction d’un risque à partir de l’exemple du laboratoire.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159</a:t>
            </a:fld>
            <a:endParaRPr lang="fr-FR"/>
          </a:p>
        </p:txBody>
      </p:sp>
    </p:spTree>
    <p:extLst>
      <p:ext uri="{BB962C8B-B14F-4D97-AF65-F5344CB8AC3E}">
        <p14:creationId xmlns:p14="http://schemas.microsoft.com/office/powerpoint/2010/main" val="4562859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Exercice pour mieux appréhender gravité et vraisemblance. Correction dans la page (animation)</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a:t>
            </a:fld>
            <a:endParaRPr lang="fr-FR" dirty="0"/>
          </a:p>
        </p:txBody>
      </p:sp>
    </p:spTree>
    <p:extLst>
      <p:ext uri="{BB962C8B-B14F-4D97-AF65-F5344CB8AC3E}">
        <p14:creationId xmlns:p14="http://schemas.microsoft.com/office/powerpoint/2010/main" val="211646167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Positionnement des risques sur la matrice des risques.</a:t>
            </a:r>
            <a:endParaRPr lang="fr-FR" u="sng" dirty="0"/>
          </a:p>
          <a:p>
            <a:endParaRPr lang="fr-FR" u="sng" dirty="0"/>
          </a:p>
          <a:p>
            <a:r>
              <a:rPr lang="fr-FR" u="sng" dirty="0"/>
              <a:t>Eléments de langage :</a:t>
            </a:r>
          </a:p>
          <a:p>
            <a:endParaRPr lang="fr-FR" baseline="0" dirty="0"/>
          </a:p>
          <a:p>
            <a:pPr marL="171450" indent="-171450">
              <a:buFont typeface="Arial" panose="020B0604020202020204" pitchFamily="34" charset="0"/>
              <a:buChar char="•"/>
            </a:pPr>
            <a:r>
              <a:rPr lang="fr-FR" baseline="0" dirty="0"/>
              <a:t>A ce stade (début atelier 5), il faut faire une passe sur les ER (retenus) de l’atelier 1 et </a:t>
            </a:r>
            <a:r>
              <a:rPr lang="fr-FR" sz="1200" b="0" i="0" u="none" strike="noStrike" kern="1200" baseline="0" dirty="0">
                <a:solidFill>
                  <a:schemeClr val="tx1"/>
                </a:solidFill>
                <a:latin typeface="+mn-lt"/>
                <a:ea typeface="+mn-ea"/>
                <a:cs typeface="+mn-cs"/>
              </a:rPr>
              <a:t>identifier si certains n’ont pas été abordés dans un scénario de risque. Si tel est le cas,</a:t>
            </a:r>
            <a:r>
              <a:rPr lang="fr-FR" baseline="0" dirty="0"/>
              <a:t> il faut itérer sur les ateliers 2, 3 et 4.</a:t>
            </a:r>
          </a:p>
          <a:p>
            <a:endParaRPr lang="fr-FR" dirty="0"/>
          </a:p>
          <a:p>
            <a:r>
              <a:rPr lang="fr-FR" u="sng" dirty="0"/>
              <a:t>Rappel</a:t>
            </a:r>
            <a:r>
              <a:rPr lang="fr-FR" dirty="0"/>
              <a:t> :</a:t>
            </a:r>
          </a:p>
          <a:p>
            <a:pPr marL="171450" indent="-171450">
              <a:buFont typeface="Arial" panose="020B0604020202020204" pitchFamily="34" charset="0"/>
              <a:buChar char="•"/>
            </a:pPr>
            <a:r>
              <a:rPr lang="fr-FR" dirty="0"/>
              <a:t>L’atelier 4 nous a donné la gravité et la vraisemblance de chaque scénario opérationnel, ce qui permet de positionner les risques dans la matrice :</a:t>
            </a:r>
          </a:p>
          <a:p>
            <a:pPr marL="628650" lvl="1" indent="-171450">
              <a:buFont typeface="Arial" panose="020B0604020202020204" pitchFamily="34" charset="0"/>
              <a:buChar char="•"/>
            </a:pPr>
            <a:r>
              <a:rPr lang="fr-FR" dirty="0"/>
              <a:t>La gravité est hérité des scénarios stratégiques (atelier 2), l’ayant eux-mêmes hérité des événements redoutés (atelier 1</a:t>
            </a:r>
            <a:r>
              <a:rPr lang="fr-FR"/>
              <a:t>) ;</a:t>
            </a:r>
            <a:endParaRPr lang="fr-FR" dirty="0"/>
          </a:p>
          <a:p>
            <a:pPr marL="628650" lvl="1" indent="-171450">
              <a:buFont typeface="Arial" panose="020B0604020202020204" pitchFamily="34" charset="0"/>
              <a:buChar char="•"/>
            </a:pPr>
            <a:r>
              <a:rPr lang="fr-FR" dirty="0"/>
              <a:t>La vraisemblance est calculé à l’atelier 4.</a:t>
            </a:r>
            <a:endParaRPr lang="fr-FR" baseline="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160</a:t>
            </a:fld>
            <a:endParaRPr lang="fr-FR"/>
          </a:p>
        </p:txBody>
      </p:sp>
    </p:spTree>
    <p:extLst>
      <p:ext uri="{BB962C8B-B14F-4D97-AF65-F5344CB8AC3E}">
        <p14:creationId xmlns:p14="http://schemas.microsoft.com/office/powerpoint/2010/main" val="2886280402"/>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 la stratégie du traitement du risque.</a:t>
            </a:r>
          </a:p>
          <a:p>
            <a:pPr marL="171450" indent="-171450">
              <a:buFont typeface="Arial" panose="020B0604020202020204" pitchFamily="34" charset="0"/>
              <a:buChar cha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 déroulé du traitement des risques (rappel) :</a:t>
            </a:r>
          </a:p>
          <a:p>
            <a:pPr marL="628650" lvl="1" indent="-171450">
              <a:buFont typeface="Arial" panose="020B0604020202020204" pitchFamily="34" charset="0"/>
              <a:buChar char="•"/>
            </a:pPr>
            <a:r>
              <a:rPr lang="fr-FR" dirty="0"/>
              <a:t>Après avoir positionné les risques dans la matrice (activité 5.1) :</a:t>
            </a:r>
          </a:p>
          <a:p>
            <a:pPr marL="1085850" lvl="2" indent="-171450">
              <a:buFont typeface="Arial" panose="020B0604020202020204" pitchFamily="34" charset="0"/>
              <a:buChar char="•"/>
            </a:pPr>
            <a:r>
              <a:rPr lang="fr-FR" dirty="0"/>
              <a:t>Définition d’une échelle d’acceptabilité du </a:t>
            </a:r>
            <a:r>
              <a:rPr lang="fr-FR"/>
              <a:t>risque ;</a:t>
            </a:r>
            <a:endParaRPr lang="fr-FR" dirty="0"/>
          </a:p>
          <a:p>
            <a:pPr marL="1085850" lvl="2" indent="-171450">
              <a:buFont typeface="Arial" panose="020B0604020202020204" pitchFamily="34" charset="0"/>
              <a:buChar char="•"/>
            </a:pPr>
            <a:r>
              <a:rPr lang="fr-FR" dirty="0"/>
              <a:t>Adaptation de cette échelle sur la matrice des </a:t>
            </a:r>
            <a:r>
              <a:rPr lang="fr-FR"/>
              <a:t>risques ;</a:t>
            </a:r>
            <a:endParaRPr lang="fr-FR" dirty="0"/>
          </a:p>
          <a:p>
            <a:pPr marL="1085850" lvl="2" indent="-171450">
              <a:buFont typeface="Arial" panose="020B0604020202020204" pitchFamily="34" charset="0"/>
              <a:buChar char="•"/>
            </a:pPr>
            <a:r>
              <a:rPr lang="fr-FR" dirty="0"/>
              <a:t>Décider de la stratégie de traitement du risque : identification des décisions et actions à prendre pour chaque risque selon la matrice complétée.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161</a:t>
            </a:fld>
            <a:endParaRPr lang="fr-FR"/>
          </a:p>
        </p:txBody>
      </p:sp>
    </p:spTree>
    <p:extLst>
      <p:ext uri="{BB962C8B-B14F-4D97-AF65-F5344CB8AC3E}">
        <p14:creationId xmlns:p14="http://schemas.microsoft.com/office/powerpoint/2010/main" val="10368626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la page :</a:t>
            </a:r>
          </a:p>
          <a:p>
            <a:endParaRPr lang="fr-FR" dirty="0"/>
          </a:p>
          <a:p>
            <a:pPr marL="171450" indent="-171450">
              <a:buFont typeface="Arial" panose="020B0604020202020204" pitchFamily="34" charset="0"/>
              <a:buChar char="•"/>
            </a:pPr>
            <a:r>
              <a:rPr lang="fr-FR" dirty="0"/>
              <a:t>Définir l’échelle d’acceptabilité du risque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Cette activité peut se réaliser en 2 étapes :</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fr-FR" dirty="0">
                <a:latin typeface="Calibri" panose="020F0502020204030204" pitchFamily="34" charset="0"/>
                <a:cs typeface="Calibri" panose="020F0502020204030204" pitchFamily="34" charset="0"/>
              </a:rPr>
              <a:t>Etablir des niveaux et critères ;</a:t>
            </a:r>
          </a:p>
          <a:p>
            <a:pPr marL="685800" lvl="1" indent="-228600">
              <a:buFont typeface="+mj-lt"/>
              <a:buAutoNum type="arabicPeriod"/>
            </a:pPr>
            <a:r>
              <a:rPr lang="fr-FR" dirty="0">
                <a:latin typeface="Calibri" panose="020F0502020204030204" pitchFamily="34" charset="0"/>
                <a:cs typeface="Calibri" panose="020F0502020204030204" pitchFamily="34" charset="0"/>
              </a:rPr>
              <a:t>Positionner dans la matrice des risques les niveaux précédemment définis.</a:t>
            </a:r>
          </a:p>
          <a:p>
            <a:endParaRPr lang="fr-FR"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fr-FR" dirty="0"/>
              <a:t>Une solution de réalisation est de proposer de construire l’échelle d’acceptabilité [et la matrice] en demandant aux participants d’indiquer pour chaque risque (cf. 2 pages avant « Représentation du risque ») le niveau de risque associé. Ainsi les « cases » avec des risques vont commencer à se colorer  et n’y aura plus qu’à combler les vides.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Des exemples d’échelles issus de cas réels sont présentés en annexes.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162</a:t>
            </a:fld>
            <a:endParaRPr lang="fr-FR"/>
          </a:p>
        </p:txBody>
      </p:sp>
    </p:spTree>
    <p:extLst>
      <p:ext uri="{BB962C8B-B14F-4D97-AF65-F5344CB8AC3E}">
        <p14:creationId xmlns:p14="http://schemas.microsoft.com/office/powerpoint/2010/main" val="111827353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la page :</a:t>
            </a:r>
          </a:p>
          <a:p>
            <a:endParaRPr lang="fr-FR" dirty="0"/>
          </a:p>
          <a:p>
            <a:pPr marL="171450" indent="-171450">
              <a:buFont typeface="Arial" panose="020B0604020202020204" pitchFamily="34" charset="0"/>
              <a:buChar char="•"/>
            </a:pPr>
            <a:r>
              <a:rPr lang="fr-FR" dirty="0"/>
              <a:t>Identifier les risques à traiter en priorité</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Une fois l’échelle d’acceptabilité définie et placer sur la matrice des risques, on identifie plus simplement/rapidement les risques critiques/inacceptables, les risques élevés et les risques faibles (selon l’échelle utilisée</a:t>
            </a:r>
            <a:r>
              <a:rPr lang="fr-FR"/>
              <a:t>) ;</a:t>
            </a:r>
            <a:endParaRPr lang="fr-FR" dirty="0"/>
          </a:p>
          <a:p>
            <a:pPr marL="171450" indent="-171450">
              <a:buFont typeface="Arial" panose="020B0604020202020204" pitchFamily="34" charset="0"/>
              <a:buChar char="•"/>
            </a:pPr>
            <a:r>
              <a:rPr lang="fr-FR" dirty="0"/>
              <a:t>Cette représentation sert aussi vis-à-vis d’un décideur/d’une autorité qui lui permet d’identifier les risques les plus « dangereux » pour l’organisation.</a:t>
            </a:r>
          </a:p>
          <a:p>
            <a:pPr marL="171450" indent="-171450">
              <a:buFont typeface="Arial" panose="020B0604020202020204" pitchFamily="34" charset="0"/>
              <a:buChar char="•"/>
            </a:pPr>
            <a:r>
              <a:rPr lang="fr-FR" dirty="0"/>
              <a:t>Comme évoqué précédemment, les risques doivent être exprimés en des termes métiers afin que leur compréhension par le décideur/ l’autorité soit sans équivoque.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163</a:t>
            </a:fld>
            <a:endParaRPr lang="fr-FR"/>
          </a:p>
        </p:txBody>
      </p:sp>
    </p:spTree>
    <p:extLst>
      <p:ext uri="{BB962C8B-B14F-4D97-AF65-F5344CB8AC3E}">
        <p14:creationId xmlns:p14="http://schemas.microsoft.com/office/powerpoint/2010/main" val="156151685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la page :</a:t>
            </a:r>
          </a:p>
          <a:p>
            <a:endParaRPr lang="fr-FR" dirty="0"/>
          </a:p>
          <a:p>
            <a:pPr marL="171450" indent="-171450">
              <a:buFont typeface="Arial" panose="020B0604020202020204" pitchFamily="34" charset="0"/>
              <a:buChar char="•"/>
            </a:pPr>
            <a:r>
              <a:rPr lang="fr-FR" dirty="0"/>
              <a:t>Présenter les options de traitement du risque</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Stratégie de traitement du risque à appliquer à chaque risque.</a:t>
            </a:r>
          </a:p>
          <a:p>
            <a:pPr marL="171450" indent="-171450">
              <a:buFont typeface="Arial" panose="020B0604020202020204" pitchFamily="34" charset="0"/>
              <a:buChar char="•"/>
            </a:pPr>
            <a:r>
              <a:rPr lang="fr-FR" dirty="0"/>
              <a:t>Pour chaque risque, indiquer si transféré, réduit, accepté ou refusé.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164</a:t>
            </a:fld>
            <a:endParaRPr lang="fr-FR"/>
          </a:p>
        </p:txBody>
      </p:sp>
    </p:spTree>
    <p:extLst>
      <p:ext uri="{BB962C8B-B14F-4D97-AF65-F5344CB8AC3E}">
        <p14:creationId xmlns:p14="http://schemas.microsoft.com/office/powerpoint/2010/main" val="266394967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définition des mesures de sécurité.</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165</a:t>
            </a:fld>
            <a:endParaRPr lang="fr-FR"/>
          </a:p>
        </p:txBody>
      </p:sp>
    </p:spTree>
    <p:extLst>
      <p:ext uri="{BB962C8B-B14F-4D97-AF65-F5344CB8AC3E}">
        <p14:creationId xmlns:p14="http://schemas.microsoft.com/office/powerpoint/2010/main" val="307059872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des 4 axes du PACS.</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Des mesures de sécurité seront définies conformément à la stratégie de traitement du risque (transfert, refus, acceptation, réduction).</a:t>
            </a:r>
          </a:p>
          <a:p>
            <a:endParaRPr lang="fr-FR" dirty="0"/>
          </a:p>
          <a:p>
            <a:pPr marL="171450" indent="-171450">
              <a:buFont typeface="Arial" panose="020B0604020202020204" pitchFamily="34" charset="0"/>
              <a:buChar char="•"/>
            </a:pPr>
            <a:r>
              <a:rPr lang="fr-FR" dirty="0"/>
              <a:t>Des mesures provenant des différents ateliers alimentent le PACS, telles que :</a:t>
            </a:r>
          </a:p>
          <a:p>
            <a:pPr marL="628650" lvl="1" indent="-171450">
              <a:buFont typeface="Arial" panose="020B0604020202020204" pitchFamily="34" charset="0"/>
              <a:buChar char="•"/>
            </a:pPr>
            <a:r>
              <a:rPr lang="fr-FR" dirty="0"/>
              <a:t>Des mesures pour corriger des écarts identifiés dans le socle (atelier 1)</a:t>
            </a:r>
          </a:p>
          <a:p>
            <a:pPr marL="628650" lvl="1" indent="-171450">
              <a:buFont typeface="Arial" panose="020B0604020202020204" pitchFamily="34" charset="0"/>
              <a:buChar char="•"/>
            </a:pPr>
            <a:r>
              <a:rPr lang="fr-FR" dirty="0"/>
              <a:t>Des mesures pour réduire le niveau de menace des parties prenantes critiques (atelier 3)</a:t>
            </a:r>
          </a:p>
          <a:p>
            <a:pPr marL="628650" lvl="1" indent="-171450">
              <a:buFont typeface="Arial" panose="020B0604020202020204" pitchFamily="34" charset="0"/>
              <a:buChar char="•"/>
            </a:pPr>
            <a:r>
              <a:rPr lang="fr-FR" dirty="0"/>
              <a:t>Des mesures pour réduire la surface d’attaque / les vulnérabilités des biens supports (atelier 4)</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166</a:t>
            </a:fld>
            <a:endParaRPr lang="fr-FR"/>
          </a:p>
        </p:txBody>
      </p:sp>
    </p:spTree>
    <p:extLst>
      <p:ext uri="{BB962C8B-B14F-4D97-AF65-F5344CB8AC3E}">
        <p14:creationId xmlns:p14="http://schemas.microsoft.com/office/powerpoint/2010/main" val="303127373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d’exemples pour le PACS.</a:t>
            </a:r>
          </a:p>
          <a:p>
            <a:pPr marL="171450" indent="-171450">
              <a:buFont typeface="Arial" panose="020B0604020202020204" pitchFamily="34" charset="0"/>
              <a:buChar char="•"/>
            </a:pPr>
            <a:r>
              <a:rPr lang="fr-FR" dirty="0"/>
              <a:t>Indiquer des types de mesures possibles par axe. Cela peut aussi servir à rationaliser / regrouper des mesures proposées.</a:t>
            </a:r>
          </a:p>
          <a:p>
            <a:endParaRPr lang="fr-FR" u="sng" dirty="0"/>
          </a:p>
          <a:p>
            <a:r>
              <a:rPr lang="fr-FR" u="sng" dirty="0"/>
              <a:t>Eléments de langage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Cela reste à personnaliser selon l’organisation, les mesures existantes, les mesures prise, etc.</a:t>
            </a:r>
          </a:p>
          <a:p>
            <a:endParaRPr lang="fr-FR" dirty="0"/>
          </a:p>
          <a:p>
            <a:r>
              <a:rPr lang="fr-FR" u="sng" dirty="0"/>
              <a:t># Gouvernance et anticipation</a:t>
            </a:r>
          </a:p>
          <a:p>
            <a:pPr marL="171450" indent="-171450">
              <a:buFont typeface="Arial" panose="020B0604020202020204" pitchFamily="34" charset="0"/>
              <a:buChar char="•"/>
            </a:pPr>
            <a:r>
              <a:rPr lang="fr-FR" dirty="0"/>
              <a:t>Gouvernance</a:t>
            </a:r>
          </a:p>
          <a:p>
            <a:pPr marL="628650" lvl="1" indent="-171450">
              <a:buFont typeface="Arial" panose="020B0604020202020204" pitchFamily="34" charset="0"/>
              <a:buChar char="•"/>
            </a:pPr>
            <a:r>
              <a:rPr lang="fr-FR" dirty="0"/>
              <a:t>Organisation de management du risque et d’amélioration continue,</a:t>
            </a:r>
          </a:p>
          <a:p>
            <a:pPr marL="628650" lvl="1" indent="-171450">
              <a:buFont typeface="Arial" panose="020B0604020202020204" pitchFamily="34" charset="0"/>
              <a:buChar char="•"/>
            </a:pPr>
            <a:r>
              <a:rPr lang="fr-FR" dirty="0"/>
              <a:t>Processus d’homologation,</a:t>
            </a:r>
          </a:p>
          <a:p>
            <a:pPr marL="628650" lvl="1" indent="-171450">
              <a:buFont typeface="Arial" panose="020B0604020202020204" pitchFamily="34" charset="0"/>
              <a:buChar char="•"/>
            </a:pPr>
            <a:r>
              <a:rPr lang="fr-FR" dirty="0"/>
              <a:t>Maîtrise de l’écosystème,</a:t>
            </a:r>
          </a:p>
          <a:p>
            <a:pPr marL="628650" lvl="1" indent="-171450">
              <a:buFont typeface="Arial" panose="020B0604020202020204" pitchFamily="34" charset="0"/>
              <a:buChar char="•"/>
            </a:pPr>
            <a:r>
              <a:rPr lang="fr-FR" dirty="0"/>
              <a:t>Gestion du facteur humain (sensibilisation, entraînement),</a:t>
            </a:r>
          </a:p>
          <a:p>
            <a:pPr marL="628650" lvl="1" indent="-171450">
              <a:buFont typeface="Arial" panose="020B0604020202020204" pitchFamily="34" charset="0"/>
              <a:buChar char="•"/>
            </a:pPr>
            <a:r>
              <a:rPr lang="fr-FR" dirty="0"/>
              <a:t>Indicateur de pilotage de la performance numérique.</a:t>
            </a:r>
          </a:p>
          <a:p>
            <a:pPr marL="171450" indent="-171450">
              <a:buFont typeface="Arial" panose="020B0604020202020204" pitchFamily="34" charset="0"/>
              <a:buChar char="•"/>
            </a:pPr>
            <a:r>
              <a:rPr lang="fr-FR" dirty="0"/>
              <a:t>Connaissance des vulnérabilités</a:t>
            </a:r>
          </a:p>
          <a:p>
            <a:pPr marL="628650" lvl="1" indent="-171450">
              <a:buFont typeface="Arial" panose="020B0604020202020204" pitchFamily="34" charset="0"/>
              <a:buChar char="•"/>
            </a:pPr>
            <a:r>
              <a:rPr lang="fr-FR" dirty="0"/>
              <a:t>Audits de sécurité, veille.</a:t>
            </a:r>
          </a:p>
          <a:p>
            <a:pPr marL="171450" indent="-171450">
              <a:buFont typeface="Arial" panose="020B0604020202020204" pitchFamily="34" charset="0"/>
              <a:buChar char="•"/>
            </a:pPr>
            <a:r>
              <a:rPr lang="fr-FR" dirty="0"/>
              <a:t>Connaissance de la menace</a:t>
            </a:r>
          </a:p>
          <a:p>
            <a:pPr marL="628650" lvl="1" indent="-171450">
              <a:buFont typeface="Arial" panose="020B0604020202020204" pitchFamily="34" charset="0"/>
              <a:buChar char="•"/>
            </a:pPr>
            <a:r>
              <a:rPr lang="fr-FR" dirty="0"/>
              <a:t>Veille (renseignement, intelligence économique).</a:t>
            </a:r>
          </a:p>
          <a:p>
            <a:endParaRPr lang="fr-FR" dirty="0"/>
          </a:p>
          <a:p>
            <a:r>
              <a:rPr lang="fr-FR" u="sng" dirty="0"/>
              <a:t># Défense</a:t>
            </a:r>
            <a:r>
              <a:rPr lang="fr-FR" dirty="0"/>
              <a:t> </a:t>
            </a:r>
          </a:p>
          <a:p>
            <a:pPr marL="171450" indent="-171450">
              <a:buFont typeface="Arial" panose="020B0604020202020204" pitchFamily="34" charset="0"/>
              <a:buChar char="•"/>
            </a:pPr>
            <a:r>
              <a:rPr lang="fr-FR" dirty="0"/>
              <a:t>[Sauvegarde et restauration, gestion des modes dégradés],</a:t>
            </a:r>
          </a:p>
          <a:p>
            <a:pPr marL="171450" indent="-171450">
              <a:buFont typeface="Arial" panose="020B0604020202020204" pitchFamily="34" charset="0"/>
              <a:buChar char="•"/>
            </a:pPr>
            <a:r>
              <a:rPr lang="fr-FR" dirty="0"/>
              <a:t>Reprise d’activité,</a:t>
            </a:r>
          </a:p>
          <a:p>
            <a:pPr marL="171450" indent="-171450">
              <a:buFont typeface="Arial" panose="020B0604020202020204" pitchFamily="34" charset="0"/>
              <a:buChar char="•"/>
            </a:pPr>
            <a:r>
              <a:rPr lang="fr-FR" dirty="0"/>
              <a:t>Gestion de cris cyber.</a:t>
            </a:r>
          </a:p>
          <a:p>
            <a:endParaRPr lang="fr-FR" dirty="0"/>
          </a:p>
          <a:p>
            <a:r>
              <a:rPr lang="fr-FR" u="sng" dirty="0"/>
              <a:t># Protection</a:t>
            </a:r>
          </a:p>
          <a:p>
            <a:pPr marL="171450" indent="-171450">
              <a:buFont typeface="Arial" panose="020B0604020202020204" pitchFamily="34" charset="0"/>
              <a:buChar char="•"/>
            </a:pPr>
            <a:r>
              <a:rPr lang="fr-FR" dirty="0"/>
              <a:t>Cloisonnement des biens supports par domaines de confiance;</a:t>
            </a:r>
          </a:p>
          <a:p>
            <a:pPr marL="171450" indent="-171450">
              <a:buFont typeface="Arial" panose="020B0604020202020204" pitchFamily="34" charset="0"/>
              <a:buChar char="•"/>
            </a:pPr>
            <a:r>
              <a:rPr lang="fr-FR" dirty="0"/>
              <a:t>Gestion de l’authentification et du contrôle d’accès,</a:t>
            </a:r>
          </a:p>
          <a:p>
            <a:pPr marL="171450" indent="-171450">
              <a:buFont typeface="Arial" panose="020B0604020202020204" pitchFamily="34" charset="0"/>
              <a:buChar char="•"/>
            </a:pPr>
            <a:r>
              <a:rPr lang="fr-FR" dirty="0"/>
              <a:t>Gestion des entrées /sorties de données et des supports amovibles,</a:t>
            </a:r>
          </a:p>
          <a:p>
            <a:pPr marL="171450" indent="-171450">
              <a:buFont typeface="Arial" panose="020B0604020202020204" pitchFamily="34" charset="0"/>
              <a:buChar char="•"/>
            </a:pPr>
            <a:r>
              <a:rPr lang="fr-FR" dirty="0"/>
              <a:t>Protection des données (intégrité, confidentialité, gestion des clés cryptographiques),</a:t>
            </a:r>
          </a:p>
          <a:p>
            <a:pPr marL="171450" indent="-171450">
              <a:buFont typeface="Arial" panose="020B0604020202020204" pitchFamily="34" charset="0"/>
              <a:buChar char="•"/>
            </a:pPr>
            <a:r>
              <a:rPr lang="fr-FR" dirty="0"/>
              <a:t>Sécurité des passerelles d’interconnexion et des biens supports périmétriques (biens supports « de frontière »),</a:t>
            </a:r>
          </a:p>
          <a:p>
            <a:pPr marL="171450" indent="-171450">
              <a:buFont typeface="Arial" panose="020B0604020202020204" pitchFamily="34" charset="0"/>
              <a:buChar char="•"/>
            </a:pPr>
            <a:r>
              <a:rPr lang="fr-FR" dirty="0"/>
              <a:t>Sécurité physique et organisationnelle,</a:t>
            </a:r>
          </a:p>
          <a:p>
            <a:pPr marL="171450" indent="-171450">
              <a:buFont typeface="Arial" panose="020B0604020202020204" pitchFamily="34" charset="0"/>
              <a:buChar char="•"/>
            </a:pPr>
            <a:r>
              <a:rPr lang="fr-FR" dirty="0"/>
              <a:t>Maintien en condition de sécurité et gestion d’obsolescence,</a:t>
            </a:r>
          </a:p>
          <a:p>
            <a:pPr marL="171450" indent="-171450">
              <a:buFont typeface="Arial" panose="020B0604020202020204" pitchFamily="34" charset="0"/>
              <a:buChar char="•"/>
            </a:pPr>
            <a:r>
              <a:rPr lang="fr-FR" dirty="0"/>
              <a:t>Sécurité des processus de développement, d’acquisition  (chaîne d’approvisionnement) et de maintien en condition opérationnelle,</a:t>
            </a:r>
          </a:p>
          <a:p>
            <a:pPr marL="171450" indent="-171450">
              <a:buFont typeface="Arial" panose="020B0604020202020204" pitchFamily="34" charset="0"/>
              <a:buChar char="•"/>
            </a:pPr>
            <a:r>
              <a:rPr lang="fr-FR" dirty="0"/>
              <a:t>Sécurité vis-à-vis des signaux parasites compromettants.</a:t>
            </a:r>
          </a:p>
          <a:p>
            <a:endParaRPr lang="fr-FR" dirty="0"/>
          </a:p>
          <a:p>
            <a:r>
              <a:rPr lang="fr-FR" u="sng" dirty="0"/>
              <a:t># Résilience</a:t>
            </a:r>
          </a:p>
          <a:p>
            <a:pPr marL="171450" indent="-171450">
              <a:buFont typeface="Arial" panose="020B0604020202020204" pitchFamily="34" charset="0"/>
              <a:buChar char="•"/>
            </a:pPr>
            <a:r>
              <a:rPr lang="fr-FR" dirty="0"/>
              <a:t>Surveillance d’événements,</a:t>
            </a:r>
          </a:p>
          <a:p>
            <a:pPr marL="171450" indent="-171450">
              <a:buFont typeface="Arial" panose="020B0604020202020204" pitchFamily="34" charset="0"/>
              <a:buChar char="•"/>
            </a:pPr>
            <a:r>
              <a:rPr lang="fr-FR" dirty="0"/>
              <a:t>Détection et classification d’incidents,</a:t>
            </a:r>
          </a:p>
          <a:p>
            <a:pPr marL="171450" indent="-171450">
              <a:buFont typeface="Arial" panose="020B0604020202020204" pitchFamily="34" charset="0"/>
              <a:buChar char="•"/>
            </a:pPr>
            <a:r>
              <a:rPr lang="fr-FR" dirty="0"/>
              <a:t>Réponse à un incident cyber.</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167</a:t>
            </a:fld>
            <a:endParaRPr lang="fr-FR"/>
          </a:p>
        </p:txBody>
      </p:sp>
    </p:spTree>
    <p:extLst>
      <p:ext uri="{BB962C8B-B14F-4D97-AF65-F5344CB8AC3E}">
        <p14:creationId xmlns:p14="http://schemas.microsoft.com/office/powerpoint/2010/main" val="1460732207"/>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Présentation d’un exemple de tableau de PACS.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168</a:t>
            </a:fld>
            <a:endParaRPr lang="fr-FR"/>
          </a:p>
        </p:txBody>
      </p:sp>
    </p:spTree>
    <p:extLst>
      <p:ext uri="{BB962C8B-B14F-4D97-AF65-F5344CB8AC3E}">
        <p14:creationId xmlns:p14="http://schemas.microsoft.com/office/powerpoint/2010/main" val="6653450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exemple de PACS, partie 1</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169</a:t>
            </a:fld>
            <a:endParaRPr lang="fr-FR"/>
          </a:p>
        </p:txBody>
      </p:sp>
    </p:spTree>
    <p:extLst>
      <p:ext uri="{BB962C8B-B14F-4D97-AF65-F5344CB8AC3E}">
        <p14:creationId xmlns:p14="http://schemas.microsoft.com/office/powerpoint/2010/main" val="2437830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et des pages suivantes :</a:t>
            </a:r>
          </a:p>
          <a:p>
            <a:endParaRPr lang="fr-FR" dirty="0"/>
          </a:p>
          <a:p>
            <a:pPr marL="171450" indent="-171450">
              <a:buFont typeface="Arial" panose="020B0604020202020204" pitchFamily="34" charset="0"/>
              <a:buChar char="•"/>
            </a:pPr>
            <a:r>
              <a:rPr lang="fr-FR" dirty="0"/>
              <a:t>« Rappel » (selon les stagiaires) sur quelques bases de la sécurité numérique</a:t>
            </a:r>
          </a:p>
          <a:p>
            <a:pPr marL="171450" indent="-171450">
              <a:buFont typeface="Arial" panose="020B0604020202020204" pitchFamily="34" charset="0"/>
              <a:buChar char="•"/>
            </a:pPr>
            <a:r>
              <a:rPr lang="fr-FR" dirty="0"/>
              <a:t>Présentation des besoins de sécurité : Disponibilité, Intégrité et Confidentialité</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Ces besoins de sécurité :</a:t>
            </a:r>
          </a:p>
          <a:p>
            <a:pPr marL="628650" lvl="1" indent="-171450">
              <a:buFont typeface="Arial" panose="020B0604020202020204" pitchFamily="34" charset="0"/>
              <a:buChar char="•"/>
            </a:pPr>
            <a:r>
              <a:rPr lang="fr-FR" dirty="0"/>
              <a:t>se déclinent sur les actifs de l’organisation, qui seront présentés à la page suivante,</a:t>
            </a:r>
          </a:p>
          <a:p>
            <a:pPr marL="628650" lvl="1" indent="-171450">
              <a:buFont typeface="Arial" panose="020B0604020202020204" pitchFamily="34" charset="0"/>
              <a:buChar char="•"/>
            </a:pPr>
            <a:r>
              <a:rPr lang="fr-FR" u="sng" dirty="0"/>
              <a:t>sont abordés lors de l’évaluation des événements redoutes</a:t>
            </a:r>
            <a:r>
              <a:rPr lang="fr-FR" dirty="0"/>
              <a:t> (ER) de l’atelier 1.</a:t>
            </a:r>
          </a:p>
          <a:p>
            <a:pPr marL="171450" indent="-171450">
              <a:buFont typeface="Arial" panose="020B0604020202020204" pitchFamily="34" charset="0"/>
              <a:buChar char="•"/>
            </a:pPr>
            <a:r>
              <a:rPr lang="fr-FR" b="1" dirty="0"/>
              <a:t>Définition de l’ISO 27000:2018</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Ici n’est présenté que le « cœur » des besoins de sécurité, à savoir DIC. Un autre besoin de sécurité est souvent mentionné. Il s’agit de la Traçabilité (on parle alors de DICT). La définition qu’en donne l’ISO 27000:2018 est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capacité à prouver l'occurrence d'un événement ou d'une action donnée(e) et des entités qui en sont à l'origine. A noter que l’ISO 27000:2018 donne cette définition pour le terme de « non-répudiation » qui est un terme aussi employé pour traçabilité.</a:t>
            </a:r>
          </a:p>
          <a:p>
            <a:pPr marL="171450" indent="-171450">
              <a:buFont typeface="Arial" panose="020B0604020202020204" pitchFamily="34" charset="0"/>
              <a:buChar char="•"/>
            </a:pPr>
            <a:r>
              <a:rPr lang="fr-FR" dirty="0"/>
              <a:t>La traçabilité n’est pas toujours vue comme un besoin de sécurité, mais comme une mesure de sécurité pour atteindre un des autres besoins.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Pour compléter, quelques autres définitions :</a:t>
            </a:r>
          </a:p>
          <a:p>
            <a:pPr marL="628650" lvl="1" indent="-171450">
              <a:buFont typeface="Arial" panose="020B0604020202020204" pitchFamily="34" charset="0"/>
              <a:buChar char="•"/>
            </a:pPr>
            <a:r>
              <a:rPr lang="fr-FR" dirty="0"/>
              <a:t>Intégrité :</a:t>
            </a:r>
          </a:p>
          <a:p>
            <a:pPr marL="1085850" lvl="2" indent="-171450">
              <a:buFont typeface="Arial" panose="020B0604020202020204" pitchFamily="34" charset="0"/>
              <a:buChar char="•"/>
            </a:pPr>
            <a:r>
              <a:rPr lang="fr-FR" dirty="0"/>
              <a:t>g</a:t>
            </a:r>
            <a:r>
              <a:rPr lang="fr-FR" dirty="0">
                <a:latin typeface="Calibri" panose="020F0502020204030204" pitchFamily="34" charset="0"/>
                <a:cs typeface="Calibri" panose="020F0502020204030204" pitchFamily="34" charset="0"/>
              </a:rPr>
              <a:t>arantie que le système et l’information traitée ne sont modifiés que par une action volontaire et légitime </a:t>
            </a:r>
            <a:r>
              <a:rPr lang="fr-FR" dirty="0"/>
              <a:t>(ANSSI)</a:t>
            </a:r>
            <a:endParaRPr lang="fr-FR" dirty="0">
              <a:latin typeface="Calibri" panose="020F0502020204030204" pitchFamily="34" charset="0"/>
              <a:cs typeface="Calibri" panose="020F0502020204030204" pitchFamily="34" charset="0"/>
            </a:endParaRPr>
          </a:p>
          <a:p>
            <a:pPr marL="1085850" lvl="2"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propriété assurant qu’une information n’a pas été modifiée ou détruite de façon non autorisée (IGI 1300)</a:t>
            </a:r>
            <a:endParaRPr lang="fr-FR" dirty="0">
              <a:latin typeface="Calibri" panose="020F0502020204030204" pitchFamily="34" charset="0"/>
              <a:cs typeface="Calibri" panose="020F0502020204030204" pitchFamily="34" charset="0"/>
            </a:endParaRPr>
          </a:p>
          <a:p>
            <a:pPr marL="628650" lvl="1" indent="-171450">
              <a:buFont typeface="Arial" panose="020B0604020202020204" pitchFamily="34" charset="0"/>
              <a:buChar char="•"/>
            </a:pPr>
            <a:r>
              <a:rPr lang="fr-FR" dirty="0">
                <a:latin typeface="Calibri" panose="020F0502020204030204" pitchFamily="34" charset="0"/>
                <a:cs typeface="Calibri" panose="020F0502020204030204" pitchFamily="34" charset="0"/>
              </a:rPr>
              <a:t>Confidentialité</a:t>
            </a:r>
            <a:r>
              <a:rPr lang="fr-FR" dirty="0"/>
              <a:t> :</a:t>
            </a:r>
          </a:p>
          <a:p>
            <a:pPr marL="1085850" lvl="2" indent="-171450">
              <a:buFont typeface="Arial" panose="020B0604020202020204" pitchFamily="34" charset="0"/>
              <a:buChar char="•"/>
            </a:pPr>
            <a:r>
              <a:rPr lang="fr-FR" dirty="0"/>
              <a:t>propriété d’une information qui n’est ni disponible, ni divulguée aux personnes, entités ou processus non autorisés (ANSSI)</a:t>
            </a:r>
            <a:endParaRPr lang="fr-FR" dirty="0">
              <a:latin typeface="Calibri" panose="020F0502020204030204" pitchFamily="34" charset="0"/>
              <a:cs typeface="Calibri" panose="020F0502020204030204" pitchFamily="34" charset="0"/>
            </a:endParaRP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a:t>
            </a:fld>
            <a:endParaRPr lang="fr-FR" dirty="0"/>
          </a:p>
        </p:txBody>
      </p:sp>
    </p:spTree>
    <p:extLst>
      <p:ext uri="{BB962C8B-B14F-4D97-AF65-F5344CB8AC3E}">
        <p14:creationId xmlns:p14="http://schemas.microsoft.com/office/powerpoint/2010/main" val="2298175088"/>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 exemple de PACS, partie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170</a:t>
            </a:fld>
            <a:endParaRPr lang="fr-FR"/>
          </a:p>
        </p:txBody>
      </p:sp>
    </p:spTree>
    <p:extLst>
      <p:ext uri="{BB962C8B-B14F-4D97-AF65-F5344CB8AC3E}">
        <p14:creationId xmlns:p14="http://schemas.microsoft.com/office/powerpoint/2010/main" val="372159722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risques résiduels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171</a:t>
            </a:fld>
            <a:endParaRPr lang="fr-FR"/>
          </a:p>
        </p:txBody>
      </p:sp>
    </p:spTree>
    <p:extLst>
      <p:ext uri="{BB962C8B-B14F-4D97-AF65-F5344CB8AC3E}">
        <p14:creationId xmlns:p14="http://schemas.microsoft.com/office/powerpoint/2010/main" val="411094831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Définition du risque résiduel</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172</a:t>
            </a:fld>
            <a:endParaRPr lang="fr-FR"/>
          </a:p>
        </p:txBody>
      </p:sp>
    </p:spTree>
    <p:extLst>
      <p:ext uri="{BB962C8B-B14F-4D97-AF65-F5344CB8AC3E}">
        <p14:creationId xmlns:p14="http://schemas.microsoft.com/office/powerpoint/2010/main" val="252963244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 la matrice des risques résiduels</a:t>
            </a:r>
          </a:p>
          <a:p>
            <a:pPr marL="171450" indent="-171450">
              <a:buFont typeface="Arial" panose="020B0604020202020204" pitchFamily="34" charset="0"/>
              <a:buChar char="•"/>
            </a:pPr>
            <a:r>
              <a:rPr lang="fr-FR" dirty="0"/>
              <a:t>Exercice de recalcul pour évaluation de la cartographie des risques résiduels (page suivante)</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Les mesures de sécurité agissent sur la </a:t>
            </a:r>
            <a:r>
              <a:rPr lang="fr-FR" b="1" dirty="0"/>
              <a:t>VRAISEMBLANCE</a:t>
            </a:r>
            <a:r>
              <a:rPr lang="fr-FR" dirty="0"/>
              <a:t> des risques (cf. page suivante).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Il est possible de présenter 2 cartographies des risques résiduels, pour « sensibiliser » les responsables aux différentes échéances, par exemple :</a:t>
            </a:r>
          </a:p>
          <a:p>
            <a:pPr marL="628650" lvl="1" indent="-171450">
              <a:buFont typeface="Arial" panose="020B0604020202020204" pitchFamily="34" charset="0"/>
              <a:buChar char="•"/>
            </a:pPr>
            <a:r>
              <a:rPr lang="fr-FR" dirty="0"/>
              <a:t>Une cartographie à 6 mois ;</a:t>
            </a:r>
          </a:p>
          <a:p>
            <a:pPr marL="628650" lvl="1" indent="-171450">
              <a:buFont typeface="Arial" panose="020B0604020202020204" pitchFamily="34" charset="0"/>
              <a:buChar char="•"/>
            </a:pPr>
            <a:r>
              <a:rPr lang="fr-FR" dirty="0"/>
              <a:t>Une cartographie à 1 an, à la date d’échéance la plus éloignée dans le PACS ou selon les besoins métiers.</a:t>
            </a:r>
          </a:p>
          <a:p>
            <a:pPr marL="457200" lvl="1" indent="0">
              <a:buFont typeface="Arial" panose="020B0604020202020204" pitchFamily="34" charset="0"/>
              <a:buNone/>
            </a:pPr>
            <a:endParaRPr lang="fr-FR" dirty="0"/>
          </a:p>
          <a:p>
            <a:pPr marL="457200" lvl="1" indent="0">
              <a:buFont typeface="Arial" panose="020B0604020202020204" pitchFamily="34" charset="0"/>
              <a:buNone/>
            </a:pPr>
            <a:r>
              <a:rPr lang="fr-FR" dirty="0"/>
              <a:t>Cela afin de bien faire comprendre aux décideurs que dans l’intervalle de la 2</a:t>
            </a:r>
            <a:r>
              <a:rPr lang="fr-FR" baseline="30000" dirty="0"/>
              <a:t>ème</a:t>
            </a:r>
            <a:r>
              <a:rPr lang="fr-FR" dirty="0"/>
              <a:t> échéance, certains risques ne sont pas couverts</a:t>
            </a:r>
          </a:p>
          <a:p>
            <a:pPr marL="457200" lvl="1"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173</a:t>
            </a:fld>
            <a:endParaRPr lang="fr-FR"/>
          </a:p>
        </p:txBody>
      </p:sp>
    </p:spTree>
    <p:extLst>
      <p:ext uri="{BB962C8B-B14F-4D97-AF65-F5344CB8AC3E}">
        <p14:creationId xmlns:p14="http://schemas.microsoft.com/office/powerpoint/2010/main" val="4446001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 la matrice des risques résiduels</a:t>
            </a:r>
          </a:p>
          <a:p>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Les mesures de sécurité agissent sur la </a:t>
            </a:r>
            <a:r>
              <a:rPr lang="fr-FR" b="1" dirty="0"/>
              <a:t>VRAISEMBLANCE</a:t>
            </a:r>
            <a:r>
              <a:rPr lang="fr-FR" dirty="0"/>
              <a:t> des risques (cf. page suivante).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Il est possible de présenter 2 cartographies des risques résiduels, pour « sensibiliser » les responsables aux différentes échéances, par exemple :</a:t>
            </a:r>
          </a:p>
          <a:p>
            <a:pPr marL="628650" lvl="1" indent="-171450">
              <a:buFont typeface="Arial" panose="020B0604020202020204" pitchFamily="34" charset="0"/>
              <a:buChar char="•"/>
            </a:pPr>
            <a:r>
              <a:rPr lang="fr-FR" dirty="0"/>
              <a:t>Une cartographie à 6 mois ;</a:t>
            </a:r>
          </a:p>
          <a:p>
            <a:pPr marL="628650" lvl="1" indent="-171450">
              <a:buFont typeface="Arial" panose="020B0604020202020204" pitchFamily="34" charset="0"/>
              <a:buChar char="•"/>
            </a:pPr>
            <a:r>
              <a:rPr lang="fr-FR" dirty="0"/>
              <a:t>Une cartographie à 1 an, à la date d’échéance la plus éloignée dans le PACS ou selon les besoins métiers.</a:t>
            </a:r>
          </a:p>
          <a:p>
            <a:pPr marL="457200" lvl="1" indent="0">
              <a:buFont typeface="Arial" panose="020B0604020202020204" pitchFamily="34" charset="0"/>
              <a:buNone/>
            </a:pPr>
            <a:endParaRPr lang="fr-FR" dirty="0"/>
          </a:p>
          <a:p>
            <a:pPr marL="457200" lvl="1" indent="0">
              <a:buFont typeface="Arial" panose="020B0604020202020204" pitchFamily="34" charset="0"/>
              <a:buNone/>
            </a:pPr>
            <a:r>
              <a:rPr lang="fr-FR" dirty="0"/>
              <a:t>Cela afin de bien faire comprendre aux décideurs que dans l’intervalle de la 2</a:t>
            </a:r>
            <a:r>
              <a:rPr lang="fr-FR" baseline="30000" dirty="0"/>
              <a:t>ème</a:t>
            </a:r>
            <a:r>
              <a:rPr lang="fr-FR" dirty="0"/>
              <a:t> échéance, certains risques ne sont pas couverts</a:t>
            </a:r>
          </a:p>
          <a:p>
            <a:pPr marL="457200" lvl="1"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174</a:t>
            </a:fld>
            <a:endParaRPr lang="fr-FR"/>
          </a:p>
        </p:txBody>
      </p:sp>
    </p:spTree>
    <p:extLst>
      <p:ext uri="{BB962C8B-B14F-4D97-AF65-F5344CB8AC3E}">
        <p14:creationId xmlns:p14="http://schemas.microsoft.com/office/powerpoint/2010/main" val="250219489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Précision sur le fait que pour faire baisser la criticité d’un risque, il faut travailler sur sa vraisemblance.</a:t>
            </a:r>
          </a:p>
          <a:p>
            <a:pPr marL="0" indent="0">
              <a:buFont typeface="Arial" panose="020B0604020202020204" pitchFamily="34" charset="0"/>
              <a:buNone/>
            </a:pPr>
            <a:endParaRPr lang="fr-FR" u="sng" dirty="0"/>
          </a:p>
          <a:p>
            <a:r>
              <a:rPr lang="fr-FR" u="sng" dirty="0"/>
              <a:t>Eléments de langage :</a:t>
            </a:r>
          </a:p>
          <a:p>
            <a:endParaRPr lang="fr-FR" dirty="0"/>
          </a:p>
          <a:p>
            <a:pPr marL="171450" indent="-171450">
              <a:buFont typeface="Arial" panose="020B0604020202020204" pitchFamily="34" charset="0"/>
              <a:buChar char="•"/>
            </a:pPr>
            <a:r>
              <a:rPr lang="fr-FR" dirty="0"/>
              <a:t>On se focalise sur la vraisemblance car il est impossible ou très compliqué/trop cher de faire baisser la gravité.</a:t>
            </a:r>
          </a:p>
          <a:p>
            <a:pPr marL="171450" indent="-171450">
              <a:buFont typeface="Arial" panose="020B0604020202020204" pitchFamily="34" charset="0"/>
              <a:buChar char="•"/>
            </a:pPr>
            <a:r>
              <a:rPr lang="fr-FR" dirty="0"/>
              <a:t>Même si un risque n'a que de très faible chance de se réaliser, s'il se réalise, l'impact sera tout aussi grave.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Il est parfois fait allusion à des risques liés à de la disponibilité et l'argument est dans ce cas que le SI est redondant sur 2 DC en actif/actif par exemple et que donc si un incident survient (arrêt du SI sur un DC), cela n'est pas grave ou moins grave, puisqu'une mesure existante réduit [la gravité de] ce risque.</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La réflexion vient du fait que le risque est mal formulé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Si le risque [initial] est "Les données du SI ne sont plus disponibles", et si en fonction des mesures de sécurité, on considère que cela n'est pas vraisemblable (il est </a:t>
            </a:r>
            <a:r>
              <a:rPr lang="fr-FR" u="sng" dirty="0"/>
              <a:t>impossible</a:t>
            </a:r>
            <a:r>
              <a:rPr lang="fr-FR" dirty="0"/>
              <a:t> que les deux DC soient indisponibles en même temps), alors ce risque </a:t>
            </a:r>
            <a:r>
              <a:rPr lang="fr-FR" b="1" dirty="0"/>
              <a:t>n'est pas/plus à prendre en compte</a:t>
            </a:r>
            <a:r>
              <a:rPr lang="fr-FR" dirty="0"/>
              <a:t>, voire à supprimer dans les ateliers précédents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Si le risque [initial] est "Les données du SI ne sont plus disponibles", et si en fonction des mesures de sécurité, on considère qu’il est peu vraisemblable que les deux DC tombent en même temps (mais cela reste malgré tout possible), alors il est bien possible de jouer sur la faisabilité [technique] des SO associés et donc la vraisemblance. Mais si cela se produit, l’impact sera tout aussi grave.</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Pour les deux situations précédentes, le risque serait « Les données du SI ne sont plus disponibles suite à l’arrêt des 2 DC », avec une prise en compte adaptée.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Le cas « Les données du SI ne sont plus disponibles suite à l’arrêt d’un DC » ne serait pas traité puisque couvert d’office par les mesures de sécurité.</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Il peut exister des cas, mais pour de la sécurité physique. Par exemple le cas de la ceinture de sécurité en est un. La ceinture n’empêche pas l’accident, mais si l’accident survient, la gravité associée à l’impact « Bien et personne » sera réduit [grâce à cette mesure].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Piste de réflexion sur une réduction admissible de la gravité : impact financier avec une mesure de cyber assurance. </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175</a:t>
            </a:fld>
            <a:endParaRPr lang="fr-FR"/>
          </a:p>
        </p:txBody>
      </p:sp>
    </p:spTree>
    <p:extLst>
      <p:ext uri="{BB962C8B-B14F-4D97-AF65-F5344CB8AC3E}">
        <p14:creationId xmlns:p14="http://schemas.microsoft.com/office/powerpoint/2010/main" val="18627554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 cadre de suivi des risques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176</a:t>
            </a:fld>
            <a:endParaRPr lang="fr-FR"/>
          </a:p>
        </p:txBody>
      </p:sp>
    </p:spTree>
    <p:extLst>
      <p:ext uri="{BB962C8B-B14F-4D97-AF65-F5344CB8AC3E}">
        <p14:creationId xmlns:p14="http://schemas.microsoft.com/office/powerpoint/2010/main" val="148323217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u="sng" strike="noStrike" kern="1200" baseline="0" dirty="0">
                <a:solidFill>
                  <a:schemeClr val="tx1"/>
                </a:solidFill>
                <a:latin typeface="+mn-lt"/>
                <a:ea typeface="+mn-ea"/>
                <a:cs typeface="+mn-cs"/>
              </a:rPr>
              <a:t>Objectif pédagogique de cette page :</a:t>
            </a:r>
          </a:p>
          <a:p>
            <a:pPr marL="0" indent="0">
              <a:buFontTx/>
              <a:buNone/>
            </a:pPr>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Présentation des différentes actions à mener à l’issue de l’analyse de risque</a:t>
            </a:r>
          </a:p>
          <a:p>
            <a:pPr marL="0" indent="0">
              <a:buFontTx/>
              <a:buNone/>
            </a:pPr>
            <a:endParaRPr lang="fr-FR" sz="1200" b="0" i="0" u="none" strike="noStrike" kern="1200" baseline="0" dirty="0">
              <a:solidFill>
                <a:schemeClr val="tx1"/>
              </a:solidFill>
              <a:latin typeface="+mn-lt"/>
              <a:ea typeface="+mn-ea"/>
              <a:cs typeface="+mn-cs"/>
            </a:endParaRPr>
          </a:p>
          <a:p>
            <a:pPr marL="0" indent="0">
              <a:buFontTx/>
              <a:buNone/>
            </a:pPr>
            <a:r>
              <a:rPr lang="fr-FR" sz="1200" b="0" i="0" u="sng" strike="noStrike" kern="1200" baseline="0" dirty="0">
                <a:solidFill>
                  <a:schemeClr val="tx1"/>
                </a:solidFill>
                <a:latin typeface="+mn-lt"/>
                <a:ea typeface="+mn-ea"/>
                <a:cs typeface="+mn-cs"/>
              </a:rPr>
              <a:t>Eléments de langage :</a:t>
            </a:r>
          </a:p>
          <a:p>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Réunion de restitution de l’analyse de risque en présence de l’autorité/du décideur [entre autre]. Toutes les planches présentées </a:t>
            </a:r>
            <a:r>
              <a:rPr lang="fr-FR" sz="1200" b="1" i="0" u="none" strike="noStrike" kern="1200" baseline="0" dirty="0">
                <a:solidFill>
                  <a:schemeClr val="tx1"/>
                </a:solidFill>
                <a:latin typeface="+mn-lt"/>
                <a:ea typeface="+mn-ea"/>
                <a:cs typeface="+mn-cs"/>
              </a:rPr>
              <a:t>doivent</a:t>
            </a:r>
            <a:r>
              <a:rPr lang="fr-FR" sz="1200" b="0" i="0" u="none" strike="noStrike" kern="1200" baseline="0" dirty="0">
                <a:solidFill>
                  <a:schemeClr val="tx1"/>
                </a:solidFill>
                <a:latin typeface="+mn-lt"/>
                <a:ea typeface="+mn-ea"/>
                <a:cs typeface="+mn-cs"/>
              </a:rPr>
              <a:t> être formulées en des termes métiers.</a:t>
            </a: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Présentation des principaux axes de réflexion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éléments clés de l’organisation (VM retenues),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ER retenus associés aux couples SR/OV retenus,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scénarios stratégiques,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risques identifiés avec la matrice des risques,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une synthèse des principales mesures de réduction de risque. Si des arbitrages doivent être fait sur le fait de garder ou non une mesure, c’est par exemple à ce moment que cela peut être réalisé avec la présence du décideur,</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 matrice des risques résiduels : les risques résiduels doivent être connus, compris et acceptés par le décideur/l’autorité.</a:t>
            </a: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Puis présentation du cadre de suivi des risques, pour indiquer comment les risques seront gérés une fois l’analyse de risque terminée. Cela comprend par exemple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 nomination/désignation d’un comité/d’une commission pour assurer le suivi des risques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 suivi de l’avancement des mesures (le PACS) au travers de « comité de suivi SSI » de manière régulière (trimestrielle, semestrielle…)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 suivi d’indicateurs proposés et validés.</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 gestion des risques et leurs suivis doivent s’appuyer des indicateurs afin de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vérifier l'efficacité des mesures prises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vérifier leur adaptation à l’état de la menace</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Exemples d’indicateurs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COSUI/COSEC ont bien lieu aux échéances prévues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Les participants souhaités étaient tous bien présents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Pourcentage de mesures en statut « Ouvert » passées en « En cours » ou en « Terminée »</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Budget consommé par les différentes mesures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Nombre de jour/homme consommés par les différentes mesures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Nombre ou pourcentage d’écarts du socle réduits</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L’analyse de risque doit être un processus suivi. Le dernier schéma permet de revenir sur un aspect abordé en début de formation, à savoir qu’il faut définir ses cycles de révision de l’analyse de risque dès le début du processus.</a:t>
            </a:r>
          </a:p>
          <a:p>
            <a:pPr marL="0" lvl="0" indent="0">
              <a:buFont typeface="Arial" panose="020B0604020202020204" pitchFamily="34" charset="0"/>
              <a:buNone/>
            </a:pPr>
            <a:endParaRPr lang="fr-FR" sz="1200" b="0" i="0" u="none" strike="noStrike" kern="1200" baseline="0" dirty="0">
              <a:solidFill>
                <a:schemeClr val="tx1"/>
              </a:solidFill>
              <a:latin typeface="+mn-lt"/>
              <a:ea typeface="+mn-ea"/>
              <a:cs typeface="+mn-cs"/>
            </a:endParaRPr>
          </a:p>
          <a:p>
            <a:pPr marL="171450" lvl="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Ces cycles permettront aussi de réintégrer les éléments non retenus lors la passe actuelle</a:t>
            </a:r>
          </a:p>
          <a:p>
            <a:pPr marL="0" indent="0">
              <a:buFontTx/>
              <a:buNone/>
            </a:pPr>
            <a:endParaRPr lang="fr-FR" sz="1200" b="0" i="0" u="none" strike="noStrike" kern="1200" baseline="0" dirty="0">
              <a:solidFill>
                <a:schemeClr val="tx1"/>
              </a:solidFill>
              <a:latin typeface="+mn-lt"/>
              <a:ea typeface="+mn-ea"/>
              <a:cs typeface="+mn-cs"/>
            </a:endParaRP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177</a:t>
            </a:fld>
            <a:endParaRPr lang="fr-FR"/>
          </a:p>
        </p:txBody>
      </p:sp>
    </p:spTree>
    <p:extLst>
      <p:ext uri="{BB962C8B-B14F-4D97-AF65-F5344CB8AC3E}">
        <p14:creationId xmlns:p14="http://schemas.microsoft.com/office/powerpoint/2010/main" val="342220713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178</a:t>
            </a:fld>
            <a:endParaRPr lang="fr-FR"/>
          </a:p>
        </p:txBody>
      </p:sp>
    </p:spTree>
    <p:extLst>
      <p:ext uri="{BB962C8B-B14F-4D97-AF65-F5344CB8AC3E}">
        <p14:creationId xmlns:p14="http://schemas.microsoft.com/office/powerpoint/2010/main" val="85271901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la méthode est souple et, selon l’objectif désiré, qu’il n’est pas nécessaire de réaliser les 5 ateliers.</a:t>
            </a:r>
          </a:p>
          <a:p>
            <a:pPr marL="171450" indent="-171450">
              <a:buFont typeface="Arial" panose="020B0604020202020204" pitchFamily="34" charset="0"/>
              <a:buChar char="•"/>
            </a:pPr>
            <a:r>
              <a:rPr lang="fr-FR" dirty="0"/>
              <a:t>Faire réfléchir les stagiaires aux ateliers nécessaires selon l’objectif de l’étude (exercice commun).</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u="sng" baseline="0" dirty="0"/>
              <a:t>Éléments de langage :</a:t>
            </a:r>
          </a:p>
          <a:p>
            <a:pPr marL="0" indent="0">
              <a:buFont typeface="Arial" panose="020B0604020202020204" pitchFamily="34" charset="0"/>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Présenter la notion </a:t>
            </a:r>
            <a:r>
              <a:rPr lang="fr-FR" b="1" baseline="0" dirty="0"/>
              <a:t>d’adaptabilité</a:t>
            </a:r>
            <a:r>
              <a:rPr lang="fr-FR" b="0" baseline="0" dirty="0"/>
              <a:t> de la méthode en fonction de l’objectif de l’étude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179</a:t>
            </a:fld>
            <a:endParaRPr lang="fr-FR"/>
          </a:p>
        </p:txBody>
      </p:sp>
    </p:spTree>
    <p:extLst>
      <p:ext uri="{BB962C8B-B14F-4D97-AF65-F5344CB8AC3E}">
        <p14:creationId xmlns:p14="http://schemas.microsoft.com/office/powerpoint/2010/main" val="3920968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 la notion « d'actifs »</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Il ne s’agit que d’exemples</a:t>
            </a:r>
          </a:p>
          <a:p>
            <a:pPr marL="0" indent="0">
              <a:buFontTx/>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a:t>
            </a:fld>
            <a:endParaRPr lang="fr-FR" dirty="0"/>
          </a:p>
        </p:txBody>
      </p:sp>
    </p:spTree>
    <p:extLst>
      <p:ext uri="{BB962C8B-B14F-4D97-AF65-F5344CB8AC3E}">
        <p14:creationId xmlns:p14="http://schemas.microsoft.com/office/powerpoint/2010/main" val="1655057345"/>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la méthode est souple et, selon l’objectif désiré, qu’il n’est pas nécessaire de réaliser les 5 ateliers.</a:t>
            </a:r>
          </a:p>
          <a:p>
            <a:pPr marL="171450" indent="-171450">
              <a:buFont typeface="Arial" panose="020B0604020202020204" pitchFamily="34" charset="0"/>
              <a:buChar char="•"/>
            </a:pPr>
            <a:r>
              <a:rPr lang="fr-FR" dirty="0"/>
              <a:t>Faire réfléchir les stagiaires aux ateliers nécessaires selon l’objectif de l’étude (exercice commun).</a:t>
            </a:r>
          </a:p>
          <a:p>
            <a:pPr marL="171450" indent="-171450">
              <a:buFont typeface="Arial" panose="020B0604020202020204" pitchFamily="34" charset="0"/>
              <a:buChar cha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u="sng" baseline="0" dirty="0"/>
              <a:t>Éléments de langage :</a:t>
            </a:r>
          </a:p>
          <a:p>
            <a:pPr marL="0" indent="0">
              <a:buFont typeface="Arial" panose="020B0604020202020204" pitchFamily="34" charset="0"/>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Présenter la notion </a:t>
            </a:r>
            <a:r>
              <a:rPr lang="fr-FR" b="1" baseline="0" dirty="0"/>
              <a:t>d’adaptabilité</a:t>
            </a:r>
            <a:r>
              <a:rPr lang="fr-FR" b="0" baseline="0" dirty="0"/>
              <a:t> de la méthode en fonction de l’objectif de l’étude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0" u="sng" baseline="0" dirty="0"/>
              <a:t>Exemples de « projets » selon l’objectif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b="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Identifier le socle de sécurité adapté à l’objet de l’étude </a:t>
            </a:r>
            <a:r>
              <a:rPr lang="fr-FR" b="0" baseline="0"/>
              <a:t>: </a:t>
            </a:r>
            <a:r>
              <a:rPr lang="fr-FR" b="0" i="0" baseline="0"/>
              <a:t>identifier les exigences des référentiels [pour un projet qui commence] afin d’évaluer les mesures à prendre</a:t>
            </a:r>
            <a:r>
              <a:rPr lang="fr-FR" b="0" baseline="0"/>
              <a:t>.</a:t>
            </a:r>
            <a:endParaRPr lang="fr-FR" b="0"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Être en conformité avec les référentiels de sécurité numérique : étude de conformité en vue d’une certification ISO 27001.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Évaluer le niveau de menace de l’écosystème vis-à-vis de l’objet de l’étude : par exemple la guerre en Ukraine : impact sur mon écosystème de cet événement, évaluation de la menace vis-à-vis de mon écosystème.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Identifier et analyser les scénarios de haut niveau, intégrant l’écosystème : ateliers réalisés dans le cas d’une mis en production en mode « crash » : le SI doit être mis en production dans des délais très courts et aucune analyse de risque n’a encore mené. Cette analyse n’est pas une fin en soi, mais donne des éléments d’appréciation à l’autorité.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Réaliser une étude préliminaire de risque pour identifier les axes prioritaires d’amélioration de la sécurité : réaliser une 1</a:t>
            </a:r>
            <a:r>
              <a:rPr lang="fr-FR" b="0" baseline="30000" dirty="0"/>
              <a:t>ère</a:t>
            </a:r>
            <a:r>
              <a:rPr lang="fr-FR" b="0" baseline="0" dirty="0"/>
              <a:t> étude de risque, plus rapide/simple qu’une analyse complète et qui permet de dégager les scénarios de risques. A réaliser en cas d’indisponibilité prévisible des architectes / personnes techniques (atelier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Conduire une étude de risque complète et fine, par exemple sur un produit de sécurité ou en vue de l’homologation d’un système : </a:t>
            </a:r>
            <a:r>
              <a:rPr lang="fr-FR" b="0" i="1" baseline="0" dirty="0"/>
              <a:t>le plus courant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180</a:t>
            </a:fld>
            <a:endParaRPr lang="fr-FR"/>
          </a:p>
        </p:txBody>
      </p:sp>
    </p:spTree>
    <p:extLst>
      <p:ext uri="{BB962C8B-B14F-4D97-AF65-F5344CB8AC3E}">
        <p14:creationId xmlns:p14="http://schemas.microsoft.com/office/powerpoint/2010/main" val="298637530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des choix sont fait à chaque étape pour aboutir lors de chaque itération à ce qui le plus d’importance.</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b="0" u="sng" baseline="0" dirty="0"/>
              <a:t>Éléments de langage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b="0"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Cet aspect a déjà été abordé en début de formation, mais il est important de revenir dessus pour les notions d’</a:t>
            </a:r>
            <a:r>
              <a:rPr lang="fr-FR" b="1" baseline="0" dirty="0"/>
              <a:t>itérations et de non-exhaustivité</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baseline="0" dirty="0"/>
              <a:t>Les éléments identifiés mais non conservés dans le cadre de l’étude seront utilisés comme entrants lors des cycles suivants.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181</a:t>
            </a:fld>
            <a:endParaRPr lang="fr-FR"/>
          </a:p>
        </p:txBody>
      </p:sp>
    </p:spTree>
    <p:extLst>
      <p:ext uri="{BB962C8B-B14F-4D97-AF65-F5344CB8AC3E}">
        <p14:creationId xmlns:p14="http://schemas.microsoft.com/office/powerpoint/2010/main" val="194240977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1</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182</a:t>
            </a:fld>
            <a:endParaRPr lang="fr-FR"/>
          </a:p>
        </p:txBody>
      </p:sp>
    </p:spTree>
    <p:extLst>
      <p:ext uri="{BB962C8B-B14F-4D97-AF65-F5344CB8AC3E}">
        <p14:creationId xmlns:p14="http://schemas.microsoft.com/office/powerpoint/2010/main" val="269533405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183</a:t>
            </a:fld>
            <a:endParaRPr lang="fr-FR"/>
          </a:p>
        </p:txBody>
      </p:sp>
    </p:spTree>
    <p:extLst>
      <p:ext uri="{BB962C8B-B14F-4D97-AF65-F5344CB8AC3E}">
        <p14:creationId xmlns:p14="http://schemas.microsoft.com/office/powerpoint/2010/main" val="196394815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3</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184</a:t>
            </a:fld>
            <a:endParaRPr lang="fr-FR"/>
          </a:p>
        </p:txBody>
      </p:sp>
    </p:spTree>
    <p:extLst>
      <p:ext uri="{BB962C8B-B14F-4D97-AF65-F5344CB8AC3E}">
        <p14:creationId xmlns:p14="http://schemas.microsoft.com/office/powerpoint/2010/main" val="115168152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4</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185</a:t>
            </a:fld>
            <a:endParaRPr lang="fr-FR"/>
          </a:p>
        </p:txBody>
      </p:sp>
    </p:spTree>
    <p:extLst>
      <p:ext uri="{BB962C8B-B14F-4D97-AF65-F5344CB8AC3E}">
        <p14:creationId xmlns:p14="http://schemas.microsoft.com/office/powerpoint/2010/main" val="329998671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5</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186</a:t>
            </a:fld>
            <a:endParaRPr lang="fr-FR"/>
          </a:p>
        </p:txBody>
      </p:sp>
    </p:spTree>
    <p:extLst>
      <p:ext uri="{BB962C8B-B14F-4D97-AF65-F5344CB8AC3E}">
        <p14:creationId xmlns:p14="http://schemas.microsoft.com/office/powerpoint/2010/main" val="212692918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Préciser que cette méthode permet d’obtenir des résultats </a:t>
            </a:r>
            <a:r>
              <a:rPr lang="fr-FR" u="sng" dirty="0"/>
              <a:t>exploitables</a:t>
            </a:r>
            <a:r>
              <a:rPr lang="fr-FR" dirty="0"/>
              <a:t> au fur et à mesure de son avancée, sans atteindre la fin.</a:t>
            </a:r>
          </a:p>
          <a:p>
            <a:pPr marL="628650" lvl="1" indent="-171450">
              <a:buFont typeface="Arial" panose="020B0604020202020204" pitchFamily="34" charset="0"/>
              <a:buChar char="•"/>
            </a:pPr>
            <a:r>
              <a:rPr lang="fr-FR" dirty="0"/>
              <a:t>Atelier 5</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187</a:t>
            </a:fld>
            <a:endParaRPr lang="fr-FR"/>
          </a:p>
        </p:txBody>
      </p:sp>
    </p:spTree>
    <p:extLst>
      <p:ext uri="{BB962C8B-B14F-4D97-AF65-F5344CB8AC3E}">
        <p14:creationId xmlns:p14="http://schemas.microsoft.com/office/powerpoint/2010/main" val="214302200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188</a:t>
            </a:fld>
            <a:endParaRPr lang="fr-FR"/>
          </a:p>
        </p:txBody>
      </p:sp>
    </p:spTree>
    <p:extLst>
      <p:ext uri="{BB962C8B-B14F-4D97-AF65-F5344CB8AC3E}">
        <p14:creationId xmlns:p14="http://schemas.microsoft.com/office/powerpoint/2010/main" val="196445458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stagiaires peuvent désormais travailler sur le cas. Voir la page suivante pour les rôle.</a:t>
            </a:r>
          </a:p>
          <a:p>
            <a:endParaRPr lang="fr-FR" dirty="0"/>
          </a:p>
          <a:p>
            <a:r>
              <a:rPr lang="fr-FR" dirty="0"/>
              <a:t>Il est conseiller de les laisser travailler sur les 2 – 3 premiers ateliers d’une traite pour ne pas couper la dynamique de groupe.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189</a:t>
            </a:fld>
            <a:endParaRPr lang="fr-FR"/>
          </a:p>
        </p:txBody>
      </p:sp>
    </p:spTree>
    <p:extLst>
      <p:ext uri="{BB962C8B-B14F-4D97-AF65-F5344CB8AC3E}">
        <p14:creationId xmlns:p14="http://schemas.microsoft.com/office/powerpoint/2010/main" val="4110116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de la définition de menace (selon EBIOS RM</a:t>
            </a:r>
            <a:r>
              <a:rPr lang="fr-FR"/>
              <a:t>) ;</a:t>
            </a:r>
            <a:endParaRPr lang="fr-FR" dirty="0"/>
          </a:p>
          <a:p>
            <a:pPr marL="171450" indent="-171450">
              <a:buFont typeface="Arial" panose="020B0604020202020204" pitchFamily="34" charset="0"/>
              <a:buChar char="•"/>
            </a:pPr>
            <a:r>
              <a:rPr lang="fr-FR" dirty="0"/>
              <a:t>Donner des exemples concrets de menaces "cyber humaines délibérées" en lien avec une notion importante d'EBIOS RM.</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Si les stagiaires ont déjà pratiqué une analyse de risque EBIOS 2010 ou MEHARI par exemple, commencer à introduire le fait que les menaces dans EBIOS RM sont (uniquement) cyber et intentionnelles.</a:t>
            </a:r>
          </a:p>
          <a:p>
            <a:pPr marL="171450" indent="-171450">
              <a:buFont typeface="Arial" panose="020B0604020202020204" pitchFamily="34" charset="0"/>
              <a:buChar char="•"/>
            </a:pPr>
            <a:r>
              <a:rPr lang="fr-FR" dirty="0"/>
              <a:t>Si débat, préciser que tous les types de menaces peuvent être étudiés (et donc identifier des mesures à mettre en œuvre) mais que les scénarios de menace ne traiteront que de "cyber intentionnel".</a:t>
            </a:r>
          </a:p>
          <a:p>
            <a:pPr marL="171450" indent="-171450">
              <a:buFont typeface="Arial" panose="020B0604020202020204" pitchFamily="34" charset="0"/>
              <a:buChar char="•"/>
            </a:pPr>
            <a:r>
              <a:rPr lang="fr-FR" dirty="0"/>
              <a:t>Le cas échéant, il sera expliqué lors de l’atelier 1 comment sont traités les risques accidentels et environnementaux.</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Définition selon l’ISO 27000:2018 : cause potentielle d'un incident indésirable, qui peut nuire à un système ou à un organisme.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a:t>
            </a:fld>
            <a:endParaRPr lang="fr-FR" dirty="0"/>
          </a:p>
        </p:txBody>
      </p:sp>
    </p:spTree>
    <p:extLst>
      <p:ext uri="{BB962C8B-B14F-4D97-AF65-F5344CB8AC3E}">
        <p14:creationId xmlns:p14="http://schemas.microsoft.com/office/powerpoint/2010/main" val="2653076700"/>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 adapter selon le nombre de participants.</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190</a:t>
            </a:fld>
            <a:endParaRPr lang="fr-FR"/>
          </a:p>
        </p:txBody>
      </p:sp>
    </p:spTree>
    <p:extLst>
      <p:ext uri="{BB962C8B-B14F-4D97-AF65-F5344CB8AC3E}">
        <p14:creationId xmlns:p14="http://schemas.microsoft.com/office/powerpoint/2010/main" val="198154209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191</a:t>
            </a:fld>
            <a:endParaRPr lang="fr-FR"/>
          </a:p>
        </p:txBody>
      </p:sp>
    </p:spTree>
    <p:extLst>
      <p:ext uri="{BB962C8B-B14F-4D97-AF65-F5344CB8AC3E}">
        <p14:creationId xmlns:p14="http://schemas.microsoft.com/office/powerpoint/2010/main" val="260716539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des 4 pages suivantes :</a:t>
            </a:r>
          </a:p>
          <a:p>
            <a:endParaRPr lang="fr-FR" dirty="0"/>
          </a:p>
          <a:p>
            <a:pPr marL="171450" indent="-171450">
              <a:buFont typeface="Arial" panose="020B0604020202020204" pitchFamily="34" charset="0"/>
              <a:buChar char="•"/>
            </a:pPr>
            <a:r>
              <a:rPr lang="fr-FR" dirty="0"/>
              <a:t>Présenter plusieurs échelles d’acceptabilité du risque afin que les stagiaires assimilent mieux le fait qu’elle peut/doit être adaptée/personnalisée en fonction de leur organisation et/ou </a:t>
            </a:r>
            <a:r>
              <a:rPr lang="fr-FR"/>
              <a:t>contexte ;</a:t>
            </a:r>
            <a:endParaRPr lang="fr-FR" dirty="0"/>
          </a:p>
          <a:p>
            <a:pPr marL="171450" indent="-171450">
              <a:buFont typeface="Arial" panose="020B0604020202020204" pitchFamily="34" charset="0"/>
              <a:buChar char="•"/>
            </a:pPr>
            <a:r>
              <a:rPr lang="fr-FR" dirty="0"/>
              <a:t>Présentation d’échelle 5x5 (au lieu de 4x4), de 4 ou 5 niveaux d’acceptabilité (au lieu de 3)</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192</a:t>
            </a:fld>
            <a:endParaRPr lang="fr-FR"/>
          </a:p>
        </p:txBody>
      </p:sp>
    </p:spTree>
    <p:extLst>
      <p:ext uri="{BB962C8B-B14F-4D97-AF65-F5344CB8AC3E}">
        <p14:creationId xmlns:p14="http://schemas.microsoft.com/office/powerpoint/2010/main" val="298880268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193</a:t>
            </a:fld>
            <a:endParaRPr lang="fr-FR"/>
          </a:p>
        </p:txBody>
      </p:sp>
    </p:spTree>
    <p:extLst>
      <p:ext uri="{BB962C8B-B14F-4D97-AF65-F5344CB8AC3E}">
        <p14:creationId xmlns:p14="http://schemas.microsoft.com/office/powerpoint/2010/main" val="67125889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194</a:t>
            </a:fld>
            <a:endParaRPr lang="fr-FR"/>
          </a:p>
        </p:txBody>
      </p:sp>
    </p:spTree>
    <p:extLst>
      <p:ext uri="{BB962C8B-B14F-4D97-AF65-F5344CB8AC3E}">
        <p14:creationId xmlns:p14="http://schemas.microsoft.com/office/powerpoint/2010/main" val="147164051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195</a:t>
            </a:fld>
            <a:endParaRPr lang="fr-FR"/>
          </a:p>
        </p:txBody>
      </p:sp>
    </p:spTree>
    <p:extLst>
      <p:ext uri="{BB962C8B-B14F-4D97-AF65-F5344CB8AC3E}">
        <p14:creationId xmlns:p14="http://schemas.microsoft.com/office/powerpoint/2010/main" val="3477928051"/>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plusieurs échelles d’acceptabilité du risque, suite et fin</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196</a:t>
            </a:fld>
            <a:endParaRPr lang="fr-FR"/>
          </a:p>
        </p:txBody>
      </p:sp>
    </p:spTree>
    <p:extLst>
      <p:ext uri="{BB962C8B-B14F-4D97-AF65-F5344CB8AC3E}">
        <p14:creationId xmlns:p14="http://schemas.microsoft.com/office/powerpoint/2010/main" val="384645712"/>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Indiquer quelques différences et points communs entre les deux méthodes pour appréhender une migration d’une analyse de risque EBIOS 2010 vers EBIOS RM.</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Des éléments ré-exploitables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biens supports (faire attention au périmètre)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biens essentiels (valeurs métiers)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 référentiel de sécurité intégrera le socle de sécurité</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échelles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Quelques différences conceptuelles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Du travail à plusieurs, en réintégrant des acteurs par le passé « oubliés » : décideurs, métiers, etc.</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Des livrables disponibles plus rapidement et plus exploitables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Un processus d’amélioration continue</a:t>
            </a:r>
          </a:p>
          <a:p>
            <a:pPr marL="171450" indent="-171450">
              <a:buFont typeface="Arial" panose="020B0604020202020204" pitchFamily="34" charset="0"/>
              <a:buChar char="•"/>
            </a:pPr>
            <a:r>
              <a:rPr lang="fr-FR" dirty="0"/>
              <a:t>Éléments ré-exploitables partiellement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Les sources de menaces d’EBIOS 2010 deviennent les sources de risques d’EBIOS RM à ceci près que les aspects non intentionnels ne sont plus repris car pouvant être traités par le socle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Certaines sources de menaces peuvent être réutilisées pour la définition des parties prenantes de l’écosystème.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Les évènements redoutés : passage d’une construction « automatique » (déclinaison des besoins de sécurité sur les biens essentiels) à une expression du métier. Il faudra donc contextualiser les événements redoutés d’EBIOS 2010 et ne conserver que les plus pertinents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Les menaces d’EBIOS 2010 deviennent les sources de risques d’EBIOS 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Changement de vision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i="0" kern="1200" dirty="0">
                <a:solidFill>
                  <a:schemeClr val="tx1"/>
                </a:solidFill>
                <a:effectLst/>
                <a:latin typeface="+mn-lt"/>
                <a:ea typeface="+mn-ea"/>
                <a:cs typeface="+mn-cs"/>
              </a:rPr>
              <a:t>EBIOS 2010 et EBIOS RM ne cherchent pas à identifier les mêmes (types de) risques : passage de risques simples et détaillés pour le premier à des risques complexes pour le second</a:t>
            </a:r>
            <a:endParaRPr lang="fr-FR" dirty="0"/>
          </a:p>
          <a:p>
            <a:pPr marL="0" indent="0">
              <a:buFont typeface="Arial" panose="020B0604020202020204" pitchFamily="34" charset="0"/>
              <a:buNone/>
            </a:pP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197</a:t>
            </a:fld>
            <a:endParaRPr lang="fr-FR"/>
          </a:p>
        </p:txBody>
      </p:sp>
    </p:spTree>
    <p:extLst>
      <p:ext uri="{BB962C8B-B14F-4D97-AF65-F5344CB8AC3E}">
        <p14:creationId xmlns:p14="http://schemas.microsoft.com/office/powerpoint/2010/main" val="2291269765"/>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des pages suivantes :</a:t>
            </a:r>
          </a:p>
          <a:p>
            <a:endParaRPr lang="fr-FR" dirty="0"/>
          </a:p>
          <a:p>
            <a:pPr marL="171450" indent="-171450">
              <a:buFont typeface="Arial" panose="020B0604020202020204" pitchFamily="34" charset="0"/>
              <a:buChar char="•"/>
            </a:pPr>
            <a:r>
              <a:rPr lang="fr-FR" dirty="0"/>
              <a:t>Suite à la sortie de la version 27005:2022 de la norme en octobre 2022, mise en avant de la compatibilité de la méthode avec la norme.</a:t>
            </a:r>
          </a:p>
          <a:p>
            <a:pPr marL="171450" indent="-171450">
              <a:buFont typeface="Arial" panose="020B0604020202020204" pitchFamily="34" charset="0"/>
              <a:buChar char="•"/>
            </a:pPr>
            <a:r>
              <a:rPr lang="fr-FR" dirty="0"/>
              <a:t>Cela reprend les éléments fournis par le Club EBIOS.</a:t>
            </a:r>
          </a:p>
          <a:p>
            <a:endParaRPr lang="fr-FR" dirty="0"/>
          </a:p>
          <a:p>
            <a:r>
              <a:rPr lang="fr-FR" u="sng" dirty="0"/>
              <a:t>Éléments de langage :</a:t>
            </a:r>
          </a:p>
          <a:p>
            <a:endParaRPr lang="fr-FR" dirty="0"/>
          </a:p>
          <a:p>
            <a:r>
              <a:rPr lang="fr-FR" b="1" dirty="0"/>
              <a:t>EBIOS RM</a:t>
            </a:r>
            <a:endParaRPr lang="fr-FR" dirty="0"/>
          </a:p>
          <a:p>
            <a:pPr marL="171450" indent="-171450">
              <a:buFont typeface="Arial" panose="020B0604020202020204" pitchFamily="34" charset="0"/>
              <a:buChar char="•"/>
            </a:pPr>
            <a:r>
              <a:rPr lang="fr-FR" sz="1200" dirty="0"/>
              <a:t>Décrit dans le détail la procédure à suivre pour dérouler une analyse des risques (démarche et bonnes pratiques).</a:t>
            </a:r>
          </a:p>
          <a:p>
            <a:pPr marL="742950" lvl="1" indent="-285750">
              <a:buFont typeface="Arial" panose="020B0604020202020204" pitchFamily="34" charset="0"/>
              <a:buChar char="•"/>
            </a:pPr>
            <a:r>
              <a:rPr lang="fr-FR" sz="1200" dirty="0"/>
              <a:t>met l’accent sur l’agilité</a:t>
            </a:r>
          </a:p>
          <a:p>
            <a:pPr marL="742950" lvl="1" indent="-285750">
              <a:buFont typeface="Arial" panose="020B0604020202020204" pitchFamily="34" charset="0"/>
              <a:buChar char="•"/>
            </a:pPr>
            <a:r>
              <a:rPr lang="fr-FR" sz="1200" dirty="0"/>
              <a:t>substitue à la recherche d’exhaustivité une volonté de représentativité : l’idée n’est plus d’identifier tous les risques, mais uniquement les plus significatifs dans une approche permettant représenter aussi largement que possible l’espace des risques</a:t>
            </a:r>
          </a:p>
          <a:p>
            <a:pPr marL="742950" lvl="1" indent="-285750">
              <a:buFont typeface="Arial" panose="020B0604020202020204" pitchFamily="34" charset="0"/>
              <a:buChar char="•"/>
            </a:pPr>
            <a:r>
              <a:rPr lang="fr-FR" sz="1200" dirty="0"/>
              <a:t>plus flexible en fonction de la maturité et de l’objectif fixé.</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solidFill>
                  <a:srgbClr val="0070C0"/>
                </a:solidFill>
              </a:rPr>
              <a:t>EBIOS RM</a:t>
            </a:r>
            <a:r>
              <a:rPr lang="fr-FR" dirty="0"/>
              <a:t> n’est pas une norme, mais une méthode. Elle décrit des techniques pratiques pour permettre à ses utilisateurs d’appliquer le modèle décrit dans </a:t>
            </a:r>
            <a:r>
              <a:rPr lang="fr-FR" b="1" dirty="0">
                <a:solidFill>
                  <a:srgbClr val="FF0000"/>
                </a:solidFill>
              </a:rPr>
              <a:t>l’ISO 27005:2022</a:t>
            </a:r>
            <a:r>
              <a:rPr lang="fr-FR" dirty="0"/>
              <a:t>.</a:t>
            </a:r>
          </a:p>
          <a:p>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b="1" dirty="0"/>
              <a:t>ISO 27005:2022</a:t>
            </a: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Décrit les grandes lignes d’une gestion des risques dans un contexte cyber :</a:t>
            </a:r>
          </a:p>
          <a:p>
            <a:pPr marL="742950" lvl="1" indent="-285750">
              <a:buFont typeface="Arial" panose="020B0604020202020204" pitchFamily="34" charset="0"/>
              <a:buChar char="•"/>
            </a:pPr>
            <a:r>
              <a:rPr lang="fr-FR" sz="1200" dirty="0"/>
              <a:t>définition du contexte d’analyse</a:t>
            </a:r>
          </a:p>
          <a:p>
            <a:pPr marL="742950" lvl="1" indent="-285750">
              <a:buFont typeface="Arial" panose="020B0604020202020204" pitchFamily="34" charset="0"/>
              <a:buChar char="•"/>
            </a:pPr>
            <a:r>
              <a:rPr lang="fr-FR" sz="1200" dirty="0"/>
              <a:t>identification et évaluation des risques encourus</a:t>
            </a:r>
          </a:p>
          <a:p>
            <a:pPr marL="742950" lvl="1" indent="-285750">
              <a:buFont typeface="Arial" panose="020B0604020202020204" pitchFamily="34" charset="0"/>
              <a:buChar char="•"/>
            </a:pPr>
            <a:r>
              <a:rPr lang="fr-FR" sz="1200" dirty="0"/>
              <a:t>possibilités de traitement ou d’acceptation de ces derniers.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Elle introduit un processus d’appréciation des risques conforme à l’ISO 31000, sans pour autant proposer de méthode au sens strict.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t>Construite en cohérence forte avec le couple de normes ISO 27001/27002 elle utilise comme nombre de systèmes de management la logique d’itération et d’amélioration continue.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b="1" i="1" dirty="0"/>
              <a:t>Rappel SMSI Phase Plan</a:t>
            </a:r>
            <a:r>
              <a:rPr lang="fr-FR" dirty="0"/>
              <a:t> : la méthode d’analyse de risques sélectionnée est compatible avec le cadre normatif. EBIOS RM apporte une solution.</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198</a:t>
            </a:fld>
            <a:endParaRPr lang="fr-FR"/>
          </a:p>
        </p:txBody>
      </p:sp>
    </p:spTree>
    <p:extLst>
      <p:ext uri="{BB962C8B-B14F-4D97-AF65-F5344CB8AC3E}">
        <p14:creationId xmlns:p14="http://schemas.microsoft.com/office/powerpoint/2010/main" val="180359277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sur le « périmètre » d’utilisation des deux sujets.</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EBIOS RM est référencé par l’ENISA</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199</a:t>
            </a:fld>
            <a:endParaRPr lang="fr-FR"/>
          </a:p>
        </p:txBody>
      </p:sp>
    </p:spTree>
    <p:extLst>
      <p:ext uri="{BB962C8B-B14F-4D97-AF65-F5344CB8AC3E}">
        <p14:creationId xmlns:p14="http://schemas.microsoft.com/office/powerpoint/2010/main" val="73932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dirty="0"/>
              <a:t>Présentation de la formation.</a:t>
            </a:r>
          </a:p>
          <a:p>
            <a:endParaRPr lang="fr-FR" dirty="0"/>
          </a:p>
          <a:p>
            <a:r>
              <a:rPr lang="fr-FR" dirty="0"/>
              <a:t>Le tour de table peut être l’occasion de cerner des besoins précis / des attentes vis-à-vis de la méthode et de sa mise en œuvre opérationnelle.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a:t>
            </a:fld>
            <a:endParaRPr lang="fr-FR" dirty="0"/>
          </a:p>
        </p:txBody>
      </p:sp>
    </p:spTree>
    <p:extLst>
      <p:ext uri="{BB962C8B-B14F-4D97-AF65-F5344CB8AC3E}">
        <p14:creationId xmlns:p14="http://schemas.microsoft.com/office/powerpoint/2010/main" val="3415333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de la définition de vulnérabilité (selon EBIOS RM</a:t>
            </a:r>
            <a:r>
              <a:rPr lang="fr-FR"/>
              <a:t>) ;</a:t>
            </a:r>
            <a:endParaRPr lang="fr-FR" dirty="0"/>
          </a:p>
          <a:p>
            <a:pPr marL="171450" indent="-171450">
              <a:buFont typeface="Arial" panose="020B0604020202020204" pitchFamily="34" charset="0"/>
              <a:buChar char="•"/>
            </a:pPr>
            <a:r>
              <a:rPr lang="fr-FR" dirty="0"/>
              <a:t>Donner des exemples concrets par type d'actif afin que les stagiaires appréhendent mieux cette notion.</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Définition selon l'ISO 27000:2018 : faille dans un actif ou dans une mesure de sécurité qui peut être exploitée par une ou plusieurs menaces</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a:t>
            </a:fld>
            <a:endParaRPr lang="fr-FR" dirty="0"/>
          </a:p>
        </p:txBody>
      </p:sp>
    </p:spTree>
    <p:extLst>
      <p:ext uri="{BB962C8B-B14F-4D97-AF65-F5344CB8AC3E}">
        <p14:creationId xmlns:p14="http://schemas.microsoft.com/office/powerpoint/2010/main" val="536382605"/>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(EBIOS RM) et présentation (ISO 27005) des principales activités</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200</a:t>
            </a:fld>
            <a:endParaRPr lang="fr-FR"/>
          </a:p>
        </p:txBody>
      </p:sp>
    </p:spTree>
    <p:extLst>
      <p:ext uri="{BB962C8B-B14F-4D97-AF65-F5344CB8AC3E}">
        <p14:creationId xmlns:p14="http://schemas.microsoft.com/office/powerpoint/2010/main" val="3640928212"/>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1 de l’ISO 27055:2022 : établissement du contexte.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sz="1200" b="1" dirty="0"/>
              <a:t>Identification des exigences </a:t>
            </a:r>
            <a:r>
              <a:rPr lang="fr-FR" sz="1200" dirty="0"/>
              <a:t>de base des parties intéressées, en intégrant à la fois des normes, de la réglementation, d’éventuels compléments provenant de la PSSI, etc. dans ISO 27005 = socle de sécurité d’EBIOS RM.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u="none" dirty="0"/>
              <a:t>Non-conformité</a:t>
            </a:r>
            <a:r>
              <a:rPr lang="fr-FR" sz="1200" dirty="0"/>
              <a:t> : Dans les deux cas, l’idée principale est que l’ensemble des non-conformités permettront d’avoir une vision claire de la maturité du périmètre, et alimenteront le cas échéant le travail réalisé aux étapes suivantes d’évaluation des risques. En effet, chaque non-conformité ou écart sera à prendre en compte pour évaluer la vraisemblance des risques auxquels est exposé le sujet de l’analyse réalisée.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dirty="0"/>
              <a:t>Échelles </a:t>
            </a:r>
            <a:r>
              <a:rPr lang="fr-FR" sz="1200" dirty="0"/>
              <a:t>: Se pose la question des critères de réalisation des appréciations du risque : dit simplement, il s’agit d’identifier les échelles &amp; matrices à employer pour l’analyse, à la fois en termes de gravité des événements redoutés, de vraisemblance, et de politique d’acceptation des risques identifiés.</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Conséquence </a:t>
            </a:r>
            <a:r>
              <a:rPr lang="fr-FR" sz="1200" b="0" i="0" kern="1200" dirty="0">
                <a:solidFill>
                  <a:schemeClr val="tx1"/>
                </a:solidFill>
                <a:effectLst/>
                <a:latin typeface="+mn-lt"/>
                <a:ea typeface="+mn-ea"/>
                <a:cs typeface="+mn-cs"/>
              </a:rPr>
              <a:t>: Pour l’évaluation de la gravité, un changement de vocabulaire important apparaît : l’ISO 27005 ne parle pas d’événements redoutés, mais utilise le terme de conséquence (précédemment, appelle impact). L’évaluation se fait à travers les critères de conséquences, et leurs criticités qui sont le niveau de magnitude, grâce à l’identification des préjudices et dommages : cela correspond tout simplement à la notion d’impacts présents en EBIOS 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dirty="0"/>
              <a:t>Vraisemblance </a:t>
            </a:r>
            <a:r>
              <a:rPr lang="fr-FR" sz="1200" dirty="0"/>
              <a:t>: Pour la vraisemblance, l’ISO 27005 appelle à utiliser des échelles reposant sur des probabilités ou des fréquences. EBIOS RM laisse libre l’utilisateur de définir sa méthode d’appréciation de la vraisemblance en l’axant sur la réalité de succès de l’attaquant. L’analyse de la vraisemblance issue d’une analyse de risques EBIOS RM (si l’on suit les fiches méthodes) nécessite une adaptation conformément aux recommandations de l’ISO.</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EBIOS RM a en théorie une approche plus continue de la construction de ces éléments (ils sont définis au fil de l’analyse), mais </a:t>
            </a:r>
            <a:r>
              <a:rPr lang="fr-FR" sz="1200" b="0" i="0" u="sng" kern="1200" dirty="0">
                <a:solidFill>
                  <a:schemeClr val="tx1"/>
                </a:solidFill>
                <a:effectLst/>
                <a:latin typeface="+mn-lt"/>
                <a:ea typeface="+mn-ea"/>
                <a:cs typeface="+mn-cs"/>
              </a:rPr>
              <a:t>dans les faits c’est souvent le sujet par lequel démarrer</a:t>
            </a:r>
            <a:r>
              <a:rPr lang="fr-FR" sz="1200" b="0" i="0" kern="1200" dirty="0">
                <a:solidFill>
                  <a:schemeClr val="tx1"/>
                </a:solidFill>
                <a:effectLst/>
                <a:latin typeface="+mn-lt"/>
                <a:ea typeface="+mn-ea"/>
                <a:cs typeface="+mn-cs"/>
              </a:rPr>
              <a:t>. On essaye alors d’aligner ce paramétrage avec celui déjà existant au sein de l’entreprise ou de l’organisme, pour faciliter le partage a posteriori des résultats obtenus.</a:t>
            </a:r>
            <a:endParaRPr lang="fr-FR" sz="1200" dirty="0"/>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Le dernier critère est celui de </a:t>
            </a:r>
            <a:r>
              <a:rPr lang="fr-FR" sz="1200" b="1" i="0" kern="1200" dirty="0">
                <a:solidFill>
                  <a:schemeClr val="tx1"/>
                </a:solidFill>
                <a:effectLst/>
                <a:latin typeface="+mn-lt"/>
                <a:ea typeface="+mn-ea"/>
                <a:cs typeface="+mn-cs"/>
              </a:rPr>
              <a:t>la politique d’acceptation des risques</a:t>
            </a:r>
            <a:r>
              <a:rPr lang="fr-FR" sz="1200" b="0" i="0" kern="1200" dirty="0">
                <a:solidFill>
                  <a:schemeClr val="tx1"/>
                </a:solidFill>
                <a:effectLst/>
                <a:latin typeface="+mn-lt"/>
                <a:ea typeface="+mn-ea"/>
                <a:cs typeface="+mn-cs"/>
              </a:rPr>
              <a:t> : en fonction des critères précédents (gravité et vraisemblance), quel est le comportement de l’organisme face aux risques identifiés ? Cette évaluation de l’appétence au risque est rarement spécifique à la sphère cyber. </a:t>
            </a: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201</a:t>
            </a:fld>
            <a:endParaRPr lang="fr-FR"/>
          </a:p>
        </p:txBody>
      </p:sp>
    </p:spTree>
    <p:extLst>
      <p:ext uri="{BB962C8B-B14F-4D97-AF65-F5344CB8AC3E}">
        <p14:creationId xmlns:p14="http://schemas.microsoft.com/office/powerpoint/2010/main" val="164673381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2 de l’ISO 27055:2022 : identification des risques.</a:t>
            </a:r>
          </a:p>
          <a:p>
            <a:endParaRPr lang="fr-FR" dirty="0"/>
          </a:p>
          <a:p>
            <a:r>
              <a:rPr lang="fr-FR" u="sng" dirty="0"/>
              <a:t>Éléments de langage :</a:t>
            </a:r>
          </a:p>
          <a:p>
            <a:endParaRPr lang="fr-FR" u="sng" dirty="0"/>
          </a:p>
          <a:p>
            <a:pPr marL="171450" indent="-171450">
              <a:buFont typeface="Arial" panose="020B0604020202020204" pitchFamily="34" charset="0"/>
              <a:buChar char="•"/>
            </a:pPr>
            <a:r>
              <a:rPr lang="fr-FR" sz="1200" b="1" i="0" u="none" kern="1200" dirty="0">
                <a:solidFill>
                  <a:schemeClr val="tx1"/>
                </a:solidFill>
                <a:effectLst/>
                <a:latin typeface="+mn-lt"/>
                <a:ea typeface="+mn-ea"/>
                <a:cs typeface="+mn-cs"/>
              </a:rPr>
              <a:t>« Rappel » ISO 27005:2022 : l’appréciation du risque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L’appréciation du risque en ISO 27005 passe par son identification, son analyse, puis son évaluation.</a:t>
            </a:r>
          </a:p>
          <a:p>
            <a:pPr marL="0" lvl="0" indent="0">
              <a:buFont typeface="Arial" panose="020B0604020202020204" pitchFamily="34" charset="0"/>
              <a:buNone/>
            </a:pPr>
            <a:endParaRPr lang="fr-F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L’identification des risques</a:t>
            </a:r>
          </a:p>
          <a:p>
            <a:pPr lvl="1"/>
            <a:r>
              <a:rPr lang="fr-FR" sz="1200" b="0" i="0" kern="1200" dirty="0">
                <a:solidFill>
                  <a:schemeClr val="tx1"/>
                </a:solidFill>
                <a:effectLst/>
                <a:latin typeface="+mn-lt"/>
                <a:ea typeface="+mn-ea"/>
                <a:cs typeface="+mn-cs"/>
              </a:rPr>
              <a:t>L’identification des risques au sens ISO 27005 est le processus consistant à rechercher, reconnaître et décrire les risques. Elle implique de déterminer les sources et ce qui peut se produire. La cible est d’avoir à l’issue de cette activité une liste de risques pouvant mener à la concrétisation de conséquences menaçant l’atteinte des objectifs de sécurité identifiés.</a:t>
            </a:r>
          </a:p>
          <a:p>
            <a:pPr lvl="1"/>
            <a:r>
              <a:rPr lang="fr-FR" sz="1200" b="1" i="0" kern="1200" dirty="0">
                <a:solidFill>
                  <a:schemeClr val="tx1"/>
                </a:solidFill>
                <a:effectLst/>
                <a:latin typeface="+mn-lt"/>
                <a:ea typeface="+mn-ea"/>
                <a:cs typeface="+mn-cs"/>
              </a:rPr>
              <a:t>En EBIOS RM</a:t>
            </a:r>
            <a:r>
              <a:rPr lang="fr-FR" sz="1200" b="0" i="0" kern="1200" dirty="0">
                <a:solidFill>
                  <a:schemeClr val="tx1"/>
                </a:solidFill>
                <a:effectLst/>
                <a:latin typeface="+mn-lt"/>
                <a:ea typeface="+mn-ea"/>
                <a:cs typeface="+mn-cs"/>
              </a:rPr>
              <a:t>, l’identification des risques n’est pas monolithique. Elle va se réaliser étape par étape, et chaque atelier va permettre de les construire puis de les préciser :</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L’atelier 1 </a:t>
            </a:r>
            <a:r>
              <a:rPr lang="fr-FR" sz="1200" b="0" i="0" kern="1200" dirty="0">
                <a:solidFill>
                  <a:schemeClr val="tx1"/>
                </a:solidFill>
                <a:effectLst/>
                <a:latin typeface="+mn-lt"/>
                <a:ea typeface="+mn-ea"/>
                <a:cs typeface="+mn-cs"/>
              </a:rPr>
              <a:t>: EBIOS RM permet d’identifier les événements redoutés</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L’atelier 2 </a:t>
            </a:r>
            <a:r>
              <a:rPr lang="fr-FR" sz="1200" b="0" i="0" kern="1200" dirty="0">
                <a:solidFill>
                  <a:schemeClr val="tx1"/>
                </a:solidFill>
                <a:effectLst/>
                <a:latin typeface="+mn-lt"/>
                <a:ea typeface="+mn-ea"/>
                <a:cs typeface="+mn-cs"/>
              </a:rPr>
              <a:t>: EBIOS RM filtre les couples sources de risques et objectifs visés pour ne retenir que les plus pertinents</a:t>
            </a:r>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L’atelier 3 </a:t>
            </a:r>
            <a:r>
              <a:rPr lang="fr-FR" sz="1200" b="0" i="0" kern="1200" dirty="0">
                <a:solidFill>
                  <a:schemeClr val="tx1"/>
                </a:solidFill>
                <a:effectLst/>
                <a:latin typeface="+mn-lt"/>
                <a:ea typeface="+mn-ea"/>
                <a:cs typeface="+mn-cs"/>
              </a:rPr>
              <a:t>: EBIOS RM crée le lien entre évènements redoutés, sources de risques et valeurs métiers.</a:t>
            </a:r>
          </a:p>
          <a:p>
            <a:endParaRPr lang="fr-FR" sz="1200" b="0" i="0" kern="1200" dirty="0">
              <a:solidFill>
                <a:schemeClr val="tx1"/>
              </a:solidFill>
              <a:effectLst/>
              <a:latin typeface="+mn-lt"/>
              <a:ea typeface="+mn-ea"/>
              <a:cs typeface="+mn-cs"/>
            </a:endParaRPr>
          </a:p>
          <a:p>
            <a:pPr marL="628650" lvl="1" indent="-171450">
              <a:buFont typeface="Arial" panose="020B0604020202020204" pitchFamily="34" charset="0"/>
              <a:buChar char="•"/>
            </a:pPr>
            <a:r>
              <a:rPr lang="fr-FR" sz="1200" b="0" i="0" kern="1200" dirty="0">
                <a:solidFill>
                  <a:srgbClr val="FF0000"/>
                </a:solidFill>
                <a:effectLst/>
                <a:latin typeface="+mn-lt"/>
                <a:ea typeface="+mn-ea"/>
                <a:cs typeface="+mn-cs"/>
              </a:rPr>
              <a:t>La combinaison de ces éléments permet de faire apparaître des scénarios de risque, et donc </a:t>
            </a:r>
            <a:r>
              <a:rPr lang="fr-FR" sz="1200" b="1" i="0" kern="1200" dirty="0">
                <a:solidFill>
                  <a:srgbClr val="FF0000"/>
                </a:solidFill>
                <a:effectLst/>
                <a:latin typeface="+mn-lt"/>
                <a:ea typeface="+mn-ea"/>
                <a:cs typeface="+mn-cs"/>
              </a:rPr>
              <a:t>d’atteindre l’objectif fixé par l’ISO 27005</a:t>
            </a:r>
            <a:r>
              <a:rPr lang="fr-FR" sz="1200" b="0" i="0" kern="1200" dirty="0">
                <a:solidFill>
                  <a:srgbClr val="FF0000"/>
                </a:solidFill>
                <a:effectLst/>
                <a:latin typeface="+mn-lt"/>
                <a:ea typeface="+mn-ea"/>
                <a:cs typeface="+mn-cs"/>
              </a:rPr>
              <a:t>.</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202</a:t>
            </a:fld>
            <a:endParaRPr lang="fr-FR"/>
          </a:p>
        </p:txBody>
      </p:sp>
    </p:spTree>
    <p:extLst>
      <p:ext uri="{BB962C8B-B14F-4D97-AF65-F5344CB8AC3E}">
        <p14:creationId xmlns:p14="http://schemas.microsoft.com/office/powerpoint/2010/main" val="1783482272"/>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2 de l’ISO 27055:2022 : mise en avant d’</a:t>
            </a:r>
            <a:r>
              <a:rPr lang="fr-FR" b="1" dirty="0"/>
              <a:t>une des évolutions majeures</a:t>
            </a:r>
            <a:r>
              <a:rPr lang="fr-FR" dirty="0"/>
              <a:t> de la norme avec désormais deux approches (événement et bien) pour l’identification des risques.</a:t>
            </a:r>
            <a:endParaRPr lang="fr-FR" sz="1200" b="0" i="0" kern="1200" dirty="0">
              <a:solidFill>
                <a:schemeClr val="tx1"/>
              </a:solidFill>
              <a:effectLst/>
              <a:latin typeface="+mn-lt"/>
              <a:ea typeface="+mn-ea"/>
              <a:cs typeface="+mn-cs"/>
            </a:endParaRPr>
          </a:p>
          <a:p>
            <a:endParaRPr lang="fr-FR" dirty="0"/>
          </a:p>
          <a:p>
            <a:r>
              <a:rPr lang="fr-FR" u="sng" dirty="0"/>
              <a:t>Éléments de langage :</a:t>
            </a:r>
          </a:p>
          <a:p>
            <a:endParaRPr lang="fr-FR" u="sng" dirty="0"/>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L’identification des risques</a:t>
            </a:r>
          </a:p>
          <a:p>
            <a:pPr lvl="1"/>
            <a:r>
              <a:rPr lang="fr-FR" sz="1200" b="0" i="0" kern="1200" dirty="0">
                <a:solidFill>
                  <a:schemeClr val="tx1"/>
                </a:solidFill>
                <a:effectLst/>
                <a:latin typeface="+mn-lt"/>
                <a:ea typeface="+mn-ea"/>
                <a:cs typeface="+mn-cs"/>
              </a:rPr>
              <a:t>L’ISO 27005 identifie deux approches possibles pour l’identification des risques basée sur :</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Les événements et intégrant l’écosystème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Les biens supports</a:t>
            </a:r>
          </a:p>
          <a:p>
            <a:endParaRPr lang="fr-FR"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EBIOS RM &amp; ISO 27005</a:t>
            </a:r>
          </a:p>
          <a:p>
            <a:pPr marL="628650" lvl="1" indent="-171450">
              <a:buFont typeface="Arial" panose="020B0604020202020204" pitchFamily="34" charset="0"/>
              <a:buChar char="•"/>
            </a:pPr>
            <a:r>
              <a:rPr lang="fr-FR" sz="1200" b="0" i="0" u="sng" kern="1200" dirty="0">
                <a:solidFill>
                  <a:schemeClr val="tx1"/>
                </a:solidFill>
                <a:effectLst/>
                <a:latin typeface="+mn-lt"/>
                <a:ea typeface="+mn-ea"/>
                <a:cs typeface="+mn-cs"/>
              </a:rPr>
              <a:t>Ce rapprochement est le pivot central de la compatibilité entre la méthode EBIOS RM et la norme ISO 27005.</a:t>
            </a:r>
          </a:p>
          <a:p>
            <a:pPr marL="0" indent="0">
              <a:buFont typeface="Arial" panose="020B0604020202020204" pitchFamily="34" charset="0"/>
              <a:buNone/>
            </a:pPr>
            <a:endParaRPr lang="fr-FR" sz="1200" u="none" dirty="0"/>
          </a:p>
          <a:p>
            <a:pPr marL="628650" lvl="1" indent="-171450">
              <a:buFont typeface="Arial" panose="020B0604020202020204" pitchFamily="34" charset="0"/>
              <a:buChar char="•"/>
            </a:pPr>
            <a:r>
              <a:rPr lang="fr-FR" sz="1200" b="1" i="0" kern="1200" dirty="0">
                <a:solidFill>
                  <a:schemeClr val="tx1"/>
                </a:solidFill>
                <a:effectLst/>
                <a:latin typeface="+mn-lt"/>
                <a:ea typeface="+mn-ea"/>
                <a:cs typeface="+mn-cs"/>
              </a:rPr>
              <a:t>Vulnérabilités </a:t>
            </a:r>
            <a:r>
              <a:rPr lang="fr-FR" sz="1200" b="0" i="0" kern="1200" dirty="0">
                <a:solidFill>
                  <a:schemeClr val="tx1"/>
                </a:solidFill>
                <a:effectLst/>
                <a:latin typeface="+mn-lt"/>
                <a:ea typeface="+mn-ea"/>
                <a:cs typeface="+mn-cs"/>
              </a:rPr>
              <a:t>: Il existe néanmoins une notion explicitée en ISO 27005 et non directement citée en EBIOS RM : la gestion des vulnérabilités.</a:t>
            </a:r>
          </a:p>
          <a:p>
            <a:pPr marL="457200" lvl="1" indent="0">
              <a:buFont typeface="Arial" panose="020B0604020202020204" pitchFamily="34" charset="0"/>
              <a:buNone/>
            </a:pPr>
            <a:r>
              <a:rPr lang="fr-FR" sz="1200" b="0" i="0" kern="1200" dirty="0">
                <a:solidFill>
                  <a:schemeClr val="tx1"/>
                </a:solidFill>
                <a:effectLst/>
                <a:latin typeface="+mn-lt"/>
                <a:ea typeface="+mn-ea"/>
                <a:cs typeface="+mn-cs"/>
              </a:rPr>
              <a:t>En conjonction à l’atelier 4 (ou à l’approche par les biens), l’intégration des vulnérabilités à la démarche d’analyse de risque permet à l’organisme de proposer un traitement spécifique du risque à un niveau détaillé. Cette proposition peut être vue comme une extension à la démarche EBIOS RM, mais n’est en rien contradictoire.</a:t>
            </a:r>
          </a:p>
          <a:p>
            <a:pPr marL="0" indent="0">
              <a:buFont typeface="Arial" panose="020B0604020202020204" pitchFamily="34" charset="0"/>
              <a:buNone/>
            </a:pPr>
            <a:endParaRPr lang="fr-FR" sz="1200"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203</a:t>
            </a:fld>
            <a:endParaRPr lang="fr-FR"/>
          </a:p>
        </p:txBody>
      </p:sp>
    </p:spTree>
    <p:extLst>
      <p:ext uri="{BB962C8B-B14F-4D97-AF65-F5344CB8AC3E}">
        <p14:creationId xmlns:p14="http://schemas.microsoft.com/office/powerpoint/2010/main" val="4267065235"/>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2 de l’ISO 27055:2022 : identification des risques.</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204</a:t>
            </a:fld>
            <a:endParaRPr lang="fr-FR"/>
          </a:p>
        </p:txBody>
      </p:sp>
    </p:spTree>
    <p:extLst>
      <p:ext uri="{BB962C8B-B14F-4D97-AF65-F5344CB8AC3E}">
        <p14:creationId xmlns:p14="http://schemas.microsoft.com/office/powerpoint/2010/main" val="1558428635"/>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les étapes 3 et 4 de l’ISO 27055:2022 : analyse et évaluation du risque.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205</a:t>
            </a:fld>
            <a:endParaRPr lang="fr-FR"/>
          </a:p>
        </p:txBody>
      </p:sp>
    </p:spTree>
    <p:extLst>
      <p:ext uri="{BB962C8B-B14F-4D97-AF65-F5344CB8AC3E}">
        <p14:creationId xmlns:p14="http://schemas.microsoft.com/office/powerpoint/2010/main" val="29867606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l’étape 5 de l’ISO 27055:2022 : traitement du risque.</a:t>
            </a:r>
          </a:p>
          <a:p>
            <a:pPr marL="0" indent="0">
              <a:buFont typeface="Arial" panose="020B0604020202020204" pitchFamily="34" charset="0"/>
              <a:buNone/>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indent="-171450">
              <a:buFont typeface="Arial" panose="020B0604020202020204" pitchFamily="34" charset="0"/>
              <a:buChar char="•"/>
            </a:pPr>
            <a:r>
              <a:rPr lang="fr-FR" sz="1200" b="1" i="0" kern="1200" dirty="0">
                <a:solidFill>
                  <a:schemeClr val="tx1"/>
                </a:solidFill>
                <a:effectLst/>
                <a:latin typeface="+mn-lt"/>
                <a:ea typeface="+mn-ea"/>
                <a:cs typeface="+mn-cs"/>
              </a:rPr>
              <a:t>L’ISO 27005 et EBIOS RM sont complètement alignées</a:t>
            </a:r>
            <a:r>
              <a:rPr lang="fr-FR" sz="1200" b="0" i="0" kern="1200" dirty="0">
                <a:solidFill>
                  <a:schemeClr val="tx1"/>
                </a:solidFill>
                <a:effectLst/>
                <a:latin typeface="+mn-lt"/>
                <a:ea typeface="+mn-ea"/>
                <a:cs typeface="+mn-cs"/>
              </a:rPr>
              <a:t>.</a:t>
            </a:r>
            <a:endParaRPr lang="fr-FR" dirty="0"/>
          </a:p>
          <a:p>
            <a:pPr marL="0" indent="0">
              <a:buFont typeface="Arial" panose="020B0604020202020204" pitchFamily="34" charset="0"/>
              <a:buNone/>
            </a:pP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206</a:t>
            </a:fld>
            <a:endParaRPr lang="fr-FR"/>
          </a:p>
        </p:txBody>
      </p:sp>
    </p:spTree>
    <p:extLst>
      <p:ext uri="{BB962C8B-B14F-4D97-AF65-F5344CB8AC3E}">
        <p14:creationId xmlns:p14="http://schemas.microsoft.com/office/powerpoint/2010/main" val="3057413519"/>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Compatibilité d’EBIOS RM avec les processus transverses de l’ISO 27055:2022 : communication et surveillance.</a:t>
            </a:r>
          </a:p>
          <a:p>
            <a:pPr marL="0" indent="0">
              <a:buFont typeface="Arial" panose="020B0604020202020204" pitchFamily="34" charset="0"/>
              <a:buNone/>
            </a:pPr>
            <a:endParaRPr lang="fr-FR"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 :</a:t>
            </a:r>
          </a:p>
          <a:p>
            <a:endParaRPr lang="fr-FR" dirty="0"/>
          </a:p>
          <a:p>
            <a:pPr marL="171450" indent="-171450">
              <a:buFont typeface="Arial" panose="020B0604020202020204" pitchFamily="34" charset="0"/>
              <a:buChar char="•"/>
            </a:pPr>
            <a:r>
              <a:rPr lang="fr-FR" dirty="0"/>
              <a:t>Communication : </a:t>
            </a:r>
            <a:r>
              <a:rPr lang="fr-FR" b="1" dirty="0"/>
              <a:t>l</a:t>
            </a:r>
            <a:r>
              <a:rPr lang="fr-FR" sz="1200" b="1" i="0" kern="1200" dirty="0">
                <a:solidFill>
                  <a:schemeClr val="tx1"/>
                </a:solidFill>
                <a:effectLst/>
                <a:latin typeface="+mn-lt"/>
                <a:ea typeface="+mn-ea"/>
                <a:cs typeface="+mn-cs"/>
              </a:rPr>
              <a:t>’ISO 27005 et EBIOS RM sont complètement alignées.</a:t>
            </a:r>
            <a:endParaRPr lang="fr-FR" b="1" dirty="0"/>
          </a:p>
          <a:p>
            <a:pPr marL="628650" lvl="1" indent="-171450">
              <a:buFont typeface="Arial" panose="020B0604020202020204" pitchFamily="34" charset="0"/>
              <a:buChar char="•"/>
            </a:pPr>
            <a:r>
              <a:rPr lang="fr-FR" sz="1200" dirty="0"/>
              <a:t>La méthode EBIOS RM au travers de ses différents ateliers propose des outils de partage avec des restitutions graphiques : radar, scénarios stratégiques &amp; opérationnels, etc.</a:t>
            </a:r>
          </a:p>
          <a:p>
            <a:pPr marL="628650" lvl="1" indent="-171450">
              <a:buFont typeface="Arial" panose="020B0604020202020204" pitchFamily="34" charset="0"/>
              <a:buChar char="•"/>
            </a:pPr>
            <a:r>
              <a:rPr lang="fr-FR" sz="1200" dirty="0"/>
              <a:t>EBIOS RM indique que les directions doivent être présentes aux différents ateliers afin de les impliquer : volonté très marquée de placer les métiers « au centre ».</a:t>
            </a:r>
          </a:p>
          <a:p>
            <a:pPr marL="457200" lvl="1" indent="0">
              <a:buFont typeface="Arial" panose="020B0604020202020204" pitchFamily="34" charset="0"/>
              <a:buNone/>
            </a:pPr>
            <a:endParaRPr lang="fr-FR" sz="1200" dirty="0"/>
          </a:p>
          <a:p>
            <a:pPr marL="171450" lvl="0" indent="-171450">
              <a:buFont typeface="Arial" panose="020B0604020202020204" pitchFamily="34" charset="0"/>
              <a:buChar char="•"/>
            </a:pPr>
            <a:r>
              <a:rPr lang="fr-FR" sz="1200" dirty="0"/>
              <a:t>Surveillance : </a:t>
            </a:r>
            <a:r>
              <a:rPr lang="fr-FR" b="1" dirty="0"/>
              <a:t>l</a:t>
            </a:r>
            <a:r>
              <a:rPr lang="fr-FR" sz="1200" b="1" i="0" kern="1200" dirty="0">
                <a:solidFill>
                  <a:schemeClr val="tx1"/>
                </a:solidFill>
                <a:effectLst/>
                <a:latin typeface="+mn-lt"/>
                <a:ea typeface="+mn-ea"/>
                <a:cs typeface="+mn-cs"/>
              </a:rPr>
              <a:t>’ISO 27005 et EBIOS RM ne sont pas complètement alignées.</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Afin de compléter cet aspect et fournir un processus de surveillance, il est possible d’indiquer que l</a:t>
            </a:r>
            <a:r>
              <a:rPr lang="fr-FR" sz="1200" dirty="0">
                <a:latin typeface="Calibri" panose="020F0502020204030204" pitchFamily="34" charset="0"/>
                <a:cs typeface="Calibri" panose="020F0502020204030204" pitchFamily="34" charset="0"/>
              </a:rPr>
              <a:t>es objets à surveiller peuvent être issu des scénarios de risques (transformés alors en règles de surveillance).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dirty="0">
                <a:latin typeface="Calibri" panose="020F0502020204030204" pitchFamily="34" charset="0"/>
                <a:cs typeface="Calibri" panose="020F0502020204030204" pitchFamily="34" charset="0"/>
              </a:rPr>
              <a:t>Autre piste, un </a:t>
            </a:r>
            <a:r>
              <a:rPr lang="fr-FR" sz="1200" b="0" i="1" dirty="0">
                <a:latin typeface="Calibri" panose="020F0502020204030204" pitchFamily="34" charset="0"/>
                <a:cs typeface="Calibri" panose="020F0502020204030204" pitchFamily="34" charset="0"/>
              </a:rPr>
              <a:t>add-on</a:t>
            </a:r>
            <a:r>
              <a:rPr lang="fr-FR" sz="1200" b="0" dirty="0">
                <a:latin typeface="Calibri" panose="020F0502020204030204" pitchFamily="34" charset="0"/>
                <a:cs typeface="Calibri" panose="020F0502020204030204" pitchFamily="34" charset="0"/>
              </a:rPr>
              <a:t> fournit par le Club EBIOS « Application d’une méthode d’intégration des projets au SOC ». Il s’agit d’une </a:t>
            </a:r>
            <a:r>
              <a:rPr lang="fr-FR" sz="1200" b="0" i="0" kern="1200" dirty="0">
                <a:solidFill>
                  <a:schemeClr val="tx1"/>
                </a:solidFill>
                <a:effectLst/>
                <a:latin typeface="+mn-lt"/>
                <a:ea typeface="+mn-ea"/>
                <a:cs typeface="+mn-cs"/>
              </a:rPr>
              <a:t>méthode permettant d’élaborer des scénarios de surveillance (disponible ici : </a:t>
            </a:r>
            <a:r>
              <a:rPr lang="fr-FR" dirty="0">
                <a:hlinkClick r:id="rId3"/>
              </a:rPr>
              <a:t>Club EBIOS - jean-olive-cgi-application-dune-methode-dintegration-des-projets-au-soc (club-ebios.org)</a:t>
            </a:r>
            <a:endParaRPr lang="fr-FR" sz="1200"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207</a:t>
            </a:fld>
            <a:endParaRPr lang="fr-FR"/>
          </a:p>
        </p:txBody>
      </p:sp>
    </p:spTree>
    <p:extLst>
      <p:ext uri="{BB962C8B-B14F-4D97-AF65-F5344CB8AC3E}">
        <p14:creationId xmlns:p14="http://schemas.microsoft.com/office/powerpoint/2010/main" val="2683513729"/>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une synthèse des éléments de comparaisons entre EBIOS RM et ISO 27005:2022</a:t>
            </a:r>
          </a:p>
          <a:p>
            <a:pPr marL="171450" indent="-171450">
              <a:buFont typeface="Arial" panose="020B0604020202020204" pitchFamily="34" charset="0"/>
              <a:buChar char="•"/>
            </a:pPr>
            <a:r>
              <a:rPr lang="fr-FR" dirty="0"/>
              <a:t>Présenter de manière globale la compatibilité d’EBIOS RM avec l’ISO 27055:2022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208</a:t>
            </a:fld>
            <a:endParaRPr lang="fr-FR"/>
          </a:p>
        </p:txBody>
      </p:sp>
    </p:spTree>
    <p:extLst>
      <p:ext uri="{BB962C8B-B14F-4D97-AF65-F5344CB8AC3E}">
        <p14:creationId xmlns:p14="http://schemas.microsoft.com/office/powerpoint/2010/main" val="356058608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Donner un comparatif des terminologies entre EBIOS RM et ISO 27005:2022</a:t>
            </a:r>
          </a:p>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209</a:t>
            </a:fld>
            <a:endParaRPr lang="fr-FR"/>
          </a:p>
        </p:txBody>
      </p:sp>
    </p:spTree>
    <p:extLst>
      <p:ext uri="{BB962C8B-B14F-4D97-AF65-F5344CB8AC3E}">
        <p14:creationId xmlns:p14="http://schemas.microsoft.com/office/powerpoint/2010/main" val="15834332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Mise en perspective </a:t>
            </a:r>
            <a:r>
              <a:rPr lang="fr-FR" b="1" dirty="0"/>
              <a:t>du lien entre vulnérabilité et menace</a:t>
            </a:r>
          </a:p>
          <a:p>
            <a:pPr marL="171450" indent="-171450">
              <a:buFont typeface="Arial" panose="020B0604020202020204" pitchFamily="34" charset="0"/>
              <a:buChar char="•"/>
            </a:pPr>
            <a:r>
              <a:rPr lang="fr-FR" dirty="0"/>
              <a:t>Donner des exemples concrets de menaces face à des vulnérabilités « courantes ».</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Importance des deux dernières remarques sur l'existence de la menace en lien avec un vulnérabilité afin qu'un risque existe.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a:t>
            </a:fld>
            <a:endParaRPr lang="fr-FR" dirty="0"/>
          </a:p>
        </p:txBody>
      </p:sp>
    </p:spTree>
    <p:extLst>
      <p:ext uri="{BB962C8B-B14F-4D97-AF65-F5344CB8AC3E}">
        <p14:creationId xmlns:p14="http://schemas.microsoft.com/office/powerpoint/2010/main" val="28317438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Après avoir présenté la notion de risque, présentation de l'analyse de risque, afin de faire le lien dans quelques pages avec EBIOS RM</a:t>
            </a:r>
          </a:p>
          <a:p>
            <a:pPr marL="0" indent="0">
              <a:buFont typeface="Arial" panose="020B0604020202020204" pitchFamily="34" charset="0"/>
              <a:buNone/>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Éléments de langage :</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Lien avec les actifs (protéger ce qui est le plus important pour l’organisation)</a:t>
            </a:r>
          </a:p>
          <a:p>
            <a:pPr marL="171450" indent="-171450">
              <a:buFont typeface="Arial" panose="020B0604020202020204" pitchFamily="34" charset="0"/>
              <a:buChar char="•"/>
            </a:pPr>
            <a:endParaRPr lang="fr-FR"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Chaque nouvelle infrastructure, chaque nouvelle application et globalement chaque nouveau projet doit faire l’objet d’une analyse de risques qui permettra de déterminer quels obstacles ou quelles mesures il est nécessaire de considérer.</a:t>
            </a: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a:t>
            </a:fld>
            <a:endParaRPr lang="fr-FR" dirty="0"/>
          </a:p>
        </p:txBody>
      </p:sp>
    </p:spTree>
    <p:extLst>
      <p:ext uri="{BB962C8B-B14F-4D97-AF65-F5344CB8AC3E}">
        <p14:creationId xmlns:p14="http://schemas.microsoft.com/office/powerpoint/2010/main" val="19888453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a:t>
            </a:r>
            <a:r>
              <a:rPr lang="fr-FR" u="sng" dirty="0"/>
              <a:t>Objectif pédagogique de cette page :</a:t>
            </a:r>
          </a:p>
          <a:p>
            <a:endParaRPr lang="fr-FR" b="0" dirty="0"/>
          </a:p>
          <a:p>
            <a:pPr marL="171450" indent="-171450">
              <a:buFont typeface="Arial" panose="020B0604020202020204" pitchFamily="34" charset="0"/>
              <a:buChar char="•"/>
            </a:pPr>
            <a:r>
              <a:rPr lang="fr-FR" b="0" dirty="0"/>
              <a:t>Présentation du processus d’analyse de risque selon l’ISO 27005:2022</a:t>
            </a:r>
          </a:p>
          <a:p>
            <a:pPr marL="0" indent="0">
              <a:buFont typeface="Arial" panose="020B0604020202020204" pitchFamily="34" charset="0"/>
              <a:buNone/>
            </a:pPr>
            <a:endParaRPr lang="fr-FR" b="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Éléments de langage :</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Possibilité de présenter les macros tâches, que l’on retrouve dans toutes analyses de risque</a:t>
            </a:r>
          </a:p>
          <a:p>
            <a:pPr marL="171450" indent="-171450">
              <a:buFont typeface="Arial" panose="020B0604020202020204" pitchFamily="34" charset="0"/>
              <a:buChar char="•"/>
            </a:pPr>
            <a:r>
              <a:rPr lang="fr-FR" dirty="0"/>
              <a:t>S’agissant du processus issu de la norme, il  n’est pas nécessaire de trop détailler chaque partie</a:t>
            </a:r>
          </a:p>
          <a:p>
            <a:pPr marL="0" indent="0">
              <a:buFont typeface="Arial" panose="020B0604020202020204" pitchFamily="34" charset="0"/>
              <a:buNone/>
            </a:pPr>
            <a:endParaRPr lang="fr-FR" b="0" dirty="0"/>
          </a:p>
          <a:p>
            <a:pPr marL="171450" indent="-171450">
              <a:buFont typeface="Arial" panose="020B0604020202020204" pitchFamily="34" charset="0"/>
              <a:buChar char="•"/>
            </a:pPr>
            <a:r>
              <a:rPr lang="fr-FR" sz="1200" b="0" i="0" kern="1200" cap="none" baseline="0" dirty="0">
                <a:solidFill>
                  <a:schemeClr val="tx1"/>
                </a:solidFill>
                <a:effectLst/>
                <a:latin typeface="+mn-lt"/>
                <a:ea typeface="+mn-ea"/>
                <a:cs typeface="+mn-cs"/>
              </a:rPr>
              <a:t>EBIOS RM est-il conforme à l’ISO 27005 ? (réponse du Club EBIOS)</a:t>
            </a:r>
          </a:p>
          <a:p>
            <a:pPr marL="628650" lvl="1" indent="-171450">
              <a:buFont typeface="Symbol" panose="05050102010706020507" pitchFamily="18" charset="2"/>
              <a:buChar char="Þ"/>
            </a:pPr>
            <a:r>
              <a:rPr lang="fr-FR" sz="1200" b="0" i="0" kern="1200" cap="none" baseline="0" dirty="0">
                <a:solidFill>
                  <a:schemeClr val="tx1"/>
                </a:solidFill>
                <a:effectLst/>
                <a:latin typeface="+mn-lt"/>
                <a:ea typeface="+mn-ea"/>
                <a:cs typeface="+mn-cs"/>
              </a:rPr>
              <a:t>Le détail de la compatibilité EBIOS RM / ISO 27005:2022 est détaillée en annexe.</a:t>
            </a:r>
          </a:p>
          <a:p>
            <a:pPr marL="628650" lvl="1" indent="-171450">
              <a:buFont typeface="Symbol" panose="05050102010706020507" pitchFamily="18" charset="2"/>
              <a:buChar char="Þ"/>
            </a:pPr>
            <a:r>
              <a:rPr lang="fr-FR" sz="1200" b="0" i="0" kern="1200" cap="none" baseline="0" dirty="0">
                <a:solidFill>
                  <a:schemeClr val="tx1"/>
                </a:solidFill>
                <a:effectLst/>
                <a:latin typeface="+mn-lt"/>
                <a:ea typeface="+mn-ea"/>
                <a:cs typeface="+mn-cs"/>
              </a:rPr>
              <a:t>Le point est présenté ici car il arrive fréquemment que des stagiaires s’interrogent sur ce point lors de la présentation générale.</a:t>
            </a:r>
          </a:p>
          <a:p>
            <a:pPr marL="628650" lvl="1" indent="-171450">
              <a:buFont typeface="Symbol" panose="05050102010706020507" pitchFamily="18" charset="2"/>
              <a:buChar char="Þ"/>
            </a:pPr>
            <a:r>
              <a:rPr lang="fr-FR" sz="1200" b="0" i="0" kern="1200" cap="none" baseline="0" dirty="0">
                <a:solidFill>
                  <a:schemeClr val="tx1"/>
                </a:solidFill>
                <a:effectLst/>
                <a:latin typeface="+mn-lt"/>
                <a:ea typeface="+mn-ea"/>
                <a:cs typeface="+mn-cs"/>
              </a:rPr>
              <a:t>Ici quelques arguments pour « rassurer » les stagiaires – si besoin – avant de voir le détail en annexe.</a:t>
            </a:r>
          </a:p>
          <a:p>
            <a:pPr marL="628650" lvl="1" indent="-171450">
              <a:buFont typeface="Symbol" panose="05050102010706020507" pitchFamily="18" charset="2"/>
              <a:buChar char="Þ"/>
            </a:pPr>
            <a:r>
              <a:rPr lang="fr-FR" sz="1200" b="0" i="0" kern="1200" cap="none" baseline="0" dirty="0">
                <a:solidFill>
                  <a:schemeClr val="tx1"/>
                </a:solidFill>
                <a:effectLst/>
                <a:latin typeface="+mn-lt"/>
                <a:ea typeface="+mn-ea"/>
                <a:cs typeface="+mn-cs"/>
              </a:rPr>
              <a:t>Si les stagiaires n’expriment pas de besoin vis-à-vis de l’ISO 27005, ne pas aborder ce sujet.</a:t>
            </a:r>
          </a:p>
          <a:p>
            <a:pPr marL="457200" lvl="1" indent="0">
              <a:buFont typeface="Symbol" panose="05050102010706020507" pitchFamily="18" charset="2"/>
              <a:buNone/>
            </a:pPr>
            <a:endParaRPr lang="fr-FR" sz="1200" b="0" i="0" kern="1200" cap="none" baseline="0" dirty="0">
              <a:solidFill>
                <a:schemeClr val="tx1"/>
              </a:solidFill>
              <a:effectLst/>
              <a:latin typeface="+mn-lt"/>
              <a:ea typeface="+mn-ea"/>
              <a:cs typeface="+mn-cs"/>
            </a:endParaRP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La norme ISO/IEC 27005 décrit les principes de la gestion des risques dans le cadre de la mise en place d’un système de management de la sécurité de l’information en définissant notamment un processus de gestion des risques dans une logique d’amélioration continue.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La méthode EBIOS </a:t>
            </a:r>
            <a:r>
              <a:rPr lang="fr-FR" sz="1200" b="0" i="1" kern="1200" dirty="0">
                <a:solidFill>
                  <a:schemeClr val="tx1"/>
                </a:solidFill>
                <a:effectLst/>
                <a:latin typeface="+mn-lt"/>
                <a:ea typeface="+mn-ea"/>
                <a:cs typeface="+mn-cs"/>
              </a:rPr>
              <a:t>Risk Manager</a:t>
            </a:r>
            <a:r>
              <a:rPr lang="fr-FR" sz="1200" b="0" i="0" kern="1200" dirty="0">
                <a:solidFill>
                  <a:schemeClr val="tx1"/>
                </a:solidFill>
                <a:effectLst/>
                <a:latin typeface="+mn-lt"/>
                <a:ea typeface="+mn-ea"/>
                <a:cs typeface="+mn-cs"/>
              </a:rPr>
              <a:t> répond à l’ensemble de ces principes en proposant une méthode.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Cette méthode présente 2 approches d’identification des risques : par conformité (pour les risques non délibérés) et par scénarios (pour les risques délibérés).</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Ainsi, la détermination du plan de traitement des risques et son suivi (PACS) sont obtenus en respect de la norme.</a:t>
            </a:r>
          </a:p>
          <a:p>
            <a:pPr marL="0" indent="0">
              <a:buFont typeface="Arial" panose="020B0604020202020204" pitchFamily="34" charset="0"/>
              <a:buNone/>
            </a:pPr>
            <a:endParaRPr lang="fr-FR" b="0" dirty="0"/>
          </a:p>
          <a:p>
            <a:pPr marL="0" indent="0">
              <a:buFont typeface="Arial" panose="020B0604020202020204" pitchFamily="34" charset="0"/>
              <a:buNone/>
            </a:pPr>
            <a:r>
              <a:rPr lang="fr-FR" b="0" dirty="0"/>
              <a:t>=&gt; Une « compatibilité » EBIOS RM / ISO 27005 est présentée en annexe.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23</a:t>
            </a:fld>
            <a:endParaRPr lang="fr-FR" dirty="0"/>
          </a:p>
        </p:txBody>
      </p:sp>
    </p:spTree>
    <p:extLst>
      <p:ext uri="{BB962C8B-B14F-4D97-AF65-F5344CB8AC3E}">
        <p14:creationId xmlns:p14="http://schemas.microsoft.com/office/powerpoint/2010/main" val="27402244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des éléments structurants de la méthode EBIOS RM.</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Chacun des fondamentaux sera repris dans les pages qui suivent.</a:t>
            </a:r>
          </a:p>
          <a:p>
            <a:pPr marL="171450" indent="-171450">
              <a:buFont typeface="Arial" panose="020B0604020202020204" pitchFamily="34" charset="0"/>
              <a:buChar char="•"/>
            </a:pPr>
            <a:r>
              <a:rPr lang="fr-FR" dirty="0"/>
              <a:t>Insister sur la « vision », « les utilisateurs de la méthode » et les « valeurs » (les fondamentaux sont détaillés dans les pages qui suivent) :</a:t>
            </a:r>
          </a:p>
          <a:p>
            <a:pPr marL="628650" lvl="1" indent="-171450">
              <a:buFont typeface="Arial" panose="020B0604020202020204" pitchFamily="34" charset="0"/>
              <a:buChar char="•"/>
            </a:pPr>
            <a:r>
              <a:rPr lang="fr-FR" dirty="0"/>
              <a:t>Concrète : à l’issue d’une analyse de risque réalisée avec EBIOS RM, on doit obtenir des mesures opérationnelles (réalistes) à appliquer sur l’objet étudié pour améliorer sa sécurité </a:t>
            </a:r>
            <a:r>
              <a:rPr lang="fr-FR"/>
              <a:t>numérique ;</a:t>
            </a:r>
            <a:endParaRPr lang="fr-FR" dirty="0"/>
          </a:p>
          <a:p>
            <a:pPr marL="628650" lvl="1" indent="-171450">
              <a:buFont typeface="Arial" panose="020B0604020202020204" pitchFamily="34" charset="0"/>
              <a:buChar char="•"/>
            </a:pPr>
            <a:r>
              <a:rPr lang="fr-FR" dirty="0"/>
              <a:t>Efficiente : toutes les combinaisons ne sont pas étudiées, on sélectionne régulièrement les éléments les plus pertinents à </a:t>
            </a:r>
            <a:r>
              <a:rPr lang="fr-FR"/>
              <a:t>étudier ;</a:t>
            </a:r>
            <a:endParaRPr lang="fr-FR" dirty="0"/>
          </a:p>
          <a:p>
            <a:pPr marL="628650" lvl="1" indent="-171450">
              <a:buFont typeface="Arial" panose="020B0604020202020204" pitchFamily="34" charset="0"/>
              <a:buChar char="•"/>
            </a:pPr>
            <a:r>
              <a:rPr lang="fr-FR" dirty="0"/>
              <a:t>Convaincante : les éléments en sorties (scénarios de risque, mesure de sécurité, etc.) sont exprimés en des termes « métiers » afin que l’ensemble des participants comprennent bien les résultats [de chaque étape]. Le fait que les ER ou les OV soient exprimés sous forme de phrase compréhensible par tous permet aux métiers de faire les bons choix et aux décideurs de prendre les bonnes décisions et de comprendre les risques qu’ils acceptent à l’issue de l’analyse de </a:t>
            </a:r>
            <a:r>
              <a:rPr lang="fr-FR"/>
              <a:t>risque ;</a:t>
            </a:r>
            <a:endParaRPr lang="fr-FR" dirty="0"/>
          </a:p>
          <a:p>
            <a:pPr marL="628650" lvl="1" indent="-171450">
              <a:buFont typeface="Arial" panose="020B0604020202020204" pitchFamily="34" charset="0"/>
              <a:buChar char="•"/>
            </a:pPr>
            <a:r>
              <a:rPr lang="fr-FR" dirty="0"/>
              <a:t>Collaborative : </a:t>
            </a:r>
            <a:r>
              <a:rPr lang="fr-FR" sz="1200" b="0" i="0" kern="1200" dirty="0">
                <a:solidFill>
                  <a:schemeClr val="tx1"/>
                </a:solidFill>
                <a:effectLst/>
                <a:latin typeface="+mn-lt"/>
                <a:ea typeface="+mn-ea"/>
                <a:cs typeface="+mn-cs"/>
              </a:rPr>
              <a:t>toutes les parties prenantes de l’analyse de risque participent aux différents ateliers (et non plus uniquement les « techniques ») : métiers (MOA), technique (MOE, incluant l’IT), équipe SSI, chef de projet, responsables et décideurs, etc.</a:t>
            </a:r>
          </a:p>
          <a:p>
            <a:pPr marL="0" lvl="0" indent="0">
              <a:buFont typeface="Arial" panose="020B0604020202020204" pitchFamily="34" charset="0"/>
              <a:buNone/>
            </a:pPr>
            <a:endParaRPr lang="fr-FR" b="0" i="0" kern="1200" dirty="0">
              <a:solidFill>
                <a:schemeClr val="tx1"/>
              </a:solidFill>
              <a:effectLst/>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24</a:t>
            </a:fld>
            <a:endParaRPr lang="fr-FR" dirty="0"/>
          </a:p>
        </p:txBody>
      </p:sp>
    </p:spTree>
    <p:extLst>
      <p:ext uri="{BB962C8B-B14F-4D97-AF65-F5344CB8AC3E}">
        <p14:creationId xmlns:p14="http://schemas.microsoft.com/office/powerpoint/2010/main" val="9202790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Objectif pédagogique de cette page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Présentation des ateliers de la </a:t>
            </a:r>
            <a:r>
              <a:rPr lang="fr-FR"/>
              <a:t>démarche ;</a:t>
            </a:r>
            <a:endParaRPr lang="fr-F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Doit permettre de comprendre la logique de l'analyse selon EBIOS RM.</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Eléments de langage :</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Chaque atelier sera repris dans la détail par la suite, il n'est pas nécessaire de trop expliciter à ce stade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Atelier 1 : On définit le contexte et les écarts sur les référentiels </a:t>
            </a:r>
            <a:r>
              <a:rPr lang="fr-FR"/>
              <a:t>applicables ;</a:t>
            </a: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Atelier 2 : On définit QUI me voudrait du mal et POURQUOI en fonction de mon atelier </a:t>
            </a:r>
            <a:r>
              <a:rPr lang="fr-FR"/>
              <a:t>1 ;</a:t>
            </a: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Atelier 3 : On définit de manière macroscopique COMMENT l’attaquant parviendrait à ses </a:t>
            </a:r>
            <a:r>
              <a:rPr lang="fr-FR"/>
              <a:t>fins ;</a:t>
            </a: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Atelier 4 : On définit de manière technique COMMENT l’attaquant parviendrait à ses </a:t>
            </a:r>
            <a:r>
              <a:rPr lang="fr-FR"/>
              <a:t>fins ;</a:t>
            </a: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Atelier 5 : Traitement du </a:t>
            </a:r>
            <a:r>
              <a:rPr lang="fr-FR"/>
              <a:t>risque ;</a:t>
            </a: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Sans oublier les cycles.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Il s’agit d’une vue macro afin de montrer qu’EBIOS RM est une solution adaptable, que l’on n’est pas obliger de réaliser l’ensemble des ateliers selon le but poursuivi.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EBIOS RM doit être vu comme une « boite à outil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Il est important de préciser d’un atelier ne signifie pas automatiquement une réunion. Il peut être nécessaire de réaliser plusieurs réunions pour traiter un atelier.</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25</a:t>
            </a:fld>
            <a:endParaRPr lang="fr-FR" dirty="0"/>
          </a:p>
        </p:txBody>
      </p:sp>
    </p:spTree>
    <p:extLst>
      <p:ext uri="{BB962C8B-B14F-4D97-AF65-F5344CB8AC3E}">
        <p14:creationId xmlns:p14="http://schemas.microsoft.com/office/powerpoint/2010/main" val="32704719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Objectif pédagogique de cette page et de la page suivante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Présentation de la pyramide du management du risque numérique.</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Eléments de langage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Expliquer qu’il existe des attaques plus ou moins élaborées, et qu’il faudra donc apporter des réponses adéquates à chaque type d’attaque.</a:t>
            </a:r>
            <a:endParaRPr lang="fr-FR" u="none"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26</a:t>
            </a:fld>
            <a:endParaRPr lang="fr-FR" dirty="0"/>
          </a:p>
        </p:txBody>
      </p:sp>
    </p:spTree>
    <p:extLst>
      <p:ext uri="{BB962C8B-B14F-4D97-AF65-F5344CB8AC3E}">
        <p14:creationId xmlns:p14="http://schemas.microsoft.com/office/powerpoint/2010/main" val="3995821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Objectif pédagogique de cette page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Présentation de la pyramide du management du risque numérique.</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u="sng" baseline="0" dirty="0"/>
              <a:t>Eléments de langage :</a:t>
            </a:r>
          </a:p>
          <a:p>
            <a:pPr marL="0" marR="0" indent="0" algn="l" defTabSz="914400" rtl="0" eaLnBrk="1" fontAlgn="auto" latinLnBrk="0" hangingPunct="1">
              <a:lnSpc>
                <a:spcPct val="100000"/>
              </a:lnSpc>
              <a:spcBef>
                <a:spcPts val="0"/>
              </a:spcBef>
              <a:spcAft>
                <a:spcPts val="0"/>
              </a:spcAft>
              <a:buClrTx/>
              <a:buSzTx/>
              <a:buFontTx/>
              <a:buNone/>
              <a:tabLst/>
              <a:defRPr/>
            </a:pPr>
            <a:endParaRPr lang="fr-FR" u="none"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Expliquer en quoi avoir ces deux approches est complémentaire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Approche par scénarios du point de vue de l’attaquant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Le cadre réglementaire et normatif va permettre de déterminer des référentiels de sécurité, qui formeront le socle de sécurité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baseline="0" dirty="0"/>
              <a:t>Ne pas confondre cadre réglementaire et référentiel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Ne pas rentrer dans le détail de la pyramide, elle sera abordée lors de l'atelier 1.</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27</a:t>
            </a:fld>
            <a:endParaRPr lang="fr-FR" dirty="0"/>
          </a:p>
        </p:txBody>
      </p:sp>
    </p:spTree>
    <p:extLst>
      <p:ext uri="{BB962C8B-B14F-4D97-AF65-F5344CB8AC3E}">
        <p14:creationId xmlns:p14="http://schemas.microsoft.com/office/powerpoint/2010/main" val="1695182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 la relation entre la pyramide du risque numérique et les ateliers.</a:t>
            </a:r>
          </a:p>
          <a:p>
            <a:pPr marL="171450" indent="-171450">
              <a:buFontTx/>
              <a:buChar char="-"/>
            </a:pPr>
            <a:endParaRPr lang="fr-FR" dirty="0"/>
          </a:p>
          <a:p>
            <a:pPr marL="0" indent="0">
              <a:buFontTx/>
              <a:buNone/>
            </a:pPr>
            <a:r>
              <a:rPr lang="fr-FR" u="sng" dirty="0"/>
              <a:t>Eléments de langage :</a:t>
            </a:r>
          </a:p>
          <a:p>
            <a:pPr marL="0" indent="0">
              <a:buFontTx/>
              <a:buNone/>
            </a:pPr>
            <a:endParaRPr lang="fr-FR" dirty="0"/>
          </a:p>
          <a:p>
            <a:pPr marL="171450" indent="-171450">
              <a:buFont typeface="Arial" panose="020B0604020202020204" pitchFamily="34" charset="0"/>
              <a:buChar char="•"/>
            </a:pPr>
            <a:r>
              <a:rPr lang="fr-FR" dirty="0"/>
              <a:t>Les deux premiers étages de la pyramide sont réalisés au travers [uniquement] de l'atelier 1, d'où l'importance de bien traiter ce </a:t>
            </a:r>
            <a:r>
              <a:rPr lang="fr-FR"/>
              <a:t>dernier ;</a:t>
            </a:r>
            <a:endParaRPr lang="fr-FR" dirty="0"/>
          </a:p>
          <a:p>
            <a:pPr marL="171450" indent="-171450">
              <a:buFont typeface="Arial" panose="020B0604020202020204" pitchFamily="34" charset="0"/>
              <a:buChar char="•"/>
            </a:pPr>
            <a:r>
              <a:rPr lang="fr-FR" dirty="0"/>
              <a:t>Le dernier niveau de la pyramide est traité par 3 ateliers, qui vont nécessiter beaucoup de travail par toutes les équipes. Ne pas sous estimer la charge de </a:t>
            </a:r>
            <a:r>
              <a:rPr lang="fr-FR"/>
              <a:t>travail ;</a:t>
            </a:r>
            <a:endParaRPr lang="fr-FR" dirty="0"/>
          </a:p>
          <a:p>
            <a:pPr marL="171450" indent="-171450">
              <a:buFont typeface="Arial" panose="020B0604020202020204" pitchFamily="34" charset="0"/>
              <a:buChar char="•"/>
            </a:pPr>
            <a:r>
              <a:rPr lang="fr-FR" dirty="0"/>
              <a:t>Cette représentation sera reprise et réexpliquée lors de la présentation de l’atelier 1.</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28</a:t>
            </a:fld>
            <a:endParaRPr lang="fr-FR" dirty="0"/>
          </a:p>
        </p:txBody>
      </p:sp>
    </p:spTree>
    <p:extLst>
      <p:ext uri="{BB962C8B-B14F-4D97-AF65-F5344CB8AC3E}">
        <p14:creationId xmlns:p14="http://schemas.microsoft.com/office/powerpoint/2010/main" val="35659803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u="sng" dirty="0"/>
          </a:p>
          <a:p>
            <a:pPr marL="171450" indent="-171450">
              <a:buFont typeface="Arial" panose="020B0604020202020204" pitchFamily="34" charset="0"/>
              <a:buChar char="•"/>
            </a:pPr>
            <a:r>
              <a:rPr lang="fr-FR" u="none" dirty="0"/>
              <a:t>Présentation du fait qu’EBIOS RM permet au fil des ateliers de se placer du côté de l’organisation (défense) ou du côté de l’attaquant.</a:t>
            </a:r>
          </a:p>
          <a:p>
            <a:pPr marL="0" indent="0">
              <a:buFontTx/>
              <a:buNone/>
            </a:pPr>
            <a:endParaRPr lang="fr-FR" u="sng" dirty="0"/>
          </a:p>
          <a:p>
            <a:pPr marL="0" indent="0">
              <a:buFontTx/>
              <a:buNone/>
            </a:pPr>
            <a:r>
              <a:rPr lang="fr-FR" u="sng" dirty="0"/>
              <a:t>Éléments de langage :</a:t>
            </a:r>
          </a:p>
          <a:p>
            <a:pPr marL="0" indent="0">
              <a:buFontTx/>
              <a:buNone/>
            </a:pPr>
            <a:endParaRPr lang="fr-FR"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Cette double approche permet d’imaginer des scénarios d’attaque différents et complémentaires (et donc d’identifier des risques), qu’une seule approche ne permet pas d’appréhender.</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29</a:t>
            </a:fld>
            <a:endParaRPr lang="fr-FR"/>
          </a:p>
        </p:txBody>
      </p:sp>
    </p:spTree>
    <p:extLst>
      <p:ext uri="{BB962C8B-B14F-4D97-AF65-F5344CB8AC3E}">
        <p14:creationId xmlns:p14="http://schemas.microsoft.com/office/powerpoint/2010/main" val="2992823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dirty="0"/>
              <a:t>Présentation du sommaire.</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a:t>
            </a:fld>
            <a:endParaRPr lang="fr-FR" dirty="0"/>
          </a:p>
        </p:txBody>
      </p:sp>
    </p:spTree>
    <p:extLst>
      <p:ext uri="{BB962C8B-B14F-4D97-AF65-F5344CB8AC3E}">
        <p14:creationId xmlns:p14="http://schemas.microsoft.com/office/powerpoint/2010/main" val="28054353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u="sng" dirty="0"/>
          </a:p>
          <a:p>
            <a:pPr marL="171450" indent="-171450">
              <a:buFont typeface="Arial" panose="020B0604020202020204" pitchFamily="34" charset="0"/>
              <a:buChar char="•"/>
            </a:pPr>
            <a:r>
              <a:rPr lang="fr-FR" u="none" dirty="0"/>
              <a:t>Présentation de l'importance de prendre en compte l'écosystème dans l'analyse de risque.</a:t>
            </a:r>
          </a:p>
          <a:p>
            <a:pPr marL="0" indent="0">
              <a:buFontTx/>
              <a:buNone/>
            </a:pPr>
            <a:endParaRPr lang="fr-FR" u="sng" dirty="0"/>
          </a:p>
          <a:p>
            <a:pPr marL="0" indent="0">
              <a:buFontTx/>
              <a:buNone/>
            </a:pPr>
            <a:r>
              <a:rPr lang="fr-FR" u="sng" dirty="0"/>
              <a:t>Éléments de langage :</a:t>
            </a:r>
          </a:p>
          <a:p>
            <a:pPr marL="0" indent="0">
              <a:buFontTx/>
              <a:buNone/>
            </a:pPr>
            <a:endParaRPr lang="fr-FR"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Cette technique est éprouvée et exploitée par plusieurs acteurs étatiques et des cybercriminels depuis au moins 2016. Toutefois, l’ensemble de la communauté cyber observe une </a:t>
            </a:r>
            <a:r>
              <a:rPr lang="fr-FR" b="1" dirty="0"/>
              <a:t>tendance largement à la hausse </a:t>
            </a:r>
            <a:r>
              <a:rPr lang="fr-FR" dirty="0"/>
              <a:t>du recours à cette technique d’attaque indirecte.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Selon l’ENISA, entre janvier 2020 et juillet 2021, 24 attaques sur la </a:t>
            </a:r>
            <a:r>
              <a:rPr lang="fr-FR" dirty="0" err="1"/>
              <a:t>supply</a:t>
            </a:r>
            <a:r>
              <a:rPr lang="fr-FR" dirty="0"/>
              <a:t> </a:t>
            </a:r>
            <a:r>
              <a:rPr lang="fr-FR" dirty="0" err="1"/>
              <a:t>chain</a:t>
            </a:r>
            <a:r>
              <a:rPr lang="fr-FR" dirty="0"/>
              <a:t> ont été rapportées et documentées, telles que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err="1"/>
              <a:t>Solarwinds</a:t>
            </a:r>
            <a:r>
              <a:rPr lang="fr-FR" b="1" dirty="0"/>
              <a:t> </a:t>
            </a:r>
            <a:r>
              <a:rPr lang="fr-FR" b="1" dirty="0" err="1"/>
              <a:t>orion</a:t>
            </a:r>
            <a:r>
              <a:rPr lang="fr-FR" b="1" dirty="0"/>
              <a:t> </a:t>
            </a:r>
            <a:r>
              <a:rPr lang="fr-FR" dirty="0"/>
              <a:t>: gestion informatique et surveillance à distance (très connu)</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err="1"/>
              <a:t>Mimecast</a:t>
            </a:r>
            <a:r>
              <a:rPr lang="fr-FR" dirty="0"/>
              <a:t> : cloud </a:t>
            </a:r>
            <a:r>
              <a:rPr lang="fr-FR" dirty="0" err="1"/>
              <a:t>cybersecurity</a:t>
            </a:r>
            <a:r>
              <a:rPr lang="fr-FR" dirty="0"/>
              <a:t> services. </a:t>
            </a:r>
            <a:r>
              <a:rPr lang="fr-FR" dirty="0" err="1"/>
              <a:t>Mimecast</a:t>
            </a:r>
            <a:r>
              <a:rPr lang="fr-FR" dirty="0"/>
              <a:t> est un fournisseur de services de cybersécurité basés sur le cloud. Parmi les services qu'elle propose, </a:t>
            </a:r>
            <a:r>
              <a:rPr lang="fr-FR" dirty="0" err="1"/>
              <a:t>Mimecast</a:t>
            </a:r>
            <a:r>
              <a:rPr lang="fr-FR" dirty="0"/>
              <a:t> offre des services de sécurité de la messagerie électronique. qui exigent que les clients se connectent de manière sécurisée aux serveurs de </a:t>
            </a:r>
            <a:r>
              <a:rPr lang="fr-FR" dirty="0" err="1"/>
              <a:t>Mimecast</a:t>
            </a:r>
            <a:r>
              <a:rPr lang="fr-FR" dirty="0"/>
              <a:t> pour utiliser leurs comptes Microsoft 365 pour utiliser leurs comptes. En janvier 2021, il a été découvert que des attaquants avaient compromis </a:t>
            </a:r>
            <a:r>
              <a:rPr lang="fr-FR" dirty="0" err="1"/>
              <a:t>Mimecast</a:t>
            </a:r>
            <a:r>
              <a:rPr lang="fr-FR" dirty="0"/>
              <a:t> (par l'intermédiaire du fournisseur </a:t>
            </a:r>
            <a:r>
              <a:rPr lang="fr-FR" dirty="0" err="1"/>
              <a:t>SolarWinds</a:t>
            </a:r>
            <a:r>
              <a:rPr lang="fr-FR" dirty="0"/>
              <a:t> ). Après cette compromission, un certificat émis par </a:t>
            </a:r>
            <a:r>
              <a:rPr lang="fr-FR" dirty="0" err="1"/>
              <a:t>Mimecast</a:t>
            </a:r>
            <a:r>
              <a:rPr lang="fr-FR" dirty="0"/>
              <a:t> et utilisé par les clients pour accéder aux services Microsoft 365. Les attaquants ont pu accéder à un certificat émis par </a:t>
            </a:r>
            <a:r>
              <a:rPr lang="fr-FR" dirty="0" err="1"/>
              <a:t>Mimecast</a:t>
            </a:r>
            <a:r>
              <a:rPr lang="fr-FR" dirty="0"/>
              <a:t> et utilisé par les clients pour accéder aux services Microsoft 365. comptes Microsoft 365 pour voler des informations23,24. L'attaque a été attribuée au groupe APT2925. La compromission de fournisseur aurait été liée à </a:t>
            </a:r>
            <a:r>
              <a:rPr lang="fr-FR" dirty="0" err="1"/>
              <a:t>SolarWinds</a:t>
            </a:r>
            <a:r>
              <a:rPr lang="fr-FR" dirty="0"/>
              <a:t>, mais il n'y a pas d'informations concrètes pour valider cela.</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Cette méthode présente un risque de </a:t>
            </a:r>
            <a:r>
              <a:rPr lang="fr-FR" b="1" dirty="0"/>
              <a:t>propagation rapide d’une attaque </a:t>
            </a:r>
            <a:r>
              <a:rPr lang="fr-FR" dirty="0"/>
              <a:t>qui peut parfois concerner un secteur d’activité entier ou une zone géographique précise notamment lorsque l’attaque cible une entreprise de service numérique (ESN) locale ou spécialisée dans un secteur d’activité particulier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mn-lt"/>
              <a:ea typeface="+mn-ea"/>
              <a:cs typeface="+mn-cs"/>
            </a:endParaRPr>
          </a:p>
          <a:p>
            <a:pPr marL="171450" indent="-171450">
              <a:buFont typeface="Arial" panose="020B0604020202020204" pitchFamily="34" charset="0"/>
              <a:buChar char="•"/>
            </a:pPr>
            <a:r>
              <a:rPr lang="fr-FR" dirty="0"/>
              <a:t>Toutes les attaques ne doivent pas être qualifiées d'attaques de la chaîne d'approvisionnement, mais en raison de leur nature, nombre d'entre elles sont </a:t>
            </a:r>
            <a:r>
              <a:rPr lang="fr-FR" b="1" dirty="0"/>
              <a:t>des vecteurs potentiels de nouvelles attaques </a:t>
            </a:r>
            <a:r>
              <a:rPr lang="fr-FR" dirty="0"/>
              <a:t>de la chaîne d'approvisionnement à l'avenir. </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30</a:t>
            </a:fld>
            <a:endParaRPr lang="fr-FR"/>
          </a:p>
        </p:txBody>
      </p:sp>
    </p:spTree>
    <p:extLst>
      <p:ext uri="{BB962C8B-B14F-4D97-AF65-F5344CB8AC3E}">
        <p14:creationId xmlns:p14="http://schemas.microsoft.com/office/powerpoint/2010/main" val="3721261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Faire comprendre aux stagiaires qu’une analyse de risque menée avec la méthode EBIOS RM permet de produire un document opérationnel compris par tous (versus le livrable d’une analyse en EBIOS 2010 ou MEHARI par exemple, beaucoup plus long [à lire et comprendre] avec potentiellement peu ou pas de résultats opérationnels).</a:t>
            </a:r>
          </a:p>
          <a:p>
            <a:pPr marL="0" indent="0">
              <a:buFontTx/>
              <a:buNone/>
            </a:pPr>
            <a:endParaRPr lang="fr-FR" dirty="0"/>
          </a:p>
          <a:p>
            <a:pPr marL="0" indent="0">
              <a:buFontTx/>
              <a:buNone/>
            </a:pPr>
            <a:r>
              <a:rPr lang="fr-FR" u="sng" dirty="0"/>
              <a:t>Éléments de langage :</a:t>
            </a:r>
          </a:p>
          <a:p>
            <a:pPr marL="171450" indent="-171450">
              <a:buFontTx/>
              <a:buChar char="-"/>
            </a:pPr>
            <a:endParaRPr lang="fr-FR" dirty="0"/>
          </a:p>
          <a:p>
            <a:pPr marL="171450" indent="-171450">
              <a:buFont typeface="Arial" panose="020B0604020202020204" pitchFamily="34" charset="0"/>
              <a:buChar char="•"/>
            </a:pPr>
            <a:r>
              <a:rPr lang="fr-FR" dirty="0"/>
              <a:t>Changement de paradigme : passage d’une analyse de risque trop longue et rarement lue à une documentation utile à la prise de décision</a:t>
            </a:r>
          </a:p>
          <a:p>
            <a:pPr marL="171450" indent="-171450">
              <a:buFont typeface="Arial" panose="020B0604020202020204" pitchFamily="34" charset="0"/>
              <a:buChar char="•"/>
            </a:pPr>
            <a:r>
              <a:rPr lang="fr-FR" dirty="0"/>
              <a:t>On ne traite pas tout, i.e. tous les cas de figure / combinatoire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252525"/>
                </a:solidFill>
                <a:latin typeface="Segoe UI" panose="020B0502040204020203" pitchFamily="34" charset="0"/>
                <a:cs typeface="Segoe UI" panose="020B0502040204020203" pitchFamily="34" charset="0"/>
              </a:rPr>
              <a:t>Au lieu de tout [essayer de] traiter, on commence à travailler sur ce qui est le plus important / urgent / grave et on revient ensuite sur les éléments qui n’ont pas été retenus comme tel lors de cycles stratégiques ou opérationnels suivants</a:t>
            </a:r>
          </a:p>
          <a:p>
            <a:pPr marL="0" indent="0">
              <a:buFont typeface="Arial" panose="020B0604020202020204" pitchFamily="34" charset="0"/>
              <a:buNone/>
            </a:pPr>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31</a:t>
            </a:fld>
            <a:endParaRPr lang="fr-FR"/>
          </a:p>
        </p:txBody>
      </p:sp>
    </p:spTree>
    <p:extLst>
      <p:ext uri="{BB962C8B-B14F-4D97-AF65-F5344CB8AC3E}">
        <p14:creationId xmlns:p14="http://schemas.microsoft.com/office/powerpoint/2010/main" val="2664112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u="sng" dirty="0"/>
          </a:p>
          <a:p>
            <a:pPr marL="171450" indent="-171450">
              <a:buFont typeface="Arial" panose="020B0604020202020204" pitchFamily="34" charset="0"/>
              <a:buChar char="•"/>
            </a:pPr>
            <a:r>
              <a:rPr lang="fr-FR" u="none" dirty="0"/>
              <a:t>Rappel des premiers concepts abordés</a:t>
            </a:r>
          </a:p>
          <a:p>
            <a:pPr marL="0" indent="0">
              <a:buFont typeface="Arial" panose="020B0604020202020204" pitchFamily="34" charset="0"/>
              <a:buNone/>
            </a:pPr>
            <a:endParaRPr lang="fr-FR" u="none"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u="none" dirty="0"/>
          </a:p>
          <a:p>
            <a:pPr marL="171450" indent="-171450">
              <a:buFont typeface="Arial" panose="020B0604020202020204" pitchFamily="34" charset="0"/>
              <a:buChar char="•"/>
            </a:pPr>
            <a:r>
              <a:rPr lang="fr-FR" u="none" dirty="0"/>
              <a:t>C’est l’occasion de refaire une passe sur les différentes notions présentées (et nombreuses) afin de s’assurer qu’elles ont bien été comprises.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32</a:t>
            </a:fld>
            <a:endParaRPr lang="fr-FR"/>
          </a:p>
        </p:txBody>
      </p:sp>
    </p:spTree>
    <p:extLst>
      <p:ext uri="{BB962C8B-B14F-4D97-AF65-F5344CB8AC3E}">
        <p14:creationId xmlns:p14="http://schemas.microsoft.com/office/powerpoint/2010/main" val="4413500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33</a:t>
            </a:fld>
            <a:endParaRPr lang="fr-FR" dirty="0"/>
          </a:p>
        </p:txBody>
      </p:sp>
    </p:spTree>
    <p:extLst>
      <p:ext uri="{BB962C8B-B14F-4D97-AF65-F5344CB8AC3E}">
        <p14:creationId xmlns:p14="http://schemas.microsoft.com/office/powerpoint/2010/main" val="13538762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 l’atelier 1, des entrants et des éléments en sortie.</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dirty="0"/>
              <a:t>Chaque élément de sortie correspond à une activité de l’atelier 1 (présentée à la page suivante) :</a:t>
            </a:r>
          </a:p>
          <a:p>
            <a:pPr marL="628650" lvl="1" indent="-171450">
              <a:buFont typeface="Arial" panose="020B0604020202020204" pitchFamily="34" charset="0"/>
              <a:buChar char="•"/>
            </a:pPr>
            <a:r>
              <a:rPr lang="fr-FR" dirty="0"/>
              <a:t>Activité 1-1 : Définir le cadre de l’étude</a:t>
            </a:r>
          </a:p>
          <a:p>
            <a:pPr marL="628650" lvl="1" indent="-171450">
              <a:buFont typeface="Arial" panose="020B0604020202020204" pitchFamily="34" charset="0"/>
              <a:buChar char="•"/>
            </a:pPr>
            <a:r>
              <a:rPr lang="fr-FR" dirty="0"/>
              <a:t>Activité 1-2 : Définir le périmètre métier et technique</a:t>
            </a:r>
          </a:p>
          <a:p>
            <a:pPr marL="628650" lvl="1" indent="-171450">
              <a:buFont typeface="Arial" panose="020B0604020202020204" pitchFamily="34" charset="0"/>
              <a:buChar char="•"/>
            </a:pPr>
            <a:r>
              <a:rPr lang="fr-FR" dirty="0"/>
              <a:t>Activité 1-3 : Identifier les événements redoutés</a:t>
            </a:r>
          </a:p>
          <a:p>
            <a:pPr marL="628650" lvl="1" indent="-171450">
              <a:buFont typeface="Arial" panose="020B0604020202020204" pitchFamily="34" charset="0"/>
              <a:buChar char="•"/>
            </a:pPr>
            <a:r>
              <a:rPr lang="fr-FR" dirty="0"/>
              <a:t>Activité 1-4 : Déterminer le socle de sécurité</a:t>
            </a:r>
          </a:p>
          <a:p>
            <a:pPr marL="457200" lvl="1" indent="0">
              <a:buFont typeface="Arial" panose="020B0604020202020204" pitchFamily="34" charset="0"/>
              <a:buNone/>
            </a:pPr>
            <a:r>
              <a:rPr lang="fr-FR" dirty="0"/>
              <a:t>La présentation sera donc découpée selon ce séquençage </a:t>
            </a:r>
          </a:p>
          <a:p>
            <a:pPr marL="171450" indent="-171450">
              <a:buFont typeface="Arial" panose="020B0604020202020204" pitchFamily="34" charset="0"/>
              <a:buChar char="•"/>
            </a:pPr>
            <a:r>
              <a:rPr lang="fr-FR" dirty="0"/>
              <a:t>Il est fortement recommandé dans l’étape de cadrage</a:t>
            </a:r>
            <a:r>
              <a:rPr lang="fr-FR" baseline="0" dirty="0"/>
              <a:t> de formaliser les rôles et responsabilités de chacun sur le projet dans une matrice RACI. Ceci afin que les directions métiers comprennent bien qu’elles sont désormais une partie prenante importante de l’analyse.</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34</a:t>
            </a:fld>
            <a:endParaRPr lang="fr-FR"/>
          </a:p>
        </p:txBody>
      </p:sp>
    </p:spTree>
    <p:extLst>
      <p:ext uri="{BB962C8B-B14F-4D97-AF65-F5344CB8AC3E}">
        <p14:creationId xmlns:p14="http://schemas.microsoft.com/office/powerpoint/2010/main" val="93637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du séquençage de l’atelier 1.</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35</a:t>
            </a:fld>
            <a:endParaRPr lang="fr-FR"/>
          </a:p>
        </p:txBody>
      </p:sp>
    </p:spTree>
    <p:extLst>
      <p:ext uri="{BB962C8B-B14F-4D97-AF65-F5344CB8AC3E}">
        <p14:creationId xmlns:p14="http://schemas.microsoft.com/office/powerpoint/2010/main" val="38141996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Définition du cadre de l’étude.</a:t>
            </a:r>
          </a:p>
          <a:p>
            <a:endParaRPr lang="fr-FR" u="sng" dirty="0"/>
          </a:p>
          <a:p>
            <a:r>
              <a:rPr lang="fr-FR" u="sng" dirty="0"/>
              <a:t>Éléments</a:t>
            </a:r>
            <a:r>
              <a:rPr lang="fr-FR" u="sng" baseline="0" dirty="0"/>
              <a:t> de langage:</a:t>
            </a:r>
            <a:endParaRPr lang="fr-FR" baseline="0" dirty="0"/>
          </a:p>
          <a:p>
            <a:pPr marL="171450" indent="-171450">
              <a:buFont typeface="Arial" panose="020B0604020202020204" pitchFamily="34" charset="0"/>
              <a:buChar char="•"/>
            </a:pPr>
            <a:r>
              <a:rPr lang="fr-FR" dirty="0"/>
              <a:t>Il est fortement recommandé dans l’étape de cadrage </a:t>
            </a:r>
            <a:r>
              <a:rPr lang="fr-FR" baseline="0" dirty="0"/>
              <a:t>de formaliser les rôles et responsabilités de chacun sur le projet dans une matrice RACI (Responsable, Approbateur, Consulté et Informé)</a:t>
            </a:r>
          </a:p>
          <a:p>
            <a:pPr marL="0" indent="0">
              <a:buFont typeface="Arial" panose="020B0604020202020204" pitchFamily="34" charset="0"/>
              <a:buNone/>
            </a:pPr>
            <a:endParaRPr lang="fr-FR" baseline="0" dirty="0"/>
          </a:p>
          <a:p>
            <a:pPr marL="171450" indent="-171450">
              <a:buFont typeface="Arial" panose="020B0604020202020204" pitchFamily="34" charset="0"/>
              <a:buChar char="•"/>
            </a:pPr>
            <a:r>
              <a:rPr lang="fr-FR" baseline="0" dirty="0"/>
              <a:t>Les éléments qui peuvent entraîner une itération d’une analyse sur un cycle :</a:t>
            </a:r>
          </a:p>
          <a:p>
            <a:pPr marL="628650" lvl="1" indent="-171450">
              <a:buFont typeface="Arial" panose="020B0604020202020204" pitchFamily="34" charset="0"/>
              <a:buChar char="•"/>
            </a:pPr>
            <a:r>
              <a:rPr lang="fr-FR" baseline="0" dirty="0"/>
              <a:t>Stratégique sont le changement de périmètre, d’organisation, etc.</a:t>
            </a:r>
          </a:p>
          <a:p>
            <a:pPr marL="628650" lvl="1" indent="-171450">
              <a:buFont typeface="Arial" panose="020B0604020202020204" pitchFamily="34" charset="0"/>
              <a:buChar char="•"/>
            </a:pPr>
            <a:r>
              <a:rPr lang="fr-FR" baseline="0" dirty="0"/>
              <a:t>Opérationnel sont un changement d’un bien support, incident, nouvelle vulnérabilité, menace, etc.</a:t>
            </a:r>
          </a:p>
          <a:p>
            <a:pPr marL="0" lvl="0" indent="0">
              <a:buFont typeface="Arial" panose="020B0604020202020204" pitchFamily="34" charset="0"/>
              <a:buNone/>
            </a:pPr>
            <a:endParaRPr lang="fr-FR" baseline="0" dirty="0"/>
          </a:p>
          <a:p>
            <a:pPr marL="171450" lvl="0" indent="-171450">
              <a:buFont typeface="Arial" panose="020B0604020202020204" pitchFamily="34" charset="0"/>
              <a:buChar char="•"/>
            </a:pPr>
            <a:r>
              <a:rPr lang="fr-FR" baseline="0" dirty="0"/>
              <a:t>Importance de bien définir le </a:t>
            </a:r>
            <a:r>
              <a:rPr lang="fr-FR" b="1" u="sng" baseline="0" dirty="0"/>
              <a:t>périmètre</a:t>
            </a:r>
            <a:r>
              <a:rPr lang="fr-FR" baseline="0" dirty="0"/>
              <a:t> de l’analyse de risque avec toutes les parties prenantes.</a:t>
            </a:r>
          </a:p>
          <a:p>
            <a:pPr marL="171450" lvl="0" indent="-171450">
              <a:buFont typeface="Arial" panose="020B0604020202020204" pitchFamily="34" charset="0"/>
              <a:buChar char="•"/>
            </a:pPr>
            <a:r>
              <a:rPr lang="fr-FR" baseline="0" dirty="0"/>
              <a:t>Si l’analyse de risque est réalisée dans le cadre d’une homologation, s’assurer que le périmètre de l’</a:t>
            </a:r>
            <a:r>
              <a:rPr lang="fr-FR" baseline="0" dirty="0" err="1"/>
              <a:t>AdR</a:t>
            </a:r>
            <a:r>
              <a:rPr lang="fr-FR" baseline="0" dirty="0"/>
              <a:t> est bien cohérent avec le périmètre de l’homologation (se référer au document « Stratégie d’Homologation »).</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36</a:t>
            </a:fld>
            <a:endParaRPr lang="fr-FR"/>
          </a:p>
        </p:txBody>
      </p:sp>
    </p:spTree>
    <p:extLst>
      <p:ext uri="{BB962C8B-B14F-4D97-AF65-F5344CB8AC3E}">
        <p14:creationId xmlns:p14="http://schemas.microsoft.com/office/powerpoint/2010/main" val="14273540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Présentation d’un exemple d’une </a:t>
            </a:r>
            <a:r>
              <a:rPr lang="fr-FR" baseline="0" dirty="0"/>
              <a:t>matrice RACI (Responsable, Approbateur, Consulté et Informé).</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baseline="0" dirty="0"/>
              <a:t>Éléments de langage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a:t>Définir le RACI en fonction des rôles identifiés : RSSI, chef de projet, MOA, MOE, hébergeur, autorité (AH ou AA</a:t>
            </a:r>
            <a:r>
              <a:rPr lang="fr-FR" baseline="0"/>
              <a:t>) ;</a:t>
            </a:r>
            <a:endParaRPr lang="fr-FR"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a:t>Si un RACI a été défini lors de l’initialisation d’une homologation et que l’analyse de risque s’inscrit dans ce cadre, alors reprendre cette matrice.</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37</a:t>
            </a:fld>
            <a:endParaRPr lang="fr-FR"/>
          </a:p>
        </p:txBody>
      </p:sp>
    </p:spTree>
    <p:extLst>
      <p:ext uri="{BB962C8B-B14F-4D97-AF65-F5344CB8AC3E}">
        <p14:creationId xmlns:p14="http://schemas.microsoft.com/office/powerpoint/2010/main" val="42459506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Introduction aux 3 notions présentées par la suite (mission, valeur métier et bien support).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baseline="0" dirty="0"/>
              <a:t>Éléments de langage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aseline="0" dirty="0"/>
              <a:t>Importance de bien définir le périmètre de l’étude.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38</a:t>
            </a:fld>
            <a:endParaRPr lang="fr-FR"/>
          </a:p>
        </p:txBody>
      </p:sp>
    </p:spTree>
    <p:extLst>
      <p:ext uri="{BB962C8B-B14F-4D97-AF65-F5344CB8AC3E}">
        <p14:creationId xmlns:p14="http://schemas.microsoft.com/office/powerpoint/2010/main" val="39775792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Présentation de la mission, de la valeur métier et du bien support.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baseline="0" dirty="0"/>
          </a:p>
          <a:p>
            <a:r>
              <a:rPr lang="fr-FR" u="sng" dirty="0"/>
              <a:t>Eléments de langage :</a:t>
            </a:r>
          </a:p>
          <a:p>
            <a:endParaRPr lang="fr-FR" dirty="0"/>
          </a:p>
          <a:p>
            <a:pPr marL="171450" indent="-171450">
              <a:buFont typeface="Arial" panose="020B0604020202020204" pitchFamily="34" charset="0"/>
              <a:buChar char="•"/>
            </a:pPr>
            <a:r>
              <a:rPr lang="fr-FR" dirty="0"/>
              <a:t>Valeurs Métier (Biens Essentiels dans EBIOS 2010) :</a:t>
            </a:r>
          </a:p>
          <a:p>
            <a:pPr marL="628650" lvl="1" indent="-171450">
              <a:buFont typeface="Arial" panose="020B0604020202020204" pitchFamily="34" charset="0"/>
              <a:buChar char="•"/>
            </a:pPr>
            <a:r>
              <a:rPr lang="fr-FR" dirty="0"/>
              <a:t>Exemples (issus du guide) : </a:t>
            </a:r>
            <a:r>
              <a:rPr lang="fr-FR" sz="1200" b="0" i="0" u="none" strike="noStrike" kern="1200" baseline="0" dirty="0">
                <a:solidFill>
                  <a:schemeClr val="tx1"/>
                </a:solidFill>
                <a:latin typeface="+mn-lt"/>
                <a:ea typeface="+mn-ea"/>
                <a:cs typeface="+mn-cs"/>
              </a:rPr>
              <a:t>service d’annulation de réservations en ligne ou de sauvegarde, informations clients, service de supervision, résultats de travaux de R&amp;D, données à caractère personnel, phase de déploiement d’un projet, savoir-faire en conception de pièces aéronautiques.</a:t>
            </a:r>
          </a:p>
          <a:p>
            <a:pPr marL="628650" lvl="1"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Notes : les valeurs métier représentent le patrimoine informationnel qu’une source de risque aurait intérêt à attaquer pour porter atteinte à l’objet de </a:t>
            </a:r>
            <a:r>
              <a:rPr lang="fr-FR" sz="1200" b="0" i="0" u="none" strike="noStrike" kern="1200" baseline="0">
                <a:solidFill>
                  <a:schemeClr val="tx1"/>
                </a:solidFill>
                <a:latin typeface="+mn-lt"/>
                <a:ea typeface="+mn-ea"/>
                <a:cs typeface="+mn-cs"/>
              </a:rPr>
              <a:t>l’étude ;</a:t>
            </a:r>
            <a:endParaRPr lang="fr-FR" sz="1200" b="0" i="0" u="none" strike="noStrike" kern="1200" baseline="0" dirty="0">
              <a:solidFill>
                <a:schemeClr val="tx1"/>
              </a:solidFill>
              <a:latin typeface="+mn-lt"/>
              <a:ea typeface="+mn-ea"/>
              <a:cs typeface="+mn-cs"/>
            </a:endParaRPr>
          </a:p>
          <a:p>
            <a:endParaRPr lang="fr-FR" dirty="0"/>
          </a:p>
          <a:p>
            <a:pPr marL="171450" indent="-171450">
              <a:buFont typeface="Arial" panose="020B0604020202020204" pitchFamily="34" charset="0"/>
              <a:buChar char="•"/>
            </a:pPr>
            <a:r>
              <a:rPr lang="fr-FR" dirty="0"/>
              <a:t>Biens Supports</a:t>
            </a:r>
          </a:p>
          <a:p>
            <a:pPr marL="628650" lvl="1" indent="-171450">
              <a:buFont typeface="Arial" panose="020B0604020202020204" pitchFamily="34" charset="0"/>
              <a:buChar char="•"/>
            </a:pPr>
            <a:r>
              <a:rPr lang="fr-FR" dirty="0"/>
              <a:t>Exemples (issus du guide : </a:t>
            </a:r>
            <a:r>
              <a:rPr lang="fr-FR" sz="1200" b="0" i="0" u="none" strike="noStrike" kern="1200" baseline="0" dirty="0">
                <a:solidFill>
                  <a:schemeClr val="tx1"/>
                </a:solidFill>
                <a:latin typeface="+mn-lt"/>
                <a:ea typeface="+mn-ea"/>
                <a:cs typeface="+mn-cs"/>
              </a:rPr>
              <a:t>serveur, réseau de téléphonie, passerelle d’interconnexion, local technique, dispositif de vidéo protection, équipe en charge du projet, administrateurs, département de R&amp;D.</a:t>
            </a:r>
            <a:endParaRPr lang="fr-FR" dirty="0"/>
          </a:p>
          <a:p>
            <a:endParaRPr lang="fr-FR" dirty="0"/>
          </a:p>
          <a:p>
            <a:pPr marL="171450" indent="-171450">
              <a:buFont typeface="Arial" panose="020B0604020202020204" pitchFamily="34" charset="0"/>
              <a:buChar char="•"/>
            </a:pPr>
            <a:r>
              <a:rPr lang="fr-FR" dirty="0"/>
              <a:t>Mission : il s’agit de la mission principale de l’objet de l’étude / du service numérique (trivialement, à quoi sert ce SI). Il ne devrait y avoir au final que une ou deux missions.</a:t>
            </a:r>
          </a:p>
          <a:p>
            <a:pPr marL="171450" indent="-171450">
              <a:buFont typeface="Arial" panose="020B0604020202020204" pitchFamily="34" charset="0"/>
              <a:buChar char="•"/>
            </a:pPr>
            <a:r>
              <a:rPr lang="fr-FR" dirty="0"/>
              <a:t>Attention à ne pas garder par la suite trop de </a:t>
            </a:r>
            <a:r>
              <a:rPr lang="fr-FR"/>
              <a:t>VM ; </a:t>
            </a:r>
            <a:r>
              <a:rPr lang="fr-FR" dirty="0"/>
              <a:t>entre 5 et 7 VM constituent une bonne moyenne. Ne pas hésiter à regrouper des informations pour constituer une VM. Il s’agit bien de VM qui permettent de réaliser la mission. « Administrer techniquement le SI » ne constitue pas (par exemple) une VM en lien avec la mission d’un SI bureautique. Cela sera abordé deux pages plus loin.</a:t>
            </a:r>
          </a:p>
          <a:p>
            <a:pPr marL="171450" indent="-171450">
              <a:buFont typeface="Arial" panose="020B0604020202020204" pitchFamily="34" charset="0"/>
              <a:buChar char="•"/>
            </a:pPr>
            <a:r>
              <a:rPr lang="fr-FR" dirty="0"/>
              <a:t>Bien support : les BS seront réutilisés lors de l’atelier 4, être le plus précis possible dans leur description.</a:t>
            </a:r>
          </a:p>
          <a:p>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pPr/>
              <a:t>39</a:t>
            </a:fld>
            <a:endParaRPr lang="fr-FR" dirty="0"/>
          </a:p>
        </p:txBody>
      </p:sp>
    </p:spTree>
    <p:extLst>
      <p:ext uri="{BB962C8B-B14F-4D97-AF65-F5344CB8AC3E}">
        <p14:creationId xmlns:p14="http://schemas.microsoft.com/office/powerpoint/2010/main" val="897990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 chapitre :</a:t>
            </a:r>
          </a:p>
          <a:p>
            <a:endParaRPr lang="fr-FR" dirty="0"/>
          </a:p>
          <a:p>
            <a:pPr marL="171450" indent="-171450">
              <a:buFont typeface="Arial" panose="020B0604020202020204" pitchFamily="34" charset="0"/>
              <a:buChar char="•"/>
            </a:pPr>
            <a:r>
              <a:rPr lang="fr-FR" dirty="0"/>
              <a:t>Introduire les définitions de bases :</a:t>
            </a:r>
          </a:p>
          <a:p>
            <a:pPr marL="628650" lvl="1" indent="-171450">
              <a:buFont typeface="Arial" panose="020B0604020202020204" pitchFamily="34" charset="0"/>
              <a:buChar char="•"/>
            </a:pPr>
            <a:r>
              <a:rPr lang="fr-FR" dirty="0"/>
              <a:t>Risque</a:t>
            </a:r>
          </a:p>
          <a:p>
            <a:pPr marL="628650" lvl="1" indent="-171450">
              <a:buFont typeface="Arial" panose="020B0604020202020204" pitchFamily="34" charset="0"/>
              <a:buChar char="•"/>
            </a:pPr>
            <a:r>
              <a:rPr lang="fr-FR" dirty="0"/>
              <a:t>Gravité</a:t>
            </a:r>
          </a:p>
          <a:p>
            <a:pPr marL="628650" lvl="1" indent="-171450">
              <a:buFont typeface="Arial" panose="020B0604020202020204" pitchFamily="34" charset="0"/>
              <a:buChar char="•"/>
            </a:pPr>
            <a:r>
              <a:rPr lang="fr-FR" dirty="0"/>
              <a:t>Vraisemblance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Actifs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Menace</a:t>
            </a:r>
          </a:p>
          <a:p>
            <a:pPr marL="628650" lvl="1" indent="-171450">
              <a:buFont typeface="Arial" panose="020B0604020202020204" pitchFamily="34" charset="0"/>
              <a:buChar char="•"/>
            </a:pPr>
            <a:r>
              <a:rPr lang="fr-FR" dirty="0"/>
              <a:t>Vulnérabilité</a:t>
            </a:r>
          </a:p>
          <a:p>
            <a:pPr marL="171450" lvl="0" indent="-171450">
              <a:buFont typeface="Arial" panose="020B0604020202020204" pitchFamily="34" charset="0"/>
              <a:buChar char="•"/>
            </a:pPr>
            <a:r>
              <a:rPr lang="fr-FR" dirty="0"/>
              <a:t>Introduire le concept d’analyse de risque</a:t>
            </a:r>
          </a:p>
          <a:p>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4</a:t>
            </a:fld>
            <a:endParaRPr lang="fr-FR" dirty="0"/>
          </a:p>
        </p:txBody>
      </p:sp>
    </p:spTree>
    <p:extLst>
      <p:ext uri="{BB962C8B-B14F-4D97-AF65-F5344CB8AC3E}">
        <p14:creationId xmlns:p14="http://schemas.microsoft.com/office/powerpoint/2010/main" val="14937300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Approfondissement / vulgarisation de la mission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r>
              <a:rPr lang="fr-FR" u="sng" dirty="0"/>
              <a:t>Eléments de langage :</a:t>
            </a:r>
          </a:p>
          <a:p>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solidFill>
                  <a:srgbClr val="252525"/>
                </a:solidFill>
                <a:latin typeface="Segoe UI" panose="020B0502040204020203" pitchFamily="34" charset="0"/>
                <a:cs typeface="Segoe UI" panose="020B0502040204020203" pitchFamily="34" charset="0"/>
              </a:rPr>
              <a:t>Bien définir l’objet de l’étude : un système d’information (ou service numérique) dans son ensemble, un sous ensemble d’un SI, un ensemble de SI ?</a:t>
            </a:r>
            <a:r>
              <a:rPr lang="fr-FR" dirty="0"/>
              <a:t> </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pPr/>
              <a:t>40</a:t>
            </a:fld>
            <a:endParaRPr lang="fr-FR" dirty="0"/>
          </a:p>
        </p:txBody>
      </p:sp>
    </p:spTree>
    <p:extLst>
      <p:ext uri="{BB962C8B-B14F-4D97-AF65-F5344CB8AC3E}">
        <p14:creationId xmlns:p14="http://schemas.microsoft.com/office/powerpoint/2010/main" val="889228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Approfondissement / vulgarisation de la valeur métier. Aider les stagiaires à mieux appréhender ce concept et à les identifier.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u="sng" dirty="0"/>
              <a:t>Eléments de langage :</a:t>
            </a: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kern="1200" dirty="0">
                <a:solidFill>
                  <a:schemeClr val="tx1"/>
                </a:solidFill>
                <a:effectLst/>
                <a:latin typeface="+mn-lt"/>
                <a:ea typeface="+mn-ea"/>
                <a:cs typeface="+mn-cs"/>
              </a:rPr>
              <a:t>Les valeur métier représentent le patrimoine informationnel qu'une source de risque aurait intérêt à attaquer pour porter atteinte à l'objet de l'étude.</a:t>
            </a:r>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pPr/>
              <a:t>41</a:t>
            </a:fld>
            <a:endParaRPr lang="fr-FR" dirty="0"/>
          </a:p>
        </p:txBody>
      </p:sp>
    </p:spTree>
    <p:extLst>
      <p:ext uri="{BB962C8B-B14F-4D97-AF65-F5344CB8AC3E}">
        <p14:creationId xmlns:p14="http://schemas.microsoft.com/office/powerpoint/2010/main" val="2701473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Approfondissement / vulgarisation du bien support</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pPr/>
              <a:t>42</a:t>
            </a:fld>
            <a:endParaRPr lang="fr-FR" dirty="0"/>
          </a:p>
        </p:txBody>
      </p:sp>
    </p:spTree>
    <p:extLst>
      <p:ext uri="{BB962C8B-B14F-4D97-AF65-F5344CB8AC3E}">
        <p14:creationId xmlns:p14="http://schemas.microsoft.com/office/powerpoint/2010/main" val="2298531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afin de mieux appréhender les notions abordées. Corrections dans page suivante.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43</a:t>
            </a:fld>
            <a:endParaRPr lang="fr-FR"/>
          </a:p>
        </p:txBody>
      </p:sp>
    </p:spTree>
    <p:extLst>
      <p:ext uri="{BB962C8B-B14F-4D97-AF65-F5344CB8AC3E}">
        <p14:creationId xmlns:p14="http://schemas.microsoft.com/office/powerpoint/2010/main" val="784716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l’exercice.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44</a:t>
            </a:fld>
            <a:endParaRPr lang="fr-FR"/>
          </a:p>
        </p:txBody>
      </p:sp>
    </p:spTree>
    <p:extLst>
      <p:ext uri="{BB962C8B-B14F-4D97-AF65-F5344CB8AC3E}">
        <p14:creationId xmlns:p14="http://schemas.microsoft.com/office/powerpoint/2010/main" val="3480495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pPr marL="0" indent="0">
              <a:buFontTx/>
              <a:buNone/>
            </a:pPr>
            <a:endParaRPr lang="fr-FR" u="none" dirty="0"/>
          </a:p>
          <a:p>
            <a:pPr marL="171450" indent="-171450">
              <a:buFont typeface="Arial" panose="020B0604020202020204" pitchFamily="34" charset="0"/>
              <a:buChar char="•"/>
            </a:pPr>
            <a:r>
              <a:rPr lang="fr-FR" u="none" dirty="0"/>
              <a:t>Présenter quelques conseils sur les choix des VM et BS</a:t>
            </a:r>
          </a:p>
          <a:p>
            <a:pPr marL="0" indent="0">
              <a:buFontTx/>
              <a:buNone/>
            </a:pPr>
            <a:endParaRPr lang="fr-FR" u="none" dirty="0"/>
          </a:p>
          <a:p>
            <a:pPr marL="0" indent="0">
              <a:buFontTx/>
              <a:buNone/>
            </a:pPr>
            <a:r>
              <a:rPr lang="fr-FR" u="sng" dirty="0"/>
              <a:t>Éléments de langage </a:t>
            </a:r>
            <a:r>
              <a:rPr lang="fr-FR" dirty="0"/>
              <a:t>:</a:t>
            </a:r>
          </a:p>
          <a:p>
            <a:endParaRPr lang="fr-FR" dirty="0"/>
          </a:p>
          <a:p>
            <a:pPr marL="171450" indent="-171450">
              <a:buFont typeface="Arial" panose="020B0604020202020204" pitchFamily="34" charset="0"/>
              <a:buChar char="•"/>
            </a:pPr>
            <a:r>
              <a:rPr lang="fr-FR" dirty="0"/>
              <a:t>Le périmètre métier</a:t>
            </a:r>
            <a:r>
              <a:rPr lang="fr-FR" baseline="0" dirty="0"/>
              <a:t> et technique doit être renseigné avec la direction, les métiers, la DSI, les moyens généraux…</a:t>
            </a:r>
            <a:endParaRPr lang="fr-FR" dirty="0"/>
          </a:p>
          <a:p>
            <a:pPr marL="171450" indent="-171450">
              <a:buFont typeface="Arial" panose="020B0604020202020204" pitchFamily="34" charset="0"/>
              <a:buChar char="•"/>
            </a:pPr>
            <a:r>
              <a:rPr lang="fr-FR" dirty="0"/>
              <a:t>Il est important que le niveau d’approfondissement</a:t>
            </a:r>
            <a:r>
              <a:rPr lang="fr-FR" baseline="0" dirty="0"/>
              <a:t> des éléments soit homogène</a:t>
            </a:r>
          </a:p>
          <a:p>
            <a:pPr marL="171450" indent="-171450">
              <a:buFont typeface="Arial" panose="020B0604020202020204" pitchFamily="34" charset="0"/>
              <a:buChar char="•"/>
            </a:pPr>
            <a:r>
              <a:rPr lang="fr-FR" baseline="0" dirty="0"/>
              <a:t>Il faut privilégier une description macro des valeurs métier</a:t>
            </a:r>
          </a:p>
          <a:p>
            <a:pPr marL="171450" indent="-171450">
              <a:buFont typeface="Arial" panose="020B0604020202020204" pitchFamily="34" charset="0"/>
              <a:buChar char="•"/>
            </a:pPr>
            <a:r>
              <a:rPr lang="fr-FR" baseline="0" dirty="0"/>
              <a:t>Il est possible de regrouper des informations pour éviter trop de VM</a:t>
            </a:r>
          </a:p>
          <a:p>
            <a:pPr marL="171450" indent="-171450">
              <a:buFont typeface="Arial" panose="020B0604020202020204" pitchFamily="34" charset="0"/>
              <a:buChar char="•"/>
            </a:pPr>
            <a:r>
              <a:rPr lang="fr-FR" baseline="0" dirty="0"/>
              <a:t>Il est possible d’intégrer les informations dans les valeurs métier processus sans être obligé de dédoubler processus/informations</a:t>
            </a:r>
          </a:p>
          <a:p>
            <a:pPr marL="171450" indent="-171450">
              <a:buFont typeface="Arial" panose="020B0604020202020204" pitchFamily="34" charset="0"/>
              <a:buChar char="•"/>
            </a:pPr>
            <a:r>
              <a:rPr lang="fr-FR" baseline="0" dirty="0"/>
              <a:t>Si le SI n’existe pas encore, il n’est pas possible à cette étape de renseigner les biens </a:t>
            </a:r>
            <a:r>
              <a:rPr lang="fr-FR" baseline="0"/>
              <a:t>supports ; </a:t>
            </a:r>
            <a:r>
              <a:rPr lang="fr-FR" baseline="0" dirty="0"/>
              <a:t>cela pourra être complété un peu plus tard lors d’une itération spécifique par exemple</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45</a:t>
            </a:fld>
            <a:endParaRPr lang="fr-FR"/>
          </a:p>
        </p:txBody>
      </p:sp>
    </p:spTree>
    <p:extLst>
      <p:ext uri="{BB962C8B-B14F-4D97-AF65-F5344CB8AC3E}">
        <p14:creationId xmlns:p14="http://schemas.microsoft.com/office/powerpoint/2010/main" val="24973620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des premières notions abordées au travers d’un exemple.</a:t>
            </a:r>
          </a:p>
          <a:p>
            <a:pPr marL="171450" indent="-171450">
              <a:buFont typeface="Arial" panose="020B0604020202020204" pitchFamily="34" charset="0"/>
              <a:buChar char="•"/>
            </a:pPr>
            <a:r>
              <a:rPr lang="fr-FR" dirty="0"/>
              <a:t>Introduction de l’attaquant et de la vulnérabilité.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46</a:t>
            </a:fld>
            <a:endParaRPr lang="fr-FR"/>
          </a:p>
        </p:txBody>
      </p:sp>
    </p:spTree>
    <p:extLst>
      <p:ext uri="{BB962C8B-B14F-4D97-AF65-F5344CB8AC3E}">
        <p14:creationId xmlns:p14="http://schemas.microsoft.com/office/powerpoint/2010/main" val="28812046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du cas du laboratoire.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47</a:t>
            </a:fld>
            <a:endParaRPr lang="fr-FR"/>
          </a:p>
        </p:txBody>
      </p:sp>
    </p:spTree>
    <p:extLst>
      <p:ext uri="{BB962C8B-B14F-4D97-AF65-F5344CB8AC3E}">
        <p14:creationId xmlns:p14="http://schemas.microsoft.com/office/powerpoint/2010/main" val="4836359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du cas du laboratoire – atelier 1 : mission, VM, BS, etc.</a:t>
            </a:r>
            <a:endParaRPr lang="fr-FR" u="sng" dirty="0"/>
          </a:p>
          <a:p>
            <a:pPr marL="171450" indent="-171450">
              <a:buFont typeface="Arial" panose="020B0604020202020204" pitchFamily="34" charset="0"/>
              <a:buChar char="•"/>
            </a:pPr>
            <a:r>
              <a:rPr lang="fr-FR" u="none" dirty="0"/>
              <a:t>Présentation d’un exemple de tableau à remplir.</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48</a:t>
            </a:fld>
            <a:endParaRPr lang="fr-FR"/>
          </a:p>
        </p:txBody>
      </p:sp>
    </p:spTree>
    <p:extLst>
      <p:ext uri="{BB962C8B-B14F-4D97-AF65-F5344CB8AC3E}">
        <p14:creationId xmlns:p14="http://schemas.microsoft.com/office/powerpoint/2010/main" val="22462816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du cas du laboratoire – atelier 1 : mission, VM, BS, etc.</a:t>
            </a:r>
          </a:p>
          <a:p>
            <a:pPr marL="171450" indent="-171450">
              <a:buFont typeface="Arial" panose="020B0604020202020204" pitchFamily="34" charset="0"/>
              <a:buChar char="•"/>
            </a:pPr>
            <a:r>
              <a:rPr lang="fr-FR" dirty="0"/>
              <a:t>Correction de l’exercice.</a:t>
            </a:r>
          </a:p>
          <a:p>
            <a:endParaRPr lang="fr-FR" u="sng" dirty="0"/>
          </a:p>
          <a:p>
            <a:r>
              <a:rPr lang="fr-FR" u="sng" dirty="0"/>
              <a:t>Éléments de langage :</a:t>
            </a:r>
          </a:p>
          <a:p>
            <a:endParaRPr lang="fr-FR" dirty="0"/>
          </a:p>
          <a:p>
            <a:pPr marL="171450" indent="-171450">
              <a:buFont typeface="Arial" panose="020B0604020202020204" pitchFamily="34" charset="0"/>
              <a:buChar char="•"/>
            </a:pPr>
            <a:r>
              <a:rPr lang="fr-FR" dirty="0"/>
              <a:t>Présentation de la mission et des VM pour guider les stagiaires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49</a:t>
            </a:fld>
            <a:endParaRPr lang="fr-FR"/>
          </a:p>
        </p:txBody>
      </p:sp>
    </p:spTree>
    <p:extLst>
      <p:ext uri="{BB962C8B-B14F-4D97-AF65-F5344CB8AC3E}">
        <p14:creationId xmlns:p14="http://schemas.microsoft.com/office/powerpoint/2010/main" val="4068861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Faire échanger les stagiaires entre eux sur la notion de risque. Relever les points positifs et challenger les écarts.</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5</a:t>
            </a:fld>
            <a:endParaRPr lang="fr-FR" dirty="0"/>
          </a:p>
        </p:txBody>
      </p:sp>
    </p:spTree>
    <p:extLst>
      <p:ext uri="{BB962C8B-B14F-4D97-AF65-F5344CB8AC3E}">
        <p14:creationId xmlns:p14="http://schemas.microsoft.com/office/powerpoint/2010/main" val="21824031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du cas du laboratoire – atelier 1 : mission, VM, BS, etc.</a:t>
            </a:r>
          </a:p>
          <a:p>
            <a:pPr marL="171450" indent="-171450">
              <a:buFont typeface="Arial" panose="020B0604020202020204" pitchFamily="34" charset="0"/>
              <a:buChar char="•"/>
            </a:pPr>
            <a:r>
              <a:rPr lang="fr-FR" dirty="0"/>
              <a:t>Correction de l’exercice.</a:t>
            </a:r>
          </a:p>
          <a:p>
            <a:endParaRPr lang="fr-FR" u="sng" dirty="0"/>
          </a:p>
          <a:p>
            <a:r>
              <a:rPr lang="fr-FR" u="sng" dirty="0"/>
              <a:t>Éléments de langage :</a:t>
            </a:r>
          </a:p>
          <a:p>
            <a:endParaRPr lang="fr-FR" dirty="0"/>
          </a:p>
          <a:p>
            <a:pPr marL="171450" indent="-171450">
              <a:buFont typeface="Arial" panose="020B0604020202020204" pitchFamily="34" charset="0"/>
              <a:buChar char="•"/>
            </a:pPr>
            <a:r>
              <a:rPr lang="fr-FR" dirty="0"/>
              <a:t>Faire des regroupements d’information pour éviter trop de VM</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50</a:t>
            </a:fld>
            <a:endParaRPr lang="fr-FR"/>
          </a:p>
        </p:txBody>
      </p:sp>
    </p:spTree>
    <p:extLst>
      <p:ext uri="{BB962C8B-B14F-4D97-AF65-F5344CB8AC3E}">
        <p14:creationId xmlns:p14="http://schemas.microsoft.com/office/powerpoint/2010/main" val="3273781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aux notions présentées par la suite (événement redouté et gravité).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51</a:t>
            </a:fld>
            <a:endParaRPr lang="fr-FR"/>
          </a:p>
        </p:txBody>
      </p:sp>
    </p:spTree>
    <p:extLst>
      <p:ext uri="{BB962C8B-B14F-4D97-AF65-F5344CB8AC3E}">
        <p14:creationId xmlns:p14="http://schemas.microsoft.com/office/powerpoint/2010/main" val="42344604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u="none" strike="noStrike" dirty="0"/>
          </a:p>
          <a:p>
            <a:pPr marL="171450" indent="-171450">
              <a:buFont typeface="Arial" panose="020B0604020202020204" pitchFamily="34" charset="0"/>
              <a:buChar char="•"/>
            </a:pPr>
            <a:r>
              <a:rPr lang="fr-FR" u="none" strike="noStrike" dirty="0"/>
              <a:t>Présentation de la partie de l’atelier 1 dédiée aux événements redoutés, assortie de quelques conseils.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strike="noStrike" dirty="0"/>
              <a:t>Présentation de la définition d’un ER : </a:t>
            </a:r>
            <a:r>
              <a:rPr lang="fr-FR" sz="1200" b="1" i="1" kern="1200" dirty="0">
                <a:solidFill>
                  <a:schemeClr val="tx1"/>
                </a:solidFill>
                <a:effectLst/>
                <a:latin typeface="+mn-lt"/>
                <a:ea typeface="+mn-ea"/>
                <a:cs typeface="+mn-cs"/>
              </a:rPr>
              <a:t>un événement redouté associe une valeur métier, un incident de sécurité et un impact. Et c’est au métier d’évaluer les impacts et le niveau de gravité.</a:t>
            </a:r>
            <a:endParaRPr lang="fr-FR" b="1" u="none" strike="noStrike" dirty="0"/>
          </a:p>
          <a:p>
            <a:endParaRPr lang="fr-FR" u="none" strike="noStrike" dirty="0"/>
          </a:p>
          <a:p>
            <a:r>
              <a:rPr lang="fr-FR" u="sng" strike="noStrike" dirty="0"/>
              <a:t>Éléments de langage :</a:t>
            </a:r>
          </a:p>
          <a:p>
            <a:endParaRPr lang="fr-FR" strike="noStrike" dirty="0"/>
          </a:p>
          <a:p>
            <a:pPr marL="171450" indent="-171450">
              <a:buFont typeface="Arial" panose="020B0604020202020204" pitchFamily="34" charset="0"/>
              <a:buChar char="•"/>
            </a:pPr>
            <a:r>
              <a:rPr lang="fr-FR" dirty="0">
                <a:latin typeface="Marianne" panose="02000000000000000000" pitchFamily="50" charset="0"/>
              </a:rPr>
              <a:t>Exemple d’ER : indisponibilité d’un service, modification illégitime du seuil de température haute d’un processus industriel, divulgation de données classifiées, modification d’une base de données.</a:t>
            </a:r>
            <a:endParaRPr lang="fr-FR" strike="noStrike" dirty="0"/>
          </a:p>
          <a:p>
            <a:pPr marL="171450" indent="-171450">
              <a:buFont typeface="Arial" panose="020B0604020202020204" pitchFamily="34" charset="0"/>
              <a:buChar char="•"/>
            </a:pPr>
            <a:r>
              <a:rPr lang="fr-FR" strike="noStrike" dirty="0"/>
              <a:t>Il est important de laisser s’exprimer le métier sur ses craintes avant de présenter ses propres recherches / hypothèses, afin de ne pas biaiser la réflexion.</a:t>
            </a:r>
          </a:p>
          <a:p>
            <a:pPr marL="171450" indent="-171450">
              <a:buFont typeface="Arial" panose="020B0604020202020204" pitchFamily="34" charset="0"/>
              <a:buChar char="•"/>
            </a:pPr>
            <a:r>
              <a:rPr lang="fr-FR" strike="noStrike" dirty="0"/>
              <a:t>Les hypothèses ne doivent pas être une « simple » déclinaison des DIC basées sur les VM identifiées précédemment.</a:t>
            </a:r>
          </a:p>
          <a:p>
            <a:pPr marL="171450" indent="-171450">
              <a:buFont typeface="Arial" panose="020B0604020202020204" pitchFamily="34" charset="0"/>
              <a:buChar char="•"/>
            </a:pPr>
            <a:r>
              <a:rPr lang="fr-FR" strike="noStrike" dirty="0"/>
              <a:t>Un exemple (issu du cas du laboratoire) sera présenté page 50.</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52</a:t>
            </a:fld>
            <a:endParaRPr lang="fr-FR"/>
          </a:p>
        </p:txBody>
      </p:sp>
    </p:spTree>
    <p:extLst>
      <p:ext uri="{BB962C8B-B14F-4D97-AF65-F5344CB8AC3E}">
        <p14:creationId xmlns:p14="http://schemas.microsoft.com/office/powerpoint/2010/main" val="3843539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u="none" strike="noStrike" dirty="0"/>
          </a:p>
          <a:p>
            <a:pPr marL="171450" indent="-171450">
              <a:buFont typeface="Arial" panose="020B0604020202020204" pitchFamily="34" charset="0"/>
              <a:buChar char="•"/>
            </a:pPr>
            <a:r>
              <a:rPr lang="fr-FR" u="none" strike="noStrike" dirty="0"/>
              <a:t>Exercice permettant d'introduire les impacts. Correction page suivante.</a:t>
            </a:r>
          </a:p>
          <a:p>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53</a:t>
            </a:fld>
            <a:endParaRPr lang="fr-FR"/>
          </a:p>
        </p:txBody>
      </p:sp>
    </p:spTree>
    <p:extLst>
      <p:ext uri="{BB962C8B-B14F-4D97-AF65-F5344CB8AC3E}">
        <p14:creationId xmlns:p14="http://schemas.microsoft.com/office/powerpoint/2010/main" val="1574291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u="none" strike="noStrike" dirty="0"/>
          </a:p>
          <a:p>
            <a:pPr marL="171450" indent="-171450">
              <a:buFont typeface="Arial" panose="020B0604020202020204" pitchFamily="34" charset="0"/>
              <a:buChar char="•"/>
            </a:pPr>
            <a:r>
              <a:rPr lang="fr-FR" u="none" strike="noStrike" dirty="0"/>
              <a:t>Correction de l’exercice.</a:t>
            </a:r>
          </a:p>
          <a:p>
            <a:pPr marL="171450" indent="-171450">
              <a:buFont typeface="Arial" panose="020B0604020202020204" pitchFamily="34" charset="0"/>
              <a:buChar char="•"/>
            </a:pPr>
            <a:r>
              <a:rPr lang="fr-FR" u="none" strike="noStrike" dirty="0"/>
              <a:t>Présentation de la liste des impacts [du guide] page suivante.</a:t>
            </a:r>
          </a:p>
          <a:p>
            <a:endParaRPr lang="fr-FR" dirty="0"/>
          </a:p>
          <a:p>
            <a:r>
              <a:rPr lang="fr-FR" u="sng" dirty="0"/>
              <a:t>Éléments de langage :</a:t>
            </a:r>
          </a:p>
          <a:p>
            <a:endParaRPr lang="fr-FR" dirty="0"/>
          </a:p>
          <a:p>
            <a:pPr marL="171450" indent="-171450">
              <a:buFont typeface="Arial" panose="020B0604020202020204" pitchFamily="34" charset="0"/>
              <a:buChar char="•"/>
            </a:pPr>
            <a:r>
              <a:rPr lang="fr-FR" dirty="0"/>
              <a:t>La gravité varie selon le nombre et le niveau des impacts.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54</a:t>
            </a:fld>
            <a:endParaRPr lang="fr-FR"/>
          </a:p>
        </p:txBody>
      </p:sp>
    </p:spTree>
    <p:extLst>
      <p:ext uri="{BB962C8B-B14F-4D97-AF65-F5344CB8AC3E}">
        <p14:creationId xmlns:p14="http://schemas.microsoft.com/office/powerpoint/2010/main" val="4444831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Une vision détaillée par impact est présentée dans les pages suivantes.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55</a:t>
            </a:fld>
            <a:endParaRPr lang="fr-FR"/>
          </a:p>
        </p:txBody>
      </p:sp>
    </p:spTree>
    <p:extLst>
      <p:ext uri="{BB962C8B-B14F-4D97-AF65-F5344CB8AC3E}">
        <p14:creationId xmlns:p14="http://schemas.microsoft.com/office/powerpoint/2010/main" val="23822424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56</a:t>
            </a:fld>
            <a:endParaRPr lang="fr-FR"/>
          </a:p>
        </p:txBody>
      </p:sp>
    </p:spTree>
    <p:extLst>
      <p:ext uri="{BB962C8B-B14F-4D97-AF65-F5344CB8AC3E}">
        <p14:creationId xmlns:p14="http://schemas.microsoft.com/office/powerpoint/2010/main" val="33540579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57</a:t>
            </a:fld>
            <a:endParaRPr lang="fr-FR"/>
          </a:p>
        </p:txBody>
      </p:sp>
    </p:spTree>
    <p:extLst>
      <p:ext uri="{BB962C8B-B14F-4D97-AF65-F5344CB8AC3E}">
        <p14:creationId xmlns:p14="http://schemas.microsoft.com/office/powerpoint/2010/main" val="35814037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58</a:t>
            </a:fld>
            <a:endParaRPr lang="fr-FR"/>
          </a:p>
        </p:txBody>
      </p:sp>
    </p:spTree>
    <p:extLst>
      <p:ext uri="{BB962C8B-B14F-4D97-AF65-F5344CB8AC3E}">
        <p14:creationId xmlns:p14="http://schemas.microsoft.com/office/powerpoint/2010/main" val="7519953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59</a:t>
            </a:fld>
            <a:endParaRPr lang="fr-FR"/>
          </a:p>
        </p:txBody>
      </p:sp>
    </p:spTree>
    <p:extLst>
      <p:ext uri="{BB962C8B-B14F-4D97-AF65-F5344CB8AC3E}">
        <p14:creationId xmlns:p14="http://schemas.microsoft.com/office/powerpoint/2010/main" val="3588015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a:xfrm>
            <a:off x="96838" y="750888"/>
            <a:ext cx="6596062" cy="3711575"/>
          </a:xfrm>
        </p:spPr>
      </p:sp>
      <p:sp>
        <p:nvSpPr>
          <p:cNvPr id="2" name="Espace réservé des notes 1">
            <a:extLst>
              <a:ext uri="{FF2B5EF4-FFF2-40B4-BE49-F238E27FC236}">
                <a16:creationId xmlns:a16="http://schemas.microsoft.com/office/drawing/2014/main" id="{95D674A9-4042-40AF-AACE-83504108A706}"/>
              </a:ext>
            </a:extLst>
          </p:cNvPr>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Après une réflexion (page précédente sur "leur" définition du risque), présenter aux stagiaires les définitions "officielles", de la plus généraliste (dictionnaire) à la plus précise (EBIOS RM).</a:t>
            </a:r>
          </a:p>
        </p:txBody>
      </p:sp>
    </p:spTree>
    <p:extLst>
      <p:ext uri="{BB962C8B-B14F-4D97-AF65-F5344CB8AC3E}">
        <p14:creationId xmlns:p14="http://schemas.microsoft.com/office/powerpoint/2010/main" val="6384353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60</a:t>
            </a:fld>
            <a:endParaRPr lang="fr-FR"/>
          </a:p>
        </p:txBody>
      </p:sp>
    </p:spTree>
    <p:extLst>
      <p:ext uri="{BB962C8B-B14F-4D97-AF65-F5344CB8AC3E}">
        <p14:creationId xmlns:p14="http://schemas.microsoft.com/office/powerpoint/2010/main" val="6015404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sym typeface="Wingdings" panose="05000000000000000000" pitchFamily="2" charset="2"/>
              </a:rPr>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ym typeface="Wingdings" panose="05000000000000000000"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sym typeface="Wingdings" panose="05000000000000000000" pitchFamily="2" charset="2"/>
              </a:rPr>
              <a:t>Présentation de la liste des familles d'impacts, assorties d'exemples.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61</a:t>
            </a:fld>
            <a:endParaRPr lang="fr-FR"/>
          </a:p>
        </p:txBody>
      </p:sp>
    </p:spTree>
    <p:extLst>
      <p:ext uri="{BB962C8B-B14F-4D97-AF65-F5344CB8AC3E}">
        <p14:creationId xmlns:p14="http://schemas.microsoft.com/office/powerpoint/2010/main" val="18732493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pPr marL="0" indent="0">
              <a:buFontTx/>
              <a:buNone/>
            </a:pPr>
            <a:endParaRPr lang="fr-FR" u="none" dirty="0"/>
          </a:p>
          <a:p>
            <a:pPr marL="171450" indent="-171450">
              <a:buFont typeface="Arial" panose="020B0604020202020204" pitchFamily="34" charset="0"/>
              <a:buChar char="•"/>
            </a:pPr>
            <a:r>
              <a:rPr lang="fr-FR" u="none" dirty="0"/>
              <a:t>Définition d'une échelle de gravité, en lien avec les impacts vus précédemment.</a:t>
            </a:r>
          </a:p>
          <a:p>
            <a:pPr marL="171450" indent="-171450">
              <a:buFont typeface="Arial" panose="020B0604020202020204" pitchFamily="34" charset="0"/>
              <a:buChar char="•"/>
            </a:pPr>
            <a:r>
              <a:rPr lang="fr-FR" u="none" dirty="0"/>
              <a:t>La notion d'échelle a déjà été abordée en introduction (cf. </a:t>
            </a:r>
            <a:r>
              <a:rPr lang="fr-FR" u="none"/>
              <a:t>pages 15-16), </a:t>
            </a:r>
            <a:r>
              <a:rPr lang="fr-FR" u="none" dirty="0"/>
              <a:t>cependant il peut être nécessaire de revenir dessus, ou sur les métriques en général.</a:t>
            </a:r>
          </a:p>
          <a:p>
            <a:pPr marL="171450" indent="-171450">
              <a:buFontTx/>
              <a:buChar char="-"/>
            </a:pPr>
            <a:endParaRPr lang="fr-FR" u="none" dirty="0"/>
          </a:p>
          <a:p>
            <a:pPr marL="0" indent="0">
              <a:buFontTx/>
              <a:buNone/>
            </a:pPr>
            <a:r>
              <a:rPr lang="fr-FR" u="sng" dirty="0"/>
              <a:t>Éléments</a:t>
            </a:r>
            <a:r>
              <a:rPr lang="fr-FR" u="sng" baseline="0" dirty="0"/>
              <a:t> de langage </a:t>
            </a:r>
            <a:r>
              <a:rPr lang="fr-FR" baseline="0" dirty="0"/>
              <a:t>:</a:t>
            </a:r>
          </a:p>
          <a:p>
            <a:pPr marL="171450" indent="-171450">
              <a:buFont typeface="Arial" panose="020B0604020202020204" pitchFamily="34" charset="0"/>
              <a:buChar char="•"/>
            </a:pPr>
            <a:r>
              <a:rPr lang="fr-FR" baseline="0" dirty="0"/>
              <a:t>L’échelle de gravité (et de vraisemblance) peut être identique à celle existante dans l’organisation ou être spécifique au projet</a:t>
            </a:r>
          </a:p>
          <a:p>
            <a:pPr marL="171450" indent="-171450">
              <a:buFont typeface="Arial" panose="020B0604020202020204" pitchFamily="34" charset="0"/>
              <a:buChar char="•"/>
            </a:pPr>
            <a:r>
              <a:rPr lang="fr-FR" baseline="0" dirty="0"/>
              <a:t>Si aucune échelle n’existe, il faut la proposer et la faire valider</a:t>
            </a:r>
          </a:p>
          <a:p>
            <a:pPr marL="171450" indent="-171450">
              <a:buFont typeface="Arial" panose="020B0604020202020204" pitchFamily="34" charset="0"/>
              <a:buChar char="•"/>
            </a:pPr>
            <a:r>
              <a:rPr lang="fr-FR" baseline="0" dirty="0"/>
              <a:t>Afin d’avoir une évaluation de la gravité la moins subjective et la plus homogène entre les différentes études, il est intéressant d’avoir une </a:t>
            </a:r>
            <a:r>
              <a:rPr lang="fr-FR" b="1" baseline="0" dirty="0"/>
              <a:t>échelle quantitative pour chaque type d’impact </a:t>
            </a:r>
            <a:r>
              <a:rPr lang="fr-FR" baseline="0" dirty="0"/>
              <a:t>au lieu d’une même échelle générique : €, heures, niveau hiérarchique impliqué, etc.</a:t>
            </a:r>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62</a:t>
            </a:fld>
            <a:endParaRPr lang="fr-FR"/>
          </a:p>
        </p:txBody>
      </p:sp>
    </p:spTree>
    <p:extLst>
      <p:ext uri="{BB962C8B-B14F-4D97-AF65-F5344CB8AC3E}">
        <p14:creationId xmlns:p14="http://schemas.microsoft.com/office/powerpoint/2010/main" val="22462816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sz="1200" u="sng" kern="1200" dirty="0">
                <a:solidFill>
                  <a:schemeClr val="tx1"/>
                </a:solidFill>
                <a:effectLst/>
                <a:latin typeface="+mn-lt"/>
                <a:ea typeface="+mn-ea"/>
                <a:cs typeface="+mn-cs"/>
              </a:rPr>
              <a:t>Objectif pédagogique de cette page :</a:t>
            </a:r>
          </a:p>
          <a:p>
            <a:endParaRPr lang="fr-FR" sz="1200" kern="1200" dirty="0">
              <a:solidFill>
                <a:schemeClr val="tx1"/>
              </a:solidFill>
              <a:effectLst/>
              <a:latin typeface="+mn-lt"/>
              <a:ea typeface="+mn-ea"/>
              <a:cs typeface="+mn-cs"/>
            </a:endParaRPr>
          </a:p>
          <a:p>
            <a:pPr marL="171450" indent="-171450">
              <a:buFont typeface="Arial" panose="020B0604020202020204" pitchFamily="34" charset="0"/>
              <a:buChar char="•"/>
            </a:pPr>
            <a:r>
              <a:rPr lang="fr-FR" sz="1200" kern="1200" dirty="0">
                <a:solidFill>
                  <a:schemeClr val="tx1"/>
                </a:solidFill>
                <a:effectLst/>
                <a:latin typeface="+mn-lt"/>
                <a:ea typeface="+mn-ea"/>
                <a:cs typeface="+mn-cs"/>
              </a:rPr>
              <a:t>Présentation d’un exemple d’échelle de gravité détaillé par impact.</a:t>
            </a:r>
            <a:endParaRPr lang="fr-FR"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63</a:t>
            </a:fld>
            <a:endParaRPr lang="fr-FR"/>
          </a:p>
        </p:txBody>
      </p:sp>
    </p:spTree>
    <p:extLst>
      <p:ext uri="{BB962C8B-B14F-4D97-AF65-F5344CB8AC3E}">
        <p14:creationId xmlns:p14="http://schemas.microsoft.com/office/powerpoint/2010/main" val="12747748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Présentation d’un exemple d’événements redoutés.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Déroulé en 3 phases (pages)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1 : uniquement la première ligne comme exemple d’exercice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ER et impacts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discussion autour de la gravité de chaque ER  et affichage des gravités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a:t>
            </a:r>
            <a:r>
              <a:rPr lang="fr-FR" dirty="0"/>
              <a:t>:</a:t>
            </a:r>
          </a:p>
          <a:p>
            <a:endParaRPr lang="fr-FR" dirty="0"/>
          </a:p>
          <a:p>
            <a:pPr marL="171450" indent="-171450">
              <a:buFont typeface="Arial" panose="020B0604020202020204" pitchFamily="34" charset="0"/>
              <a:buChar char="•"/>
            </a:pPr>
            <a:r>
              <a:rPr lang="fr-FR" dirty="0"/>
              <a:t>Il peut-être utile d’évaluer quel besoin de sécurité adresse chaque événement redouté. De cette façon, si pour une même VM, deux ER adressent le même besoin de sécurité, nous ne garderons que celui ayant la gravité la plus élevée pour le reste de l’analyse.</a:t>
            </a:r>
          </a:p>
          <a:p>
            <a:pPr marL="171450" indent="-171450">
              <a:buFont typeface="Arial" panose="020B0604020202020204" pitchFamily="34" charset="0"/>
              <a:buChar char="•"/>
            </a:pPr>
            <a:r>
              <a:rPr lang="fr-FR" dirty="0"/>
              <a:t>Même s’il est important de laisser s’exprimer le métier / la MOA pour « entendre » les ER du métier (cf. page 52), il faut si nécessaire « recadrer » les propos vers des ER :</a:t>
            </a:r>
          </a:p>
          <a:p>
            <a:pPr marL="628650" lvl="1" indent="-171450">
              <a:buFont typeface="Arial" panose="020B0604020202020204" pitchFamily="34" charset="0"/>
              <a:buChar char="•"/>
            </a:pPr>
            <a:r>
              <a:rPr lang="fr-FR" dirty="0"/>
              <a:t>Liés aux VM identifiées / retenues</a:t>
            </a:r>
          </a:p>
          <a:p>
            <a:pPr marL="628650" lvl="1" indent="-171450">
              <a:buFont typeface="Arial" panose="020B0604020202020204" pitchFamily="34" charset="0"/>
              <a:buChar char="•"/>
            </a:pPr>
            <a:r>
              <a:rPr lang="fr-FR" dirty="0"/>
              <a:t>Qui ont une composante cyber</a:t>
            </a:r>
          </a:p>
          <a:p>
            <a:pPr marL="171450" lvl="0" indent="-171450">
              <a:buFont typeface="Arial" panose="020B0604020202020204" pitchFamily="34" charset="0"/>
              <a:buChar char="•"/>
            </a:pPr>
            <a:r>
              <a:rPr lang="fr-FR" dirty="0"/>
              <a:t>De même il est possible qu’il faille reformuler les ER de manière à ce que ces derniers reflètent bien les deux derniers points.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64</a:t>
            </a:fld>
            <a:endParaRPr lang="fr-FR"/>
          </a:p>
        </p:txBody>
      </p:sp>
    </p:spTree>
    <p:extLst>
      <p:ext uri="{BB962C8B-B14F-4D97-AF65-F5344CB8AC3E}">
        <p14:creationId xmlns:p14="http://schemas.microsoft.com/office/powerpoint/2010/main" val="22462816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Présentation d’un exemple d’événements redoutés.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Déroulé en 3 phases (pages)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1 : uniquement la première ligne comme exemple d’exercice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2 : après réflexion des stagiaires, afficher la liste des ER et impacts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discussion autour de la gravité de chaque ER  et affichage des gravités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a:t>
            </a:r>
            <a:r>
              <a:rPr lang="fr-FR" dirty="0"/>
              <a:t>:</a:t>
            </a:r>
          </a:p>
          <a:p>
            <a:endParaRPr lang="fr-FR" dirty="0"/>
          </a:p>
          <a:p>
            <a:pPr marL="171450" indent="-171450">
              <a:buFont typeface="Arial" panose="020B0604020202020204" pitchFamily="34" charset="0"/>
              <a:buChar char="•"/>
            </a:pPr>
            <a:r>
              <a:rPr lang="fr-FR" dirty="0"/>
              <a:t>Il peut-être utile d’évaluer quel besoin de sécurité adresse chaque événement redouté. De cette façon, si pour une même VM, deux ER adressent le même besoin de sécurité, nous ne garderons que celui ayant la gravité la plus élevée pour le reste de l’analyse.</a:t>
            </a:r>
          </a:p>
          <a:p>
            <a:pPr marL="171450" indent="-171450">
              <a:buFont typeface="Arial" panose="020B0604020202020204" pitchFamily="34" charset="0"/>
              <a:buChar char="•"/>
            </a:pPr>
            <a:r>
              <a:rPr lang="fr-FR" dirty="0"/>
              <a:t>Même s’il est important de laisser s’exprimer le métier / la MOA pour « entendre » les ER du métier (cf. page 52), il faut si nécessaire « recadrer » les propos vers des ER :</a:t>
            </a:r>
          </a:p>
          <a:p>
            <a:pPr marL="628650" lvl="1" indent="-171450">
              <a:buFont typeface="Arial" panose="020B0604020202020204" pitchFamily="34" charset="0"/>
              <a:buChar char="•"/>
            </a:pPr>
            <a:r>
              <a:rPr lang="fr-FR" dirty="0"/>
              <a:t>Liés aux VM identifiées / retenues</a:t>
            </a:r>
          </a:p>
          <a:p>
            <a:pPr marL="628650" lvl="1" indent="-171450">
              <a:buFont typeface="Arial" panose="020B0604020202020204" pitchFamily="34" charset="0"/>
              <a:buChar char="•"/>
            </a:pPr>
            <a:r>
              <a:rPr lang="fr-FR" dirty="0"/>
              <a:t>Qui ont une composante cyber</a:t>
            </a:r>
          </a:p>
          <a:p>
            <a:pPr marL="171450" lvl="0" indent="-171450">
              <a:buFont typeface="Arial" panose="020B0604020202020204" pitchFamily="34" charset="0"/>
              <a:buChar char="•"/>
            </a:pPr>
            <a:r>
              <a:rPr lang="fr-FR" dirty="0"/>
              <a:t>De même il est possible qu’il faille reformuler les ER de manière à ce que ces derniers reflètent bien les deux derniers points.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65</a:t>
            </a:fld>
            <a:endParaRPr lang="fr-FR"/>
          </a:p>
        </p:txBody>
      </p:sp>
    </p:spTree>
    <p:extLst>
      <p:ext uri="{BB962C8B-B14F-4D97-AF65-F5344CB8AC3E}">
        <p14:creationId xmlns:p14="http://schemas.microsoft.com/office/powerpoint/2010/main" val="3988915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Présentation d’un exemple d’événements redoutés.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Déroulé en 3 phases (pages)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1 : uniquement la première ligne comme exemple d’exercice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ER et impacts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3 : discussion autour de la gravité de chaque ER et affichage des gravités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u="non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Éléments de langage</a:t>
            </a:r>
            <a:r>
              <a:rPr lang="fr-FR" dirty="0"/>
              <a:t>:</a:t>
            </a:r>
          </a:p>
          <a:p>
            <a:endParaRPr lang="fr-FR" dirty="0"/>
          </a:p>
          <a:p>
            <a:pPr marL="171450" indent="-171450">
              <a:buFont typeface="Arial" panose="020B0604020202020204" pitchFamily="34" charset="0"/>
              <a:buChar char="•"/>
            </a:pPr>
            <a:r>
              <a:rPr lang="fr-FR" dirty="0"/>
              <a:t>Il peut-être utile d’évaluer quel besoin de sécurité adresse chaque événement redouté. De cette façon, si pour une même VM, deux ER adressent le même besoin de sécurité, nous ne garderons que celui ayant la gravité la plus élevée pour le reste de l’analyse.</a:t>
            </a:r>
          </a:p>
          <a:p>
            <a:pPr marL="171450" indent="-171450">
              <a:buFont typeface="Arial" panose="020B0604020202020204" pitchFamily="34" charset="0"/>
              <a:buChar char="•"/>
            </a:pPr>
            <a:r>
              <a:rPr lang="fr-FR" dirty="0"/>
              <a:t>Même s’il est important de laisser s’exprimer le métier / la MOA pour « entendre » les ER du métier (cf. page 52), il faut si nécessaire « recadrer » les propos vers des ER :</a:t>
            </a:r>
          </a:p>
          <a:p>
            <a:pPr marL="628650" lvl="1" indent="-171450">
              <a:buFont typeface="Arial" panose="020B0604020202020204" pitchFamily="34" charset="0"/>
              <a:buChar char="•"/>
            </a:pPr>
            <a:r>
              <a:rPr lang="fr-FR" dirty="0"/>
              <a:t>Liés aux VM identifiées / retenues</a:t>
            </a:r>
          </a:p>
          <a:p>
            <a:pPr marL="628650" lvl="1" indent="-171450">
              <a:buFont typeface="Arial" panose="020B0604020202020204" pitchFamily="34" charset="0"/>
              <a:buChar char="•"/>
            </a:pPr>
            <a:r>
              <a:rPr lang="fr-FR" dirty="0"/>
              <a:t>Qui ont une composante cyber</a:t>
            </a:r>
          </a:p>
          <a:p>
            <a:pPr marL="171450" lvl="0" indent="-171450">
              <a:buFont typeface="Arial" panose="020B0604020202020204" pitchFamily="34" charset="0"/>
              <a:buChar char="•"/>
            </a:pPr>
            <a:r>
              <a:rPr lang="fr-FR" dirty="0"/>
              <a:t>De même il est possible qu’il faille reformuler les ER de manière à ce que ces derniers reflètent bien les deux derniers points.</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66</a:t>
            </a:fld>
            <a:endParaRPr lang="fr-FR"/>
          </a:p>
        </p:txBody>
      </p:sp>
    </p:spTree>
    <p:extLst>
      <p:ext uri="{BB962C8B-B14F-4D97-AF65-F5344CB8AC3E}">
        <p14:creationId xmlns:p14="http://schemas.microsoft.com/office/powerpoint/2010/main" val="255534334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Introduction à la notion présentée par la suite (socle de sécurité).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67</a:t>
            </a:fld>
            <a:endParaRPr lang="fr-FR"/>
          </a:p>
        </p:txBody>
      </p:sp>
    </p:spTree>
    <p:extLst>
      <p:ext uri="{BB962C8B-B14F-4D97-AF65-F5344CB8AC3E}">
        <p14:creationId xmlns:p14="http://schemas.microsoft.com/office/powerpoint/2010/main" val="240476683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du socle de sécurité et de l'approche par conformité.</a:t>
            </a:r>
          </a:p>
          <a:p>
            <a:pPr marL="171450" indent="-171450">
              <a:buFont typeface="Arial" panose="020B0604020202020204" pitchFamily="34" charset="0"/>
              <a:buChar char="•"/>
            </a:pPr>
            <a:r>
              <a:rPr lang="fr-FR" u="none" dirty="0"/>
              <a:t>Deux parties : tout d'abord une identification des règles applicables (référentiels, normes, règlementations), puis des exemples [de référentiels] par "niveaux" de la pyramide.</a:t>
            </a:r>
          </a:p>
          <a:p>
            <a:endParaRPr lang="fr-FR" u="none" dirty="0"/>
          </a:p>
          <a:p>
            <a:r>
              <a:rPr lang="fr-FR" u="sng" dirty="0"/>
              <a:t>Éléments</a:t>
            </a:r>
            <a:r>
              <a:rPr lang="fr-FR" u="sng" baseline="0" dirty="0"/>
              <a:t> de langage :</a:t>
            </a:r>
          </a:p>
          <a:p>
            <a:endParaRPr lang="fr-FR" u="sng" baseline="0" dirty="0"/>
          </a:p>
          <a:p>
            <a:pPr marL="171450" indent="-171450">
              <a:buFont typeface="Arial" panose="020B0604020202020204" pitchFamily="34" charset="0"/>
              <a:buChar char="•"/>
            </a:pPr>
            <a:r>
              <a:rPr lang="fr-FR" dirty="0"/>
              <a:t>Autres exemples de normes pouvant s’appliquer selon l’organisme :</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ISO 29100 : </a:t>
            </a:r>
            <a:r>
              <a:rPr lang="fr-FR" sz="1200" b="0" i="0" kern="1200" dirty="0">
                <a:solidFill>
                  <a:schemeClr val="tx1"/>
                </a:solidFill>
                <a:effectLst/>
                <a:latin typeface="+mn-lt"/>
                <a:ea typeface="+mn-ea"/>
                <a:cs typeface="+mn-cs"/>
              </a:rPr>
              <a:t>cadre pour la protection de la vie privée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ISO 20000 : cadre pour la fourniture de service (informatique)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latin typeface="Calibri" panose="020F0502020204030204" pitchFamily="34" charset="0"/>
                <a:cs typeface="Calibri" panose="020F0502020204030204" pitchFamily="34" charset="0"/>
              </a:rPr>
              <a:t>ISO 15408 : c</a:t>
            </a:r>
            <a:r>
              <a:rPr lang="fr-FR" sz="1200" b="0" i="0" kern="1200" dirty="0">
                <a:solidFill>
                  <a:schemeClr val="tx1"/>
                </a:solidFill>
                <a:effectLst/>
                <a:latin typeface="+mn-lt"/>
                <a:ea typeface="+mn-ea"/>
                <a:cs typeface="+mn-cs"/>
              </a:rPr>
              <a:t>ritères d'évaluation pour la sécurité des technologies de l'information</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IEC 62443 : </a:t>
            </a:r>
            <a:r>
              <a:rPr lang="fr-FR" sz="1200" b="0" i="0" kern="1200" dirty="0">
                <a:solidFill>
                  <a:schemeClr val="tx1"/>
                </a:solidFill>
                <a:effectLst/>
                <a:latin typeface="+mn-lt"/>
                <a:ea typeface="+mn-ea"/>
                <a:cs typeface="+mn-cs"/>
              </a:rPr>
              <a:t>cadre de cyberdéfense en profondeur des systèmes industriels (petits comme gros)</a:t>
            </a:r>
          </a:p>
          <a:p>
            <a:pPr marL="171450" indent="-171450">
              <a:buFont typeface="Arial" panose="020B0604020202020204" pitchFamily="34" charset="0"/>
              <a:buChar char="•"/>
            </a:pPr>
            <a:r>
              <a:rPr lang="fr-FR" dirty="0"/>
              <a:t>Concernant les informations indiquées dans le rectangle du haut (veille cybermenace et guides techniques spécialisés) : il s’agit d’exemples d’attaques possibles (ou une des étapes dans le scénario </a:t>
            </a:r>
            <a:r>
              <a:rPr lang="fr-FR" i="1" dirty="0"/>
              <a:t>complet</a:t>
            </a:r>
            <a:r>
              <a:rPr lang="fr-FR" dirty="0"/>
              <a:t>) et de guides indiquant des contremesures possibles. Ces éléments (</a:t>
            </a:r>
            <a:r>
              <a:rPr lang="fr-FR" i="1" dirty="0"/>
              <a:t>méthode</a:t>
            </a:r>
            <a:r>
              <a:rPr lang="fr-FR" dirty="0"/>
              <a:t> d’attaque et mesures) font justement l’objet des ateliers 2, 3 et 4 de l’analyse de risque.</a:t>
            </a:r>
          </a:p>
          <a:p>
            <a:pPr marL="171450" indent="-171450">
              <a:buFont typeface="Arial" panose="020B0604020202020204" pitchFamily="34" charset="0"/>
              <a:buChar char="•"/>
            </a:pPr>
            <a:r>
              <a:rPr lang="fr-FR" dirty="0"/>
              <a:t>Cette étape de l’atelier 1 va cibler les deux premiers « étages » de la pyramide, le 3</a:t>
            </a:r>
            <a:r>
              <a:rPr lang="fr-FR" baseline="30000" dirty="0"/>
              <a:t>e</a:t>
            </a:r>
            <a:r>
              <a:rPr lang="fr-FR" dirty="0"/>
              <a:t> étant déterminé à l’issue de l’appréciation des risques.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écarts au socle de sécurité</a:t>
            </a:r>
            <a:r>
              <a:rPr lang="fr-FR" baseline="0" dirty="0"/>
              <a:t> </a:t>
            </a:r>
            <a:r>
              <a:rPr lang="fr-FR" dirty="0"/>
              <a:t>seront repris dans la phase d’appréciation des risques afin d’identifier les risques qu’ils font peser sur l’organisation</a:t>
            </a:r>
          </a:p>
          <a:p>
            <a:pPr marL="171450" indent="-171450">
              <a:buFont typeface="Arial" panose="020B0604020202020204" pitchFamily="34" charset="0"/>
              <a:buChar char="•"/>
            </a:pPr>
            <a:r>
              <a:rPr lang="fr-FR" dirty="0"/>
              <a:t>Il</a:t>
            </a:r>
            <a:r>
              <a:rPr lang="fr-FR" baseline="0" dirty="0"/>
              <a:t> n’est pas nécessaire d’être 100% conforme à la règlementation mais bien d’identifier si les éventuels écarts font peser des risques </a:t>
            </a:r>
            <a:r>
              <a:rPr lang="fr-FR" baseline="0"/>
              <a:t>sur l’organisation; </a:t>
            </a:r>
            <a:r>
              <a:rPr lang="fr-FR" baseline="0" dirty="0"/>
              <a:t>attention cependant, certaines non-conformité peuvent être non-acceptables, et doivent se traduire par des actions correctives.</a:t>
            </a:r>
            <a:endParaRPr lang="fr-FR" dirty="0"/>
          </a:p>
          <a:p>
            <a:pPr marL="171450" indent="-171450">
              <a:buFont typeface="Arial" panose="020B0604020202020204" pitchFamily="34" charset="0"/>
              <a:buChar char="•"/>
            </a:pPr>
            <a:r>
              <a:rPr lang="fr-FR" dirty="0"/>
              <a:t>En</a:t>
            </a:r>
            <a:r>
              <a:rPr lang="fr-FR" baseline="0" dirty="0"/>
              <a:t> suivant cette approche, cela permet d’éviter des sanctions liées au non respect des exigences règlementaires</a:t>
            </a:r>
          </a:p>
          <a:p>
            <a:pPr marL="171450" indent="-171450">
              <a:buFont typeface="Arial" panose="020B0604020202020204" pitchFamily="34" charset="0"/>
              <a:buChar char="•"/>
            </a:pPr>
            <a:r>
              <a:rPr lang="fr-FR" baseline="0" dirty="0"/>
              <a:t>Ce travail peut être fait en chambre avec le RSSI. Cette tâche permettra de mettre en exergue des dérogations liées aux contraintes opérationnelles ou impossibilités de mise en œuvre</a:t>
            </a:r>
          </a:p>
          <a:p>
            <a:pPr marL="171450" indent="-171450">
              <a:buFont typeface="Arial" panose="020B0604020202020204" pitchFamily="34" charset="0"/>
              <a:buChar char="•"/>
            </a:pPr>
            <a:r>
              <a:rPr lang="fr-FR" baseline="0" dirty="0"/>
              <a:t>De plus manière plus globale, l'analyse du socle, et donc des exigences, devrait se faire en "back-office</a:t>
            </a:r>
            <a:r>
              <a:rPr lang="fr-FR" baseline="0"/>
              <a:t>" ; </a:t>
            </a:r>
            <a:r>
              <a:rPr lang="fr-FR" baseline="0" dirty="0"/>
              <a:t>i.e. pas en atelier. En effet, ce travail de vérification/contrôle, en plus d’être chronophage, ne concerne pas toutes les parties.</a:t>
            </a:r>
          </a:p>
          <a:p>
            <a:pPr marL="171450" indent="-171450">
              <a:buFont typeface="Arial" panose="020B0604020202020204" pitchFamily="34" charset="0"/>
              <a:buChar char="•"/>
            </a:pPr>
            <a:r>
              <a:rPr lang="fr-FR" baseline="0" dirty="0"/>
              <a:t>Il est possible de faire "préremplir" par la MOE / l'IT / la SSI les parties techniques du socle pour un environnement donné. Ainsi, pour toutes les analyses de risque sur le même environnement (hébergement/règlementation), l'analyse du socle en sera facilité et plus rapide.</a:t>
            </a:r>
          </a:p>
          <a:p>
            <a:pPr marL="171450" indent="-171450">
              <a:buFont typeface="Arial" panose="020B0604020202020204" pitchFamily="34" charset="0"/>
              <a:buChar char="•"/>
            </a:pPr>
            <a:r>
              <a:rPr lang="fr-FR" baseline="0" dirty="0"/>
              <a:t>Les audits ISO 27002 sont aussi un moyen d'identifier les écarts</a:t>
            </a:r>
          </a:p>
          <a:p>
            <a:pPr marL="171450" indent="-171450">
              <a:buFont typeface="Arial" panose="020B0604020202020204" pitchFamily="34" charset="0"/>
              <a:buChar char="•"/>
            </a:pPr>
            <a:r>
              <a:rPr lang="fr-FR" baseline="0" dirty="0"/>
              <a:t>Déterminer le socle de sécurité nécessite une connaissance du secteur d’activité dans lequel l’organisation s’inscrit et de la règlementation associée</a:t>
            </a:r>
          </a:p>
          <a:p>
            <a:pPr marL="171450" indent="-171450">
              <a:buFont typeface="Arial" panose="020B0604020202020204" pitchFamily="34" charset="0"/>
              <a:buChar char="•"/>
            </a:pPr>
            <a:r>
              <a:rPr lang="fr-FR" baseline="0" dirty="0"/>
              <a:t>Cette étape de définition du socle de sécurité peut être réalisée plus largement au niveau d’une </a:t>
            </a:r>
            <a:r>
              <a:rPr lang="fr-FR" baseline="0"/>
              <a:t>organisation ; </a:t>
            </a:r>
            <a:r>
              <a:rPr lang="fr-FR" baseline="0" dirty="0"/>
              <a:t>certaines exigences règlementaires pourront être spécifiques à un système d’information particulier</a:t>
            </a:r>
          </a:p>
          <a:p>
            <a:pPr marL="171450" indent="-171450">
              <a:buFont typeface="Arial" panose="020B0604020202020204" pitchFamily="34" charset="0"/>
              <a:buChar char="•"/>
            </a:pPr>
            <a:r>
              <a:rPr lang="fr-FR" baseline="0" dirty="0"/>
              <a:t>Cette étape de définition du socle de sécurité ressemble à l’élaboration de la déclaration d’applicabilité EBIOS 2010</a:t>
            </a:r>
          </a:p>
          <a:p>
            <a:pPr marL="171450" indent="-171450">
              <a:buFont typeface="Arial" panose="020B0604020202020204" pitchFamily="34" charset="0"/>
              <a:buChar char="•"/>
            </a:pPr>
            <a:r>
              <a:rPr lang="fr-FR" baseline="0" dirty="0"/>
              <a:t>Le socle de sécurité concerne la cible que l’on étudie et non pas son </a:t>
            </a:r>
            <a:r>
              <a:rPr lang="fr-FR" baseline="0"/>
              <a:t>écosystème ; </a:t>
            </a:r>
            <a:r>
              <a:rPr lang="fr-FR" baseline="0" dirty="0"/>
              <a:t>l’étude de l’écosystème sera réalisée dans l’atelier 3</a:t>
            </a:r>
          </a:p>
          <a:p>
            <a:pPr marL="171450" indent="-171450">
              <a:buFont typeface="Arial" panose="020B0604020202020204" pitchFamily="34" charset="0"/>
              <a:buChar char="•"/>
            </a:pPr>
            <a:endParaRPr lang="fr-FR" baseline="0" dirty="0"/>
          </a:p>
          <a:p>
            <a:pPr marL="171450" indent="-171450">
              <a:buFont typeface="Arial" panose="020B0604020202020204" pitchFamily="34" charset="0"/>
              <a:buChar char="•"/>
            </a:pPr>
            <a:r>
              <a:rPr lang="fr-FR" baseline="0" dirty="0"/>
              <a:t>Les écarts [techniques] constatés sont autant de vulnérabilités potentielles sur le SI. Les écarts doivent donc être traduits en risque (le fait de ne pas être conforme sur tel point induit tel risque), avec deux actions :</a:t>
            </a:r>
          </a:p>
          <a:p>
            <a:pPr marL="628650" lvl="1" indent="-171450">
              <a:buFont typeface="Arial" panose="020B0604020202020204" pitchFamily="34" charset="0"/>
              <a:buChar char="•"/>
            </a:pPr>
            <a:r>
              <a:rPr lang="fr-FR" baseline="0" dirty="0"/>
              <a:t>Reprendre la liste des écarts / vulnérabilités lors de l’étude de l’atelier 4</a:t>
            </a:r>
          </a:p>
          <a:p>
            <a:pPr marL="628650" lvl="1" indent="-171450">
              <a:buFont typeface="Arial" panose="020B0604020202020204" pitchFamily="34" charset="0"/>
              <a:buChar char="•"/>
            </a:pPr>
            <a:r>
              <a:rPr lang="fr-FR" baseline="0" dirty="0"/>
              <a:t>Les risques identifiés imposent des mesures que l’on va retrouver au niveau de l’atelier 5.</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68</a:t>
            </a:fld>
            <a:endParaRPr lang="fr-FR"/>
          </a:p>
        </p:txBody>
      </p:sp>
    </p:spTree>
    <p:extLst>
      <p:ext uri="{BB962C8B-B14F-4D97-AF65-F5344CB8AC3E}">
        <p14:creationId xmlns:p14="http://schemas.microsoft.com/office/powerpoint/2010/main" val="33623257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du socle de sécurité et de l'approche par conformité.</a:t>
            </a:r>
          </a:p>
          <a:p>
            <a:pPr marL="171450" indent="-171450">
              <a:buFont typeface="Arial" panose="020B0604020202020204" pitchFamily="34" charset="0"/>
              <a:buChar char="•"/>
            </a:pPr>
            <a:r>
              <a:rPr lang="fr-FR" u="none" dirty="0"/>
              <a:t>Deux parties : tout d'abord une identification des règles applicables (référentiels, normes, règlementations), puis des exemples [de référentiels] par "niveaux" de la pyramide.</a:t>
            </a:r>
          </a:p>
          <a:p>
            <a:endParaRPr lang="fr-FR" u="none" dirty="0"/>
          </a:p>
          <a:p>
            <a:r>
              <a:rPr lang="fr-FR" u="sng" dirty="0"/>
              <a:t>Éléments</a:t>
            </a:r>
            <a:r>
              <a:rPr lang="fr-FR" u="sng" baseline="0" dirty="0"/>
              <a:t> de langage :</a:t>
            </a:r>
          </a:p>
          <a:p>
            <a:endParaRPr lang="fr-FR" u="sng" baseline="0" dirty="0"/>
          </a:p>
          <a:p>
            <a:pPr marL="171450" indent="-171450">
              <a:buFont typeface="Arial" panose="020B0604020202020204" pitchFamily="34" charset="0"/>
              <a:buChar char="•"/>
            </a:pPr>
            <a:r>
              <a:rPr lang="fr-FR" dirty="0"/>
              <a:t>Autres exemples de normes pouvant s’appliquer selon l’organisme :</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ISO 29100 : </a:t>
            </a:r>
            <a:r>
              <a:rPr lang="fr-FR" sz="1200" b="0" i="0" kern="1200" dirty="0">
                <a:solidFill>
                  <a:schemeClr val="tx1"/>
                </a:solidFill>
                <a:effectLst/>
                <a:latin typeface="+mn-lt"/>
                <a:ea typeface="+mn-ea"/>
                <a:cs typeface="+mn-cs"/>
              </a:rPr>
              <a:t>cadre pour la protection de la vie privée</a:t>
            </a:r>
          </a:p>
          <a:p>
            <a:pPr marL="628650" lvl="1" indent="-171450">
              <a:buFont typeface="Arial" panose="020B0604020202020204" pitchFamily="34" charset="0"/>
              <a:buChar char="•"/>
            </a:pPr>
            <a:r>
              <a:rPr lang="fr-FR" sz="1200" b="0" i="0" kern="1200" dirty="0">
                <a:solidFill>
                  <a:schemeClr val="tx1"/>
                </a:solidFill>
                <a:effectLst/>
                <a:latin typeface="+mn-lt"/>
                <a:ea typeface="+mn-ea"/>
                <a:cs typeface="+mn-cs"/>
              </a:rPr>
              <a:t>ISO 20000 : cadre pour la fourniture de service (informatique)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a:latin typeface="Calibri" panose="020F0502020204030204" pitchFamily="34" charset="0"/>
                <a:cs typeface="Calibri" panose="020F0502020204030204" pitchFamily="34" charset="0"/>
              </a:rPr>
              <a:t>ISO 15408 : c</a:t>
            </a:r>
            <a:r>
              <a:rPr lang="fr-FR" sz="1200" b="0" i="0" kern="1200" dirty="0">
                <a:solidFill>
                  <a:schemeClr val="tx1"/>
                </a:solidFill>
                <a:effectLst/>
                <a:latin typeface="+mn-lt"/>
                <a:ea typeface="+mn-ea"/>
                <a:cs typeface="+mn-cs"/>
              </a:rPr>
              <a:t>ritères d'évaluation pour la sécurité des technologies de l'information</a:t>
            </a:r>
          </a:p>
          <a:p>
            <a:pPr marL="628650" lvl="1" indent="-171450">
              <a:buFont typeface="Arial" panose="020B0604020202020204" pitchFamily="34" charset="0"/>
              <a:buChar char="•"/>
            </a:pPr>
            <a:r>
              <a:rPr lang="fr-FR" sz="1200" dirty="0">
                <a:latin typeface="Calibri" panose="020F0502020204030204" pitchFamily="34" charset="0"/>
                <a:cs typeface="Calibri" panose="020F0502020204030204" pitchFamily="34" charset="0"/>
              </a:rPr>
              <a:t>IEC 62443 : </a:t>
            </a:r>
            <a:r>
              <a:rPr lang="fr-FR" sz="1200" b="0" i="0" kern="1200" dirty="0">
                <a:solidFill>
                  <a:schemeClr val="tx1"/>
                </a:solidFill>
                <a:effectLst/>
                <a:latin typeface="+mn-lt"/>
                <a:ea typeface="+mn-ea"/>
                <a:cs typeface="+mn-cs"/>
              </a:rPr>
              <a:t>cadre de cyberdéfense en profondeur des systèmes industriels (petits comme gros)</a:t>
            </a:r>
          </a:p>
          <a:p>
            <a:pPr marL="171450" indent="-171450">
              <a:buFont typeface="Arial" panose="020B0604020202020204" pitchFamily="34" charset="0"/>
              <a:buChar char="•"/>
            </a:pPr>
            <a:r>
              <a:rPr lang="fr-FR" dirty="0"/>
              <a:t>Concernant les informations indiquées dans le rectangle du haut (veille cybermenace et guides techniques spécialisés) : il s’agit d’exemples d’attaques possibles (ou une des étapes dans le scénario </a:t>
            </a:r>
            <a:r>
              <a:rPr lang="fr-FR" i="1" dirty="0"/>
              <a:t>complet</a:t>
            </a:r>
            <a:r>
              <a:rPr lang="fr-FR" dirty="0"/>
              <a:t>) et de guides indiquant des contremesures possibles. Ces éléments (</a:t>
            </a:r>
            <a:r>
              <a:rPr lang="fr-FR" i="1" dirty="0"/>
              <a:t>méthode</a:t>
            </a:r>
            <a:r>
              <a:rPr lang="fr-FR" dirty="0"/>
              <a:t> d’attaque et mesures) font justement l’objet des ateliers 2, 3 et 4 de l’analyse de risque.</a:t>
            </a:r>
          </a:p>
          <a:p>
            <a:pPr marL="171450" indent="-171450">
              <a:buFont typeface="Arial" panose="020B0604020202020204" pitchFamily="34" charset="0"/>
              <a:buChar char="•"/>
            </a:pPr>
            <a:r>
              <a:rPr lang="fr-FR" dirty="0"/>
              <a:t>Cette étape de l’atelier 1 va cibler les deux premiers « étages » de la pyramide, le 3</a:t>
            </a:r>
            <a:r>
              <a:rPr lang="fr-FR" baseline="30000" dirty="0"/>
              <a:t>e</a:t>
            </a:r>
            <a:r>
              <a:rPr lang="fr-FR" dirty="0"/>
              <a:t> étant déterminé à l’issue de l’appréciation des risques.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Les écarts au socle de sécurité</a:t>
            </a:r>
            <a:r>
              <a:rPr lang="fr-FR" baseline="0" dirty="0"/>
              <a:t> </a:t>
            </a:r>
            <a:r>
              <a:rPr lang="fr-FR" dirty="0"/>
              <a:t>seront repris dans la phase d’appréciation des risques afin d’identifier les risques qu’ils font peser sur l’organisation</a:t>
            </a:r>
          </a:p>
          <a:p>
            <a:pPr marL="171450" indent="-171450">
              <a:buFont typeface="Arial" panose="020B0604020202020204" pitchFamily="34" charset="0"/>
              <a:buChar char="•"/>
            </a:pPr>
            <a:r>
              <a:rPr lang="fr-FR" dirty="0"/>
              <a:t>Il</a:t>
            </a:r>
            <a:r>
              <a:rPr lang="fr-FR" baseline="0" dirty="0"/>
              <a:t> n’est pas nécessaire d’être 100% conforme à la règlementation mais bien d’identifier si les éventuels écarts font peser des risques </a:t>
            </a:r>
            <a:r>
              <a:rPr lang="fr-FR" baseline="0"/>
              <a:t>sur l’organisation; </a:t>
            </a:r>
            <a:r>
              <a:rPr lang="fr-FR" baseline="0" dirty="0"/>
              <a:t>attention cependant, certaines non-conformité peuvent être non-acceptables, et doivent se traduire par des actions correctives.</a:t>
            </a:r>
            <a:endParaRPr lang="fr-FR" dirty="0"/>
          </a:p>
          <a:p>
            <a:pPr marL="171450" indent="-171450">
              <a:buFont typeface="Arial" panose="020B0604020202020204" pitchFamily="34" charset="0"/>
              <a:buChar char="•"/>
            </a:pPr>
            <a:r>
              <a:rPr lang="fr-FR" dirty="0"/>
              <a:t>En</a:t>
            </a:r>
            <a:r>
              <a:rPr lang="fr-FR" baseline="0" dirty="0"/>
              <a:t> suivant cette approche, cela permet d’éviter des sanctions liées au non respect des exigences règlementaires</a:t>
            </a:r>
          </a:p>
          <a:p>
            <a:pPr marL="171450" indent="-171450">
              <a:buFont typeface="Arial" panose="020B0604020202020204" pitchFamily="34" charset="0"/>
              <a:buChar char="•"/>
            </a:pPr>
            <a:r>
              <a:rPr lang="fr-FR" baseline="0" dirty="0"/>
              <a:t>Ce travail peut être fait en chambre avec le RSSI. Cette tâche permettra de mettre en exergue des dérogations liées aux contraintes opérationnelles ou impossibilités de mise en œuvre</a:t>
            </a:r>
          </a:p>
          <a:p>
            <a:pPr marL="171450" indent="-171450">
              <a:buFont typeface="Arial" panose="020B0604020202020204" pitchFamily="34" charset="0"/>
              <a:buChar char="•"/>
            </a:pPr>
            <a:r>
              <a:rPr lang="fr-FR" baseline="0" dirty="0"/>
              <a:t>De plus manière plus globale, l'analyse du socle, et donc des exigences, devrait se faire en "back-office</a:t>
            </a:r>
            <a:r>
              <a:rPr lang="fr-FR" baseline="0"/>
              <a:t>" ; </a:t>
            </a:r>
            <a:r>
              <a:rPr lang="fr-FR" baseline="0" dirty="0"/>
              <a:t>i.e. pas en atelier. En effet, ce travail de vérification/contrôle, en plus d’être chronophage, ne concerne pas toutes les parties.</a:t>
            </a:r>
          </a:p>
          <a:p>
            <a:pPr marL="171450" indent="-171450">
              <a:buFont typeface="Arial" panose="020B0604020202020204" pitchFamily="34" charset="0"/>
              <a:buChar char="•"/>
            </a:pPr>
            <a:r>
              <a:rPr lang="fr-FR" baseline="0" dirty="0"/>
              <a:t>Il est possible de faire "préremplir" par la MOE / l'IT / la SSI les parties techniques du socle pour un environnement donné. Ainsi, pour toutes les analyses de risque sur le même environnement (hébergement/règlementation), l'analyse du socle en sera facilité et plus rapide.</a:t>
            </a:r>
          </a:p>
          <a:p>
            <a:pPr marL="171450" indent="-171450">
              <a:buFont typeface="Arial" panose="020B0604020202020204" pitchFamily="34" charset="0"/>
              <a:buChar char="•"/>
            </a:pPr>
            <a:r>
              <a:rPr lang="fr-FR" baseline="0" dirty="0"/>
              <a:t>Les audits ISO 27002 sont aussi un moyen d'identifier les écarts</a:t>
            </a:r>
          </a:p>
          <a:p>
            <a:pPr marL="171450" indent="-171450">
              <a:buFont typeface="Arial" panose="020B0604020202020204" pitchFamily="34" charset="0"/>
              <a:buChar char="•"/>
            </a:pPr>
            <a:r>
              <a:rPr lang="fr-FR" baseline="0" dirty="0"/>
              <a:t>Déterminer le socle de sécurité nécessite une connaissance du secteur d’activité dans lequel l’organisation s’inscrit et de la règlementation associée</a:t>
            </a:r>
          </a:p>
          <a:p>
            <a:pPr marL="171450" indent="-171450">
              <a:buFont typeface="Arial" panose="020B0604020202020204" pitchFamily="34" charset="0"/>
              <a:buChar char="•"/>
            </a:pPr>
            <a:r>
              <a:rPr lang="fr-FR" baseline="0" dirty="0"/>
              <a:t>Cette étape de définition du socle de sécurité peut être réalisée plus largement au niveau d’une </a:t>
            </a:r>
            <a:r>
              <a:rPr lang="fr-FR" baseline="0"/>
              <a:t>organisation ; </a:t>
            </a:r>
            <a:r>
              <a:rPr lang="fr-FR" baseline="0" dirty="0"/>
              <a:t>certaines exigences règlementaires pourront être spécifiques à un système d’information particulier</a:t>
            </a:r>
          </a:p>
          <a:p>
            <a:pPr marL="171450" indent="-171450">
              <a:buFont typeface="Arial" panose="020B0604020202020204" pitchFamily="34" charset="0"/>
              <a:buChar char="•"/>
            </a:pPr>
            <a:r>
              <a:rPr lang="fr-FR" baseline="0" dirty="0"/>
              <a:t>Cette étape de définition du socle de sécurité ressemble à l’élaboration de la déclaration d’applicabilité EBIOS 2010</a:t>
            </a:r>
          </a:p>
          <a:p>
            <a:pPr marL="171450" indent="-171450">
              <a:buFont typeface="Arial" panose="020B0604020202020204" pitchFamily="34" charset="0"/>
              <a:buChar char="•"/>
            </a:pPr>
            <a:r>
              <a:rPr lang="fr-FR" baseline="0" dirty="0"/>
              <a:t>Le socle de sécurité concerne la cible que l’on étudie et non pas son </a:t>
            </a:r>
            <a:r>
              <a:rPr lang="fr-FR" baseline="0"/>
              <a:t>écosystème ; </a:t>
            </a:r>
            <a:r>
              <a:rPr lang="fr-FR" baseline="0" dirty="0"/>
              <a:t>l’étude de l’écosystème sera réalisée dans l’atelier 3</a:t>
            </a:r>
          </a:p>
          <a:p>
            <a:pPr marL="171450" indent="-171450">
              <a:buFont typeface="Arial" panose="020B0604020202020204" pitchFamily="34" charset="0"/>
              <a:buChar char="•"/>
            </a:pPr>
            <a:endParaRPr lang="fr-FR" baseline="0" dirty="0"/>
          </a:p>
          <a:p>
            <a:pPr marL="171450" indent="-171450">
              <a:buFont typeface="Arial" panose="020B0604020202020204" pitchFamily="34" charset="0"/>
              <a:buChar char="•"/>
            </a:pPr>
            <a:r>
              <a:rPr lang="fr-FR" baseline="0" dirty="0"/>
              <a:t>Les écarts [techniques] constatés sont autant de vulnérabilités potentielles sur le SI. Les écarts doivent donc être traduits en risque (le fait de ne pas être conforme sur tel point induit tel risque), avec deux actions :</a:t>
            </a:r>
          </a:p>
          <a:p>
            <a:pPr marL="628650" lvl="1" indent="-171450">
              <a:buFont typeface="Arial" panose="020B0604020202020204" pitchFamily="34" charset="0"/>
              <a:buChar char="•"/>
            </a:pPr>
            <a:r>
              <a:rPr lang="fr-FR" baseline="0" dirty="0"/>
              <a:t>Reprendre la liste des écarts / vulnérabilités lors de l’étude de l’atelier 4</a:t>
            </a:r>
          </a:p>
          <a:p>
            <a:pPr marL="628650" lvl="1" indent="-171450">
              <a:buFont typeface="Arial" panose="020B0604020202020204" pitchFamily="34" charset="0"/>
              <a:buChar char="•"/>
            </a:pPr>
            <a:r>
              <a:rPr lang="fr-FR" baseline="0" dirty="0"/>
              <a:t>Les risques identifiés imposent des mesures que l’on va retrouver au niveau de l’atelier 5.</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69</a:t>
            </a:fld>
            <a:endParaRPr lang="fr-FR"/>
          </a:p>
        </p:txBody>
      </p:sp>
    </p:spTree>
    <p:extLst>
      <p:ext uri="{BB962C8B-B14F-4D97-AF65-F5344CB8AC3E}">
        <p14:creationId xmlns:p14="http://schemas.microsoft.com/office/powerpoint/2010/main" val="3895378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et des pages suivantes (6 à 13) :</a:t>
            </a:r>
          </a:p>
          <a:p>
            <a:endParaRPr lang="fr-FR" dirty="0"/>
          </a:p>
          <a:p>
            <a:pPr marL="171450" indent="-171450">
              <a:buFont typeface="Arial" panose="020B0604020202020204" pitchFamily="34" charset="0"/>
              <a:buChar char="•"/>
            </a:pPr>
            <a:r>
              <a:rPr lang="fr-FR" dirty="0"/>
              <a:t>Présentation de 2 exemples pour faire comprendre aux stagiaires la notion de risque :</a:t>
            </a:r>
          </a:p>
          <a:p>
            <a:pPr marL="628650" lvl="1" indent="-171450">
              <a:buFont typeface="Arial" panose="020B0604020202020204" pitchFamily="34" charset="0"/>
              <a:buChar char="•"/>
            </a:pPr>
            <a:r>
              <a:rPr lang="fr-FR" dirty="0"/>
              <a:t>un exemple général (la voiture et l'arbre, sans lien avec un système d'information) afin de présenter les concepts de gravité et de </a:t>
            </a:r>
            <a:r>
              <a:rPr lang="fr-FR"/>
              <a:t>vraisemblance ;</a:t>
            </a:r>
            <a:endParaRPr lang="fr-FR" dirty="0"/>
          </a:p>
          <a:p>
            <a:pPr marL="628650" lvl="1" indent="-171450">
              <a:buFont typeface="Arial" panose="020B0604020202020204" pitchFamily="34" charset="0"/>
              <a:buChar char="•"/>
            </a:pPr>
            <a:r>
              <a:rPr lang="fr-FR" dirty="0"/>
              <a:t>le même exemple cette fois-ci orientée "cyber malveillant" afin de présenter les différences qu'il peut y avoir (notamment l'importance de la définition de l'événement redouté et ses conséquences sur les types de vraisemblances par exemple).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a:t>
            </a:fld>
            <a:endParaRPr lang="fr-FR" dirty="0"/>
          </a:p>
        </p:txBody>
      </p:sp>
    </p:spTree>
    <p:extLst>
      <p:ext uri="{BB962C8B-B14F-4D97-AF65-F5344CB8AC3E}">
        <p14:creationId xmlns:p14="http://schemas.microsoft.com/office/powerpoint/2010/main" val="99228356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pPr marL="0" indent="0">
              <a:buFont typeface="Arial" panose="020B0604020202020204" pitchFamily="34" charset="0"/>
              <a:buNone/>
            </a:pPr>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Présentation d’un exemple de remplissage de socle (II 901)</a:t>
            </a:r>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70</a:t>
            </a:fld>
            <a:endParaRPr lang="fr-FR"/>
          </a:p>
        </p:txBody>
      </p:sp>
    </p:spTree>
    <p:extLst>
      <p:ext uri="{BB962C8B-B14F-4D97-AF65-F5344CB8AC3E}">
        <p14:creationId xmlns:p14="http://schemas.microsoft.com/office/powerpoint/2010/main" val="9486123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baseline="0" dirty="0"/>
              <a:t>Objectif pédagogique de cette page et des deux suivantes :</a:t>
            </a:r>
          </a:p>
          <a:p>
            <a:endParaRPr lang="fr-FR" baseline="0" dirty="0"/>
          </a:p>
          <a:p>
            <a:pPr marL="171450" indent="-171450">
              <a:buFont typeface="Arial" panose="020B0604020202020204" pitchFamily="34" charset="0"/>
              <a:buChar char="•"/>
            </a:pPr>
            <a:r>
              <a:rPr lang="fr-FR" baseline="0" dirty="0"/>
              <a:t>Présentation d’un exemple de remplissage de socle (RGS)</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71</a:t>
            </a:fld>
            <a:endParaRPr lang="fr-FR"/>
          </a:p>
        </p:txBody>
      </p:sp>
    </p:spTree>
    <p:extLst>
      <p:ext uri="{BB962C8B-B14F-4D97-AF65-F5344CB8AC3E}">
        <p14:creationId xmlns:p14="http://schemas.microsoft.com/office/powerpoint/2010/main" val="158812856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baseline="0" dirty="0"/>
              <a:t>Objectif pédagogique de cette page et de la suivante :</a:t>
            </a:r>
          </a:p>
          <a:p>
            <a:endParaRPr lang="fr-FR" baseline="0" dirty="0"/>
          </a:p>
          <a:p>
            <a:pPr marL="171450" indent="-171450">
              <a:buFont typeface="Arial" panose="020B0604020202020204" pitchFamily="34" charset="0"/>
              <a:buChar char="•"/>
            </a:pPr>
            <a:r>
              <a:rPr lang="fr-FR" baseline="0" dirty="0"/>
              <a:t>Faire un exercice d’identification des référentiels applicables</a:t>
            </a:r>
          </a:p>
          <a:p>
            <a:pPr marL="0" indent="0">
              <a:buFont typeface="Arial" panose="020B0604020202020204" pitchFamily="34" charset="0"/>
              <a:buNone/>
            </a:pPr>
            <a:endParaRPr lang="fr-FR" baseline="0" dirty="0"/>
          </a:p>
          <a:p>
            <a:r>
              <a:rPr lang="fr-FR" u="sng" dirty="0"/>
              <a:t>Éléments</a:t>
            </a:r>
            <a:r>
              <a:rPr lang="fr-FR" u="sng" baseline="0" dirty="0"/>
              <a:t> de langage :</a:t>
            </a:r>
          </a:p>
          <a:p>
            <a:endParaRPr lang="fr-FR" u="sng" baseline="0" dirty="0"/>
          </a:p>
          <a:p>
            <a:pPr marL="171450" indent="-171450">
              <a:buFont typeface="Arial" panose="020B0604020202020204" pitchFamily="34" charset="0"/>
              <a:buChar char="•"/>
            </a:pPr>
            <a:r>
              <a:rPr lang="fr-FR" dirty="0"/>
              <a:t>Annexe A de l’ISO 27001 liste les mesures de sécurité applicables à un système de management de la sécurité de l’information.</a:t>
            </a:r>
          </a:p>
          <a:p>
            <a:pPr marL="171450" indent="-171450">
              <a:buFont typeface="Arial" panose="020B0604020202020204" pitchFamily="34" charset="0"/>
              <a:buChar char="•"/>
            </a:pPr>
            <a:r>
              <a:rPr lang="fr-FR" baseline="0" dirty="0"/>
              <a:t>Code de la santé publique est la partie déontologique entre un médecin et un patient.</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72</a:t>
            </a:fld>
            <a:endParaRPr lang="fr-FR"/>
          </a:p>
        </p:txBody>
      </p:sp>
    </p:spTree>
    <p:extLst>
      <p:ext uri="{BB962C8B-B14F-4D97-AF65-F5344CB8AC3E}">
        <p14:creationId xmlns:p14="http://schemas.microsoft.com/office/powerpoint/2010/main" val="15113301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commentair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Solution de l’exercice.</a:t>
            </a:r>
          </a:p>
          <a:p>
            <a:pPr marL="0" indent="0">
              <a:buFont typeface="Arial" panose="020B0604020202020204" pitchFamily="34" charset="0"/>
              <a:buNone/>
            </a:pPr>
            <a:endParaRPr lang="fr-FR" baseline="0" dirty="0"/>
          </a:p>
        </p:txBody>
      </p:sp>
      <p:sp>
        <p:nvSpPr>
          <p:cNvPr id="4" name="Espace réservé du numéro de diapositive 3"/>
          <p:cNvSpPr>
            <a:spLocks noGrp="1"/>
          </p:cNvSpPr>
          <p:nvPr>
            <p:ph type="sldNum" sz="quarter" idx="10"/>
          </p:nvPr>
        </p:nvSpPr>
        <p:spPr/>
        <p:txBody>
          <a:bodyPr/>
          <a:lstStyle/>
          <a:p>
            <a:fld id="{FFF63025-DAAF-4630-A3FF-1B951BDFE913}" type="slidenum">
              <a:rPr lang="fr-FR" smtClean="0"/>
              <a:t>73</a:t>
            </a:fld>
            <a:endParaRPr lang="fr-FR"/>
          </a:p>
        </p:txBody>
      </p:sp>
    </p:spTree>
    <p:extLst>
      <p:ext uri="{BB962C8B-B14F-4D97-AF65-F5344CB8AC3E}">
        <p14:creationId xmlns:p14="http://schemas.microsoft.com/office/powerpoint/2010/main" val="95498213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1</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74</a:t>
            </a:fld>
            <a:endParaRPr lang="fr-FR"/>
          </a:p>
        </p:txBody>
      </p:sp>
    </p:spTree>
    <p:extLst>
      <p:ext uri="{BB962C8B-B14F-4D97-AF65-F5344CB8AC3E}">
        <p14:creationId xmlns:p14="http://schemas.microsoft.com/office/powerpoint/2010/main" val="22573761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75</a:t>
            </a:fld>
            <a:endParaRPr lang="fr-FR"/>
          </a:p>
        </p:txBody>
      </p:sp>
    </p:spTree>
    <p:extLst>
      <p:ext uri="{BB962C8B-B14F-4D97-AF65-F5344CB8AC3E}">
        <p14:creationId xmlns:p14="http://schemas.microsoft.com/office/powerpoint/2010/main" val="60635726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 l’atelier 2, des entrants et des éléments en sortie.</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dirty="0"/>
              <a:t>Chaque élément de sortie correspond à une activité de l’atelier 2 (présentée à la page suivante) :</a:t>
            </a:r>
          </a:p>
          <a:p>
            <a:pPr marL="628650" lvl="1" indent="-171450">
              <a:buFont typeface="Arial" panose="020B0604020202020204" pitchFamily="34" charset="0"/>
              <a:buChar char="•"/>
            </a:pPr>
            <a:r>
              <a:rPr lang="fr-FR" dirty="0"/>
              <a:t>Activité 2-1 : Identifier les sources de risques (SR) et les objectifs visés (OV)</a:t>
            </a:r>
          </a:p>
          <a:p>
            <a:pPr marL="628650" lvl="1" indent="-171450">
              <a:buFont typeface="Arial" panose="020B0604020202020204" pitchFamily="34" charset="0"/>
              <a:buChar char="•"/>
            </a:pPr>
            <a:r>
              <a:rPr lang="fr-FR" dirty="0"/>
              <a:t>Activité 2-2 : Evaluer les couples SR / OV</a:t>
            </a:r>
          </a:p>
          <a:p>
            <a:pPr marL="628650" lvl="1" indent="-171450">
              <a:buFont typeface="Arial" panose="020B0604020202020204" pitchFamily="34" charset="0"/>
              <a:buChar char="•"/>
            </a:pPr>
            <a:r>
              <a:rPr lang="fr-FR" dirty="0"/>
              <a:t>Activité 2-3 : sélectionner les couples SR / OV</a:t>
            </a:r>
          </a:p>
          <a:p>
            <a:pPr marL="457200" lvl="1" indent="0">
              <a:buFont typeface="Arial" panose="020B0604020202020204" pitchFamily="34" charset="0"/>
              <a:buNone/>
            </a:pPr>
            <a:r>
              <a:rPr lang="fr-FR" dirty="0"/>
              <a:t>La présentation sera donc découpée selon ce séquençage </a:t>
            </a:r>
          </a:p>
          <a:p>
            <a:pPr eaLnBrk="1" fontAlgn="auto" hangingPunct="1">
              <a:spcBef>
                <a:spcPts val="0"/>
              </a:spcBef>
              <a:spcAft>
                <a:spcPts val="0"/>
              </a:spcAft>
              <a:defRPr/>
            </a:pPr>
            <a:endParaRPr lang="fr-FR" u="sng" dirty="0"/>
          </a:p>
          <a:p>
            <a:pPr marL="171450" indent="-171450" eaLnBrk="1" fontAlgn="auto" hangingPunct="1">
              <a:spcBef>
                <a:spcPts val="0"/>
              </a:spcBef>
              <a:spcAft>
                <a:spcPts val="0"/>
              </a:spcAft>
              <a:buFont typeface="Arial" panose="020B0604020202020204" pitchFamily="34" charset="0"/>
              <a:buChar char="•"/>
              <a:defRPr/>
            </a:pPr>
            <a:r>
              <a:rPr lang="fr-FR" dirty="0"/>
              <a:t>A partir de cet atelier, on est du point de vue de l’attaquant. On oublie donc les événements redoutés (point de vue de l’organisation) pour l’instant. Le lien entre les deux sera réalisé à la fin de l’atelier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76</a:t>
            </a:fld>
            <a:endParaRPr lang="fr-FR"/>
          </a:p>
        </p:txBody>
      </p:sp>
    </p:spTree>
    <p:extLst>
      <p:ext uri="{BB962C8B-B14F-4D97-AF65-F5344CB8AC3E}">
        <p14:creationId xmlns:p14="http://schemas.microsoft.com/office/powerpoint/2010/main" val="42789591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du séquençage de l’atelier 2.</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77</a:t>
            </a:fld>
            <a:endParaRPr lang="fr-FR"/>
          </a:p>
        </p:txBody>
      </p:sp>
    </p:spTree>
    <p:extLst>
      <p:ext uri="{BB962C8B-B14F-4D97-AF65-F5344CB8AC3E}">
        <p14:creationId xmlns:p14="http://schemas.microsoft.com/office/powerpoint/2010/main" val="31662089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Introduction aux 2 notions présentées par la suite (source de risque et objectif visé).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78</a:t>
            </a:fld>
            <a:endParaRPr lang="fr-FR"/>
          </a:p>
        </p:txBody>
      </p:sp>
    </p:spTree>
    <p:extLst>
      <p:ext uri="{BB962C8B-B14F-4D97-AF65-F5344CB8AC3E}">
        <p14:creationId xmlns:p14="http://schemas.microsoft.com/office/powerpoint/2010/main" val="13048766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Espace réservé de l'image des diapositives 1">
            <a:extLst>
              <a:ext uri="{FF2B5EF4-FFF2-40B4-BE49-F238E27FC236}">
                <a16:creationId xmlns:a16="http://schemas.microsoft.com/office/drawing/2014/main" id="{5D043245-1CD5-4712-B728-624DFF5C11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Espace réservé des notes 2">
            <a:extLst>
              <a:ext uri="{FF2B5EF4-FFF2-40B4-BE49-F238E27FC236}">
                <a16:creationId xmlns:a16="http://schemas.microsoft.com/office/drawing/2014/main" id="{4C41EE07-D9DB-433D-92B6-7215F458AEE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dernières tendances de l’état de la menace, </a:t>
            </a:r>
            <a:r>
              <a:rPr lang="fr-FR" altLang="fr-FR" dirty="0"/>
              <a:t>afin de guider si nécessaire la réflexion (choix des couples SR/OV page suivante).</a:t>
            </a:r>
            <a:endParaRPr lang="fr-FR" dirty="0"/>
          </a:p>
          <a:p>
            <a:pPr marL="171450" indent="-171450">
              <a:buFont typeface="Arial" panose="020B0604020202020204" pitchFamily="34" charset="0"/>
              <a:buChar char="•"/>
            </a:pPr>
            <a:r>
              <a:rPr lang="fr-FR" dirty="0"/>
              <a:t>Permet d’indiquer aux décideurs/directions métier la réalité des menaces</a:t>
            </a:r>
          </a:p>
          <a:p>
            <a:endParaRPr lang="fr-FR" u="sng" dirty="0"/>
          </a:p>
          <a:p>
            <a:r>
              <a:rPr lang="fr-FR" u="sng" dirty="0"/>
              <a:t>Éléments</a:t>
            </a:r>
            <a:r>
              <a:rPr lang="fr-FR" u="sng" baseline="0" dirty="0"/>
              <a:t> de langage </a:t>
            </a:r>
            <a:r>
              <a:rPr lang="fr-FR" baseline="0" dirty="0"/>
              <a:t>:</a:t>
            </a:r>
          </a:p>
          <a:p>
            <a:endParaRPr lang="fr-FR" baseline="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Issues du rapport annuel de l’ANSSI 2022. </a:t>
            </a:r>
            <a:r>
              <a:rPr lang="fr-FR" i="1" dirty="0"/>
              <a:t>A mettre à jour annuellement.</a:t>
            </a:r>
          </a:p>
          <a:p>
            <a:pPr marL="171450" indent="-171450">
              <a:buFont typeface="Arial" panose="020B0604020202020204" pitchFamily="34" charset="0"/>
              <a:buChar char="•"/>
            </a:pPr>
            <a:r>
              <a:rPr lang="fr-FR" dirty="0"/>
              <a:t>Acteurs offensifs :</a:t>
            </a:r>
          </a:p>
          <a:p>
            <a:pPr marL="628650" lvl="1" indent="-171450">
              <a:buFont typeface="Arial" panose="020B0604020202020204" pitchFamily="34" charset="0"/>
              <a:buChar char="•"/>
            </a:pPr>
            <a:r>
              <a:rPr lang="fr-FR" dirty="0"/>
              <a:t>Cybercriminalité : spécialisation et professionnalisation des acteurs</a:t>
            </a:r>
          </a:p>
          <a:p>
            <a:pPr marL="628650" lvl="1" indent="-171450">
              <a:buFont typeface="Arial" panose="020B0604020202020204" pitchFamily="34" charset="0"/>
              <a:buChar char="•"/>
            </a:pPr>
            <a:r>
              <a:rPr lang="fr-FR" dirty="0"/>
              <a:t>Des acteurs étatiques de moins en moins identifiables</a:t>
            </a:r>
          </a:p>
          <a:p>
            <a:pPr marL="628650" lvl="1" indent="-171450">
              <a:buFont typeface="Arial" panose="020B0604020202020204" pitchFamily="34" charset="0"/>
              <a:buChar char="•"/>
            </a:pPr>
            <a:r>
              <a:rPr lang="fr-FR" dirty="0"/>
              <a:t>Des capacités privées qui se développent rapidement.</a:t>
            </a:r>
          </a:p>
          <a:p>
            <a:pPr marL="171450" indent="-171450">
              <a:buFont typeface="Arial" panose="020B0604020202020204" pitchFamily="34" charset="0"/>
              <a:buChar char="•"/>
            </a:pPr>
            <a:r>
              <a:rPr lang="fr-FR" altLang="fr-FR" dirty="0"/>
              <a:t>Intention d’espionnage et de sabotage :</a:t>
            </a:r>
          </a:p>
          <a:p>
            <a:pPr marL="628650" lvl="1" indent="-171450">
              <a:buFont typeface="Arial" panose="020B0604020202020204" pitchFamily="34" charset="0"/>
              <a:buChar char="•"/>
            </a:pPr>
            <a:r>
              <a:rPr lang="fr-FR" altLang="fr-FR" dirty="0"/>
              <a:t>L’espionnage reste la première finalité poursuivie notamment en France</a:t>
            </a:r>
          </a:p>
          <a:p>
            <a:pPr marL="628650" lvl="1" indent="-171450">
              <a:buFont typeface="Arial" panose="020B0604020202020204" pitchFamily="34" charset="0"/>
              <a:buChar char="•"/>
            </a:pPr>
            <a:r>
              <a:rPr lang="fr-FR" altLang="fr-FR" dirty="0"/>
              <a:t>Le ciblage d’infrastructures critiques à des fins de sabotage demeure une menace constante</a:t>
            </a:r>
          </a:p>
          <a:p>
            <a:pPr marL="628650" lvl="1" indent="-171450">
              <a:buFont typeface="Arial" panose="020B0604020202020204" pitchFamily="34" charset="0"/>
              <a:buChar char="•"/>
            </a:pPr>
            <a:r>
              <a:rPr lang="fr-FR" altLang="fr-FR" dirty="0"/>
              <a:t>Des attaques informatiques mises à profit d’opérations d’influence et de déstabilisation.</a:t>
            </a:r>
          </a:p>
          <a:p>
            <a:pPr marL="171450" indent="-171450">
              <a:buFont typeface="Arial" panose="020B0604020202020204" pitchFamily="34" charset="0"/>
              <a:buChar char="•"/>
            </a:pPr>
            <a:r>
              <a:rPr lang="fr-FR" altLang="fr-FR" dirty="0"/>
              <a:t>Faiblesses exploitées :</a:t>
            </a:r>
          </a:p>
          <a:p>
            <a:pPr marL="628650" lvl="1" indent="-171450">
              <a:buFont typeface="Arial" panose="020B0604020202020204" pitchFamily="34" charset="0"/>
              <a:buChar char="•"/>
            </a:pPr>
            <a:r>
              <a:rPr lang="fr-FR" altLang="fr-FR" dirty="0"/>
              <a:t>Exploitation massive de vulnérabilités par différents profils d’acteurs malveillants</a:t>
            </a:r>
          </a:p>
          <a:p>
            <a:pPr marL="628650" lvl="1" indent="-171450">
              <a:buFont typeface="Arial" panose="020B0604020202020204" pitchFamily="34" charset="0"/>
              <a:buChar char="•"/>
            </a:pPr>
            <a:r>
              <a:rPr lang="fr-FR" altLang="fr-FR" dirty="0"/>
              <a:t>Nouveaux usages numériques comme le Cloud</a:t>
            </a:r>
          </a:p>
          <a:p>
            <a:pPr marL="628650" lvl="1" indent="-171450">
              <a:buFont typeface="Arial" panose="020B0604020202020204" pitchFamily="34" charset="0"/>
              <a:buChar char="•"/>
            </a:pPr>
            <a:r>
              <a:rPr lang="fr-FR" altLang="fr-FR" dirty="0"/>
              <a:t>Des attaques indirectes via la chaine d’approvisionnement de plus en plus courantes</a:t>
            </a:r>
          </a:p>
          <a:p>
            <a:pPr marL="628650" lvl="1" indent="-171450">
              <a:buFont typeface="Arial" panose="020B0604020202020204" pitchFamily="34" charset="0"/>
              <a:buChar char="•"/>
            </a:pPr>
            <a:r>
              <a:rPr lang="fr-FR" altLang="fr-FR" dirty="0"/>
              <a:t>Faible sécurisation des données entrainant des fuites massives.</a:t>
            </a:r>
          </a:p>
        </p:txBody>
      </p:sp>
      <p:sp>
        <p:nvSpPr>
          <p:cNvPr id="4" name="Espace réservé du numéro de diapositive 3">
            <a:extLst>
              <a:ext uri="{FF2B5EF4-FFF2-40B4-BE49-F238E27FC236}">
                <a16:creationId xmlns:a16="http://schemas.microsoft.com/office/drawing/2014/main" id="{972EE32A-77DA-41A7-B94A-54D0E47F3157}"/>
              </a:ext>
            </a:extLst>
          </p:cNvPr>
          <p:cNvSpPr>
            <a:spLocks noGrp="1"/>
          </p:cNvSpPr>
          <p:nvPr>
            <p:ph type="sldNum" sz="quarter" idx="5"/>
          </p:nvPr>
        </p:nvSpPr>
        <p:spPr/>
        <p:txBody>
          <a:bodyPr/>
          <a:lstStyle/>
          <a:p>
            <a:pPr>
              <a:defRPr/>
            </a:pPr>
            <a:fld id="{DE3EDCEC-3ACD-445B-9CB4-BE4492A6D068}" type="slidenum">
              <a:rPr lang="fr-FR" smtClean="0"/>
              <a:pPr>
                <a:defRPr/>
              </a:pPr>
              <a:t>79</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Présentation du premier exemple.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a:t>
            </a:fld>
            <a:endParaRPr lang="fr-FR" dirty="0"/>
          </a:p>
        </p:txBody>
      </p:sp>
    </p:spTree>
    <p:extLst>
      <p:ext uri="{BB962C8B-B14F-4D97-AF65-F5344CB8AC3E}">
        <p14:creationId xmlns:p14="http://schemas.microsoft.com/office/powerpoint/2010/main" val="175845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familles de sources de risque</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dirty="0"/>
              <a:t>Il n’est pas nécessaire à cette étape de se préoccuper des sources de risque qui peuvent attaquer un de vos prestataires.</a:t>
            </a:r>
          </a:p>
          <a:p>
            <a:pPr marL="171450" indent="-171450">
              <a:buFont typeface="Arial" panose="020B0604020202020204" pitchFamily="34" charset="0"/>
              <a:buChar char="•"/>
            </a:pPr>
            <a:r>
              <a:rPr lang="fr-FR" dirty="0"/>
              <a:t>Si l’organisation ne bénéficie pas de service dédié à l’étude des cybermenaces (par exemple un CTI – Cyber </a:t>
            </a:r>
            <a:r>
              <a:rPr lang="fr-FR" dirty="0" err="1"/>
              <a:t>Threat</a:t>
            </a:r>
            <a:r>
              <a:rPr lang="fr-FR" dirty="0"/>
              <a:t> Intelligence, en interne ou externalisé), il est tout à fait possible de ne travailler qu’à partir des familles.</a:t>
            </a:r>
          </a:p>
          <a:p>
            <a:pPr marL="0" indent="0" eaLnBrk="1" fontAlgn="auto" hangingPunct="1">
              <a:spcBef>
                <a:spcPts val="0"/>
              </a:spcBef>
              <a:spcAft>
                <a:spcPts val="0"/>
              </a:spcAft>
              <a:buFont typeface="Arial" panose="020B0604020202020204" pitchFamily="34" charset="0"/>
              <a:buNone/>
              <a:defRP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80</a:t>
            </a:fld>
            <a:endParaRPr lang="fr-FR"/>
          </a:p>
        </p:txBody>
      </p:sp>
    </p:spTree>
    <p:extLst>
      <p:ext uri="{BB962C8B-B14F-4D97-AF65-F5344CB8AC3E}">
        <p14:creationId xmlns:p14="http://schemas.microsoft.com/office/powerpoint/2010/main" val="9560922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familles d’objectifs visés</a:t>
            </a:r>
          </a:p>
          <a:p>
            <a:pPr marL="171450" indent="-171450">
              <a:buFont typeface="Arial" panose="020B0604020202020204" pitchFamily="34" charset="0"/>
              <a:buChar char="•"/>
            </a:pPr>
            <a:r>
              <a:rPr lang="fr-FR" dirty="0"/>
              <a:t>Construction de couples (animation)</a:t>
            </a:r>
          </a:p>
          <a:p>
            <a:endParaRPr lang="fr-FR" u="sng" dirty="0"/>
          </a:p>
          <a:p>
            <a:r>
              <a:rPr lang="fr-FR" u="sng" dirty="0"/>
              <a:t>Éléments</a:t>
            </a:r>
            <a:r>
              <a:rPr lang="fr-FR" u="sng" baseline="0" dirty="0"/>
              <a:t> de langage </a:t>
            </a:r>
            <a:r>
              <a:rPr lang="fr-FR" baseline="0"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dirty="0"/>
              <a:t>A contrario, tous les objectifs visés (OV) doivent être contextualisés. En effet, afin d’obtenir les résultats (en fin d’analyse de risque) les plus pertinents et opérationnels, il est recommandé de ne pas travailler sur des familles génériques d’OV.</a:t>
            </a:r>
          </a:p>
          <a:p>
            <a:pPr marL="171450" indent="-171450">
              <a:buFont typeface="Arial" panose="020B0604020202020204" pitchFamily="34" charset="0"/>
              <a:buChar char="•"/>
            </a:pPr>
            <a:r>
              <a:rPr lang="fr-FR" dirty="0"/>
              <a:t>Par exemple, indiquer « Espionnage » n’est pas suffisant. Par contre « Vol de l’information X en vue de … » donne plus de précision : association de l’OV avec une VM (information X), qui indiquera aussi les biens supports à prendre en compte lors de l’atelier 4.</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i="0" u="none" strike="noStrike" kern="1200" baseline="0" dirty="0">
                <a:solidFill>
                  <a:schemeClr val="tx1"/>
                </a:solidFill>
                <a:latin typeface="+mn-lt"/>
                <a:ea typeface="+mn-ea"/>
                <a:cs typeface="+mn-cs"/>
              </a:rPr>
              <a:t>Au travers des différents OV identifiés, il faut s’assurer que l’on couvre le plus largement possible les valeurs métier de l’organisation.</a:t>
            </a:r>
          </a:p>
          <a:p>
            <a:pPr marL="171450" indent="-171450" eaLnBrk="1" fontAlgn="auto" hangingPunct="1">
              <a:spcBef>
                <a:spcPts val="0"/>
              </a:spcBef>
              <a:spcAft>
                <a:spcPts val="0"/>
              </a:spcAft>
              <a:buFont typeface="Arial" panose="020B0604020202020204" pitchFamily="34" charset="0"/>
              <a:buChar char="•"/>
              <a:defRPr/>
            </a:pPr>
            <a:r>
              <a:rPr lang="fr-FR" dirty="0"/>
              <a:t>Rechercher ici les objectifs visés qui concernent votre organisation.</a:t>
            </a:r>
          </a:p>
          <a:p>
            <a:pPr marL="0" indent="0" eaLnBrk="1" fontAlgn="auto" hangingPunct="1">
              <a:spcBef>
                <a:spcPts val="0"/>
              </a:spcBef>
              <a:spcAft>
                <a:spcPts val="0"/>
              </a:spcAft>
              <a:buFont typeface="Arial" panose="020B0604020202020204" pitchFamily="34" charset="0"/>
              <a:buNone/>
              <a:defRP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81</a:t>
            </a:fld>
            <a:endParaRPr lang="fr-FR"/>
          </a:p>
        </p:txBody>
      </p:sp>
    </p:spTree>
    <p:extLst>
      <p:ext uri="{BB962C8B-B14F-4D97-AF65-F5344CB8AC3E}">
        <p14:creationId xmlns:p14="http://schemas.microsoft.com/office/powerpoint/2010/main" val="46824606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Présentation des familles de sources de risque et d’objectifs visés</a:t>
            </a:r>
          </a:p>
          <a:p>
            <a:pPr marL="171450" indent="-171450">
              <a:buFont typeface="Arial" panose="020B0604020202020204" pitchFamily="34" charset="0"/>
              <a:buChar char="•"/>
            </a:pPr>
            <a:r>
              <a:rPr lang="fr-FR" dirty="0"/>
              <a:t>Construction de couples (animation)</a:t>
            </a:r>
          </a:p>
          <a:p>
            <a:endParaRPr lang="fr-FR" u="sng" dirty="0"/>
          </a:p>
          <a:p>
            <a:r>
              <a:rPr lang="fr-FR" u="sng" dirty="0"/>
              <a:t>Éléments</a:t>
            </a:r>
            <a:r>
              <a:rPr lang="fr-FR" u="sng" baseline="0" dirty="0"/>
              <a:t> de langage </a:t>
            </a:r>
            <a:r>
              <a:rPr lang="fr-FR" baseline="0" dirty="0"/>
              <a:t>:</a:t>
            </a:r>
          </a:p>
          <a:p>
            <a:endParaRPr lang="fr-FR" baseline="0" dirty="0"/>
          </a:p>
          <a:p>
            <a:pPr marL="0" indent="0" eaLnBrk="1" fontAlgn="auto" hangingPunct="1">
              <a:spcBef>
                <a:spcPts val="0"/>
              </a:spcBef>
              <a:spcAft>
                <a:spcPts val="0"/>
              </a:spcAft>
              <a:buFont typeface="Arial" panose="020B0604020202020204" pitchFamily="34" charset="0"/>
              <a:buNone/>
              <a:defRPr/>
            </a:pPr>
            <a:r>
              <a:rPr lang="fr-FR" dirty="0"/>
              <a:t>Construction des couples SR/OV</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Après avoir identifié – de manière séparée – les SR et les OV, construire les couples qui ont du sens en associant les OV à certaines </a:t>
            </a:r>
            <a:r>
              <a:rPr lang="fr-FR"/>
              <a:t>SR ;</a:t>
            </a: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Les associations SR/OV sont de types n-n (1-n ou n-1) : une SR peut avoir plusieurs OV et une OV peut être la cible de plusieurs SR.</a:t>
            </a:r>
          </a:p>
          <a:p>
            <a:pPr marL="171450" indent="-171450" eaLnBrk="1" fontAlgn="auto" hangingPunct="1">
              <a:spcBef>
                <a:spcPts val="0"/>
              </a:spcBef>
              <a:spcAft>
                <a:spcPts val="0"/>
              </a:spcAft>
              <a:buFont typeface="Arial" panose="020B0604020202020204" pitchFamily="34" charset="0"/>
              <a:buChar char="•"/>
              <a:defRPr/>
            </a:pPr>
            <a:r>
              <a:rPr lang="fr-FR" dirty="0"/>
              <a:t>On ne recherche pas ici l’exhaustivité des couples SR/OV.</a:t>
            </a:r>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Dans la mesure du possible, rechercher des catégories de couples SR/OV variées afin de disposer d’un panel différencié de profils d’attaquant et d’objectifs visés. Cela sera réutilisé lors de l’atelier 3 pour la création des scénarios </a:t>
            </a:r>
            <a:r>
              <a:rPr lang="fr-FR" sz="1200" b="0" i="0" u="none" strike="noStrike" kern="1200" baseline="0">
                <a:solidFill>
                  <a:schemeClr val="tx1"/>
                </a:solidFill>
                <a:latin typeface="+mn-lt"/>
                <a:ea typeface="+mn-ea"/>
                <a:cs typeface="+mn-cs"/>
              </a:rPr>
              <a:t>stratégiques ;</a:t>
            </a:r>
            <a:endParaRPr lang="fr-FR" sz="1200" b="0" i="0" u="none" strike="noStrike" kern="1200" baseline="0" dirty="0">
              <a:solidFill>
                <a:schemeClr val="tx1"/>
              </a:solidFill>
              <a:latin typeface="+mn-lt"/>
              <a:ea typeface="+mn-ea"/>
              <a:cs typeface="+mn-cs"/>
            </a:endParaRPr>
          </a:p>
          <a:p>
            <a:pPr marL="0" indent="0" eaLnBrk="1" fontAlgn="auto" hangingPunct="1">
              <a:spcBef>
                <a:spcPts val="0"/>
              </a:spcBef>
              <a:spcAft>
                <a:spcPts val="0"/>
              </a:spcAft>
              <a:buFont typeface="Arial" panose="020B0604020202020204" pitchFamily="34" charset="0"/>
              <a:buNone/>
              <a:defRPr/>
            </a:pPr>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82</a:t>
            </a:fld>
            <a:endParaRPr lang="fr-FR"/>
          </a:p>
        </p:txBody>
      </p:sp>
    </p:spTree>
    <p:extLst>
      <p:ext uri="{BB962C8B-B14F-4D97-AF65-F5344CB8AC3E}">
        <p14:creationId xmlns:p14="http://schemas.microsoft.com/office/powerpoint/2010/main" val="223928558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du collégien, partie 1. Exercice pour revoir le vocabulaire abordé. Correction page suivante.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83</a:t>
            </a:fld>
            <a:endParaRPr lang="fr-FR"/>
          </a:p>
        </p:txBody>
      </p:sp>
    </p:spTree>
    <p:extLst>
      <p:ext uri="{BB962C8B-B14F-4D97-AF65-F5344CB8AC3E}">
        <p14:creationId xmlns:p14="http://schemas.microsoft.com/office/powerpoint/2010/main" val="30802598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la partie 1.</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84</a:t>
            </a:fld>
            <a:endParaRPr lang="fr-FR"/>
          </a:p>
        </p:txBody>
      </p:sp>
    </p:spTree>
    <p:extLst>
      <p:ext uri="{BB962C8B-B14F-4D97-AF65-F5344CB8AC3E}">
        <p14:creationId xmlns:p14="http://schemas.microsoft.com/office/powerpoint/2010/main" val="106296976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Exemple du collégien, partie 2. Exercice pour revoir le vocabulaire abordé. Correction page suivante.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85</a:t>
            </a:fld>
            <a:endParaRPr lang="fr-FR"/>
          </a:p>
        </p:txBody>
      </p:sp>
    </p:spTree>
    <p:extLst>
      <p:ext uri="{BB962C8B-B14F-4D97-AF65-F5344CB8AC3E}">
        <p14:creationId xmlns:p14="http://schemas.microsoft.com/office/powerpoint/2010/main" val="42906563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la partie 2.</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86</a:t>
            </a:fld>
            <a:endParaRPr lang="fr-FR"/>
          </a:p>
        </p:txBody>
      </p:sp>
    </p:spTree>
    <p:extLst>
      <p:ext uri="{BB962C8B-B14F-4D97-AF65-F5344CB8AC3E}">
        <p14:creationId xmlns:p14="http://schemas.microsoft.com/office/powerpoint/2010/main" val="81027491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Introduction aux 2 notions présentées par la suite (motivation et ressources).</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87</a:t>
            </a:fld>
            <a:endParaRPr lang="fr-FR"/>
          </a:p>
        </p:txBody>
      </p:sp>
    </p:spTree>
    <p:extLst>
      <p:ext uri="{BB962C8B-B14F-4D97-AF65-F5344CB8AC3E}">
        <p14:creationId xmlns:p14="http://schemas.microsoft.com/office/powerpoint/2010/main" val="21908686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Présenter les critères d’évaluation des couples SR/OV.</a:t>
            </a:r>
          </a:p>
          <a:p>
            <a:pPr marL="0" indent="0">
              <a:buFont typeface="Arial" panose="020B0604020202020204" pitchFamily="34" charset="0"/>
              <a:buNone/>
            </a:pPr>
            <a:endParaRPr lang="fr-FR" dirty="0"/>
          </a:p>
          <a:p>
            <a:r>
              <a:rPr lang="fr-FR" u="sng" dirty="0"/>
              <a:t>Éléments</a:t>
            </a:r>
            <a:r>
              <a:rPr lang="fr-FR" u="sng" baseline="0" dirty="0"/>
              <a:t> de langage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Métrique de caractérisation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Vraisemblance de passage à l’acte: historique, motivation (i.e. retour sur investissement), ressenti de réussite (i.e. ressources financières, outillage, compétences, temps…)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L’évaluation des couples SR/OV s’effectue avec la cotation de la motivation de la SR et des ressources qu’elle va allouer à cet </a:t>
            </a:r>
            <a:r>
              <a:rPr lang="fr-FR"/>
              <a:t>OV ;</a:t>
            </a:r>
            <a:endParaRPr lang="fr-FR" dirty="0"/>
          </a:p>
          <a:p>
            <a:pPr marL="171450" indent="-171450">
              <a:buFont typeface="Arial" panose="020B0604020202020204" pitchFamily="34" charset="0"/>
              <a:buChar char="•"/>
            </a:pPr>
            <a:r>
              <a:rPr lang="fr-FR" dirty="0"/>
              <a:t>Le niveau de ressources et de motivation doit</a:t>
            </a:r>
            <a:r>
              <a:rPr lang="fr-FR" baseline="0" dirty="0"/>
              <a:t> être considéré pour un couple SR/OV (et non seulement sur la SR ou l’OV</a:t>
            </a:r>
            <a:r>
              <a:rPr lang="fr-FR" baseline="0"/>
              <a:t>) ;</a:t>
            </a:r>
            <a:endParaRPr lang="fr-FR" baseline="0" dirty="0"/>
          </a:p>
          <a:p>
            <a:pPr marL="171450" indent="-171450">
              <a:buFont typeface="Arial" panose="020B0604020202020204" pitchFamily="34" charset="0"/>
              <a:buChar char="•"/>
            </a:pPr>
            <a:r>
              <a:rPr lang="fr-FR" baseline="0" dirty="0"/>
              <a:t>Une SR n’allouera pas systématiquement toutes ses ressources quelque soit l’OV. Par exemple, souvent pour une SR étatique, les ressources sont mises en illimitées. Il est nécessaire de se questionner si cet SR va à chaque fois utiliser un maximum de ressources sur tous les OV sur lesquels elle est identifiée.</a:t>
            </a:r>
          </a:p>
          <a:p>
            <a:pPr marL="171450" indent="-171450">
              <a:buFont typeface="Arial" panose="020B0604020202020204" pitchFamily="34" charset="0"/>
              <a:buChar char="•"/>
            </a:pPr>
            <a:r>
              <a:rPr lang="fr-FR" dirty="0"/>
              <a:t>Les ressources incluent</a:t>
            </a:r>
          </a:p>
          <a:p>
            <a:pPr marL="628650" lvl="1" indent="-171450">
              <a:buFont typeface="Arial" panose="020B0604020202020204" pitchFamily="34" charset="0"/>
              <a:buChar char="•"/>
            </a:pPr>
            <a:r>
              <a:rPr lang="fr-FR" dirty="0"/>
              <a:t>Les ressources humaines (personnes ayant des connaissances techniques pour mener les </a:t>
            </a:r>
            <a:r>
              <a:rPr lang="fr-FR"/>
              <a:t>attaques ;</a:t>
            </a:r>
            <a:endParaRPr lang="fr-FR" dirty="0"/>
          </a:p>
          <a:p>
            <a:pPr marL="628650" lvl="1" indent="-171450">
              <a:buFont typeface="Arial" panose="020B0604020202020204" pitchFamily="34" charset="0"/>
              <a:buChar char="•"/>
            </a:pPr>
            <a:r>
              <a:rPr lang="fr-FR" dirty="0"/>
              <a:t>Les ressources techniques : le matériel mis à disposition pour mener les </a:t>
            </a:r>
            <a:r>
              <a:rPr lang="fr-FR"/>
              <a:t>attaques ;</a:t>
            </a:r>
            <a:endParaRPr lang="fr-FR" dirty="0"/>
          </a:p>
          <a:p>
            <a:pPr marL="628650" lvl="1" indent="-171450">
              <a:buFont typeface="Arial" panose="020B0604020202020204" pitchFamily="34" charset="0"/>
              <a:buChar char="•"/>
            </a:pPr>
            <a:r>
              <a:rPr lang="fr-FR" dirty="0"/>
              <a:t>Les ressources financières</a:t>
            </a:r>
            <a:endParaRPr lang="fr-FR" baseline="0" dirty="0"/>
          </a:p>
          <a:p>
            <a:pPr marL="171450" indent="-171450">
              <a:buFont typeface="Arial" panose="020B0604020202020204" pitchFamily="34" charset="0"/>
              <a:buChar char="•"/>
            </a:pPr>
            <a:r>
              <a:rPr lang="fr-FR" baseline="0" dirty="0"/>
              <a:t>Comme indiqué précédemment lorsque les échelles ont été abordées, définir des métriques pour la motivation et les ressources.</a:t>
            </a:r>
          </a:p>
          <a:p>
            <a:pPr marL="171450" indent="-171450">
              <a:buFont typeface="Arial" panose="020B0604020202020204" pitchFamily="34" charset="0"/>
              <a:buChar char="•"/>
            </a:pPr>
            <a:r>
              <a:rPr lang="fr-FR" baseline="0" dirty="0"/>
              <a:t>Présentation de la métrique « Activité » page suivante.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88</a:t>
            </a:fld>
            <a:endParaRPr lang="fr-FR"/>
          </a:p>
        </p:txBody>
      </p:sp>
    </p:spTree>
    <p:extLst>
      <p:ext uri="{BB962C8B-B14F-4D97-AF65-F5344CB8AC3E}">
        <p14:creationId xmlns:p14="http://schemas.microsoft.com/office/powerpoint/2010/main" val="212399031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e l'image des diapositives 1">
            <a:extLst>
              <a:ext uri="{FF2B5EF4-FFF2-40B4-BE49-F238E27FC236}">
                <a16:creationId xmlns:a16="http://schemas.microsoft.com/office/drawing/2014/main" id="{69C5C810-78BF-4BBB-BF91-B69D38B998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C81FBE7E-7DA4-436E-B5C9-94E0083BA03A}"/>
              </a:ext>
            </a:extLst>
          </p:cNvPr>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Présentation d'un exemple d'évaluation d'un couple SR/OV</a:t>
            </a:r>
          </a:p>
          <a:p>
            <a:endParaRPr lang="fr-FR" dirty="0"/>
          </a:p>
          <a:p>
            <a:r>
              <a:rPr lang="fr-FR" u="sng" dirty="0"/>
              <a:t>Eléments de langage :</a:t>
            </a:r>
          </a:p>
          <a:p>
            <a:endParaRPr lang="fr-FR" dirty="0"/>
          </a:p>
          <a:p>
            <a:pPr marL="171450" indent="-171450">
              <a:buFont typeface="Arial" panose="020B0604020202020204" pitchFamily="34" charset="0"/>
              <a:buChar char="•"/>
            </a:pPr>
            <a:r>
              <a:rPr lang="fr-FR" dirty="0"/>
              <a:t>Des exemples d'échelles sont proposées page suivante. Comme déjà vu, la définition des échelles peut-être défini en amont de l’analyse de risque.</a:t>
            </a:r>
          </a:p>
          <a:p>
            <a:pPr marL="171450" indent="-171450">
              <a:buFont typeface="Arial" panose="020B0604020202020204" pitchFamily="34" charset="0"/>
              <a:buChar char="•"/>
            </a:pPr>
            <a:r>
              <a:rPr lang="fr-FR" dirty="0"/>
              <a:t>On notera le critère "Activité". Ce critère est optionnel dans l'évaluation du couple SR/OV. En effet, la connaissance de l'activité de la source de risque impose d'avoir accès à CTI par exemple ou à un </a:t>
            </a:r>
            <a:r>
              <a:rPr lang="fr-FR" dirty="0" err="1"/>
              <a:t>sourcing</a:t>
            </a:r>
            <a:r>
              <a:rPr lang="fr-FR" dirty="0"/>
              <a:t> très précis, ce qui n'est généralement pas le cas. La cotation du couple SR/OV sans ce critère ne pose aucun problème. Il faudra utiliser selon le cas une échelle à 2 niveaux ou à 3 niveaux.</a:t>
            </a:r>
          </a:p>
          <a:p>
            <a:pPr eaLnBrk="1" fontAlgn="auto" hangingPunct="1">
              <a:spcBef>
                <a:spcPts val="0"/>
              </a:spcBef>
              <a:spcAft>
                <a:spcPts val="0"/>
              </a:spcAft>
              <a:defRPr/>
            </a:pPr>
            <a:endParaRPr lang="fr-FR" dirty="0"/>
          </a:p>
        </p:txBody>
      </p:sp>
      <p:sp>
        <p:nvSpPr>
          <p:cNvPr id="88068" name="Espace réservé du numéro de diapositive 3">
            <a:extLst>
              <a:ext uri="{FF2B5EF4-FFF2-40B4-BE49-F238E27FC236}">
                <a16:creationId xmlns:a16="http://schemas.microsoft.com/office/drawing/2014/main" id="{9191C827-4145-4DC7-B134-7C8FE36B62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7DBDA6D7-4FFB-46BD-BE85-18BDF08106F2}" type="slidenum">
              <a:rPr lang="fr-FR" altLang="fr-FR" smtClean="0">
                <a:latin typeface="Calibri" panose="020F0502020204030204" pitchFamily="34" charset="0"/>
              </a:rPr>
              <a:pPr fontAlgn="base">
                <a:spcBef>
                  <a:spcPct val="0"/>
                </a:spcBef>
                <a:spcAft>
                  <a:spcPct val="0"/>
                </a:spcAft>
              </a:pPr>
              <a:t>89</a:t>
            </a:fld>
            <a:endParaRPr lang="fr-FR" altLang="fr-FR">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gravité.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a:t>
            </a:fld>
            <a:endParaRPr lang="fr-FR" dirty="0"/>
          </a:p>
        </p:txBody>
      </p:sp>
    </p:spTree>
    <p:extLst>
      <p:ext uri="{BB962C8B-B14F-4D97-AF65-F5344CB8AC3E}">
        <p14:creationId xmlns:p14="http://schemas.microsoft.com/office/powerpoint/2010/main" val="20681429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ce réservé de l'image des diapositives 1">
            <a:extLst>
              <a:ext uri="{FF2B5EF4-FFF2-40B4-BE49-F238E27FC236}">
                <a16:creationId xmlns:a16="http://schemas.microsoft.com/office/drawing/2014/main" id="{69C5C810-78BF-4BBB-BF91-B69D38B998E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C81FBE7E-7DA4-436E-B5C9-94E0083BA03A}"/>
              </a:ext>
            </a:extLst>
          </p:cNvPr>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Correction de l’exercice</a:t>
            </a:r>
          </a:p>
        </p:txBody>
      </p:sp>
      <p:sp>
        <p:nvSpPr>
          <p:cNvPr id="88068" name="Espace réservé du numéro de diapositive 3">
            <a:extLst>
              <a:ext uri="{FF2B5EF4-FFF2-40B4-BE49-F238E27FC236}">
                <a16:creationId xmlns:a16="http://schemas.microsoft.com/office/drawing/2014/main" id="{9191C827-4145-4DC7-B134-7C8FE36B62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7DBDA6D7-4FFB-46BD-BE85-18BDF08106F2}" type="slidenum">
              <a:rPr lang="fr-FR" altLang="fr-FR" smtClean="0">
                <a:latin typeface="Calibri" panose="020F0502020204030204" pitchFamily="34" charset="0"/>
              </a:rPr>
              <a:pPr fontAlgn="base">
                <a:spcBef>
                  <a:spcPct val="0"/>
                </a:spcBef>
                <a:spcAft>
                  <a:spcPct val="0"/>
                </a:spcAft>
              </a:pPr>
              <a:t>90</a:t>
            </a:fld>
            <a:endParaRPr lang="fr-FR" altLang="fr-FR">
              <a:latin typeface="Calibri" panose="020F0502020204030204" pitchFamily="34" charset="0"/>
            </a:endParaRPr>
          </a:p>
        </p:txBody>
      </p:sp>
    </p:spTree>
    <p:extLst>
      <p:ext uri="{BB962C8B-B14F-4D97-AF65-F5344CB8AC3E}">
        <p14:creationId xmlns:p14="http://schemas.microsoft.com/office/powerpoint/2010/main" val="19119601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Introduction à la notion présentée par la suite (sélection des couples SR/OV).</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91</a:t>
            </a:fld>
            <a:endParaRPr lang="fr-FR"/>
          </a:p>
        </p:txBody>
      </p:sp>
    </p:spTree>
    <p:extLst>
      <p:ext uri="{BB962C8B-B14F-4D97-AF65-F5344CB8AC3E}">
        <p14:creationId xmlns:p14="http://schemas.microsoft.com/office/powerpoint/2010/main" val="208419523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Tx/>
              <a:buNone/>
            </a:pPr>
            <a:r>
              <a:rPr lang="fr-FR" u="sng" dirty="0"/>
              <a:t>Objectif pédagogique de cette page :</a:t>
            </a:r>
          </a:p>
          <a:p>
            <a:pPr marL="0" indent="0">
              <a:buFontTx/>
              <a:buNone/>
            </a:pPr>
            <a:endParaRPr lang="fr-FR" dirty="0"/>
          </a:p>
          <a:p>
            <a:pPr marL="171450" indent="-171450">
              <a:buFont typeface="Arial" panose="020B0604020202020204" pitchFamily="34" charset="0"/>
              <a:buChar char="•"/>
            </a:pPr>
            <a:r>
              <a:rPr lang="fr-FR" dirty="0"/>
              <a:t>Comprendre l’évaluation d’un couple SR/OV.</a:t>
            </a:r>
          </a:p>
          <a:p>
            <a:pPr marL="171450" indent="-171450">
              <a:buFont typeface="Arial" panose="020B0604020202020204" pitchFamily="34" charset="0"/>
              <a:buChar char="•"/>
            </a:pPr>
            <a:r>
              <a:rPr lang="fr-FR" dirty="0"/>
              <a:t>Ré explication des critères « Ressources » et « Motivation ».</a:t>
            </a:r>
          </a:p>
          <a:p>
            <a:pPr eaLnBrk="1" fontAlgn="auto" hangingPunct="1">
              <a:spcBef>
                <a:spcPts val="0"/>
              </a:spcBef>
              <a:spcAft>
                <a:spcPts val="0"/>
              </a:spcAft>
              <a:defRPr/>
            </a:pPr>
            <a:endParaRPr lang="fr-FR" u="sng" dirty="0"/>
          </a:p>
          <a:p>
            <a:pPr eaLnBrk="1" fontAlgn="auto" hangingPunct="1">
              <a:spcBef>
                <a:spcPts val="0"/>
              </a:spcBef>
              <a:spcAft>
                <a:spcPts val="0"/>
              </a:spcAft>
              <a:defRPr/>
            </a:pPr>
            <a:r>
              <a:rPr lang="fr-FR" u="sng" dirty="0"/>
              <a:t>Éléments de langage :</a:t>
            </a:r>
          </a:p>
          <a:p>
            <a:pPr marL="171450" indent="-171450" eaLnBrk="1" fontAlgn="auto" hangingPunct="1">
              <a:spcBef>
                <a:spcPts val="0"/>
              </a:spcBef>
              <a:spcAft>
                <a:spcPts val="0"/>
              </a:spcAft>
              <a:buFont typeface="Arial" panose="020B0604020202020204" pitchFamily="34" charset="0"/>
              <a:buChar char="•"/>
              <a:defRPr/>
            </a:pPr>
            <a:r>
              <a:rPr lang="fr-FR" dirty="0"/>
              <a:t>Rappel : le niveau de ressources et de motivation doit être considéré pour le couple SR/OV (et non seulement sur la SR ou l’OV)</a:t>
            </a:r>
          </a:p>
          <a:p>
            <a:pPr marL="171450" indent="-171450" eaLnBrk="1" fontAlgn="auto" hangingPunct="1">
              <a:spcBef>
                <a:spcPts val="0"/>
              </a:spcBef>
              <a:spcAft>
                <a:spcPts val="0"/>
              </a:spcAft>
              <a:buFont typeface="Arial" panose="020B0604020202020204" pitchFamily="34" charset="0"/>
              <a:buChar char="•"/>
              <a:defRPr/>
            </a:pPr>
            <a:r>
              <a:rPr lang="fr-FR" dirty="0"/>
              <a:t>Il est important de sélectionner les couples SR/OV les plus pertinents mais aussi les plus variés (i.e. prendre des SR/OV distincts les uns des autres permet d’avoir une vision plus large)</a:t>
            </a:r>
          </a:p>
          <a:p>
            <a:pPr marL="171450" indent="-171450" eaLnBrk="1" fontAlgn="auto" hangingPunct="1">
              <a:spcBef>
                <a:spcPts val="0"/>
              </a:spcBef>
              <a:spcAft>
                <a:spcPts val="0"/>
              </a:spcAft>
              <a:buFont typeface="Arial" panose="020B0604020202020204" pitchFamily="34" charset="0"/>
              <a:buChar char="•"/>
              <a:defRPr/>
            </a:pPr>
            <a:endParaRPr lang="fr-F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Le choix des couples SR/OV à étudier pour la suite de l’étude doit être réalisé par la Direction. En effet, un directeur pourra par exemple considérer de conserver un couple SR/OV qu’il juge pertinent ou par exemple d’exclure la menace étatique s’il considère que l’organisation ne pourra pas s’en protéger</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92</a:t>
            </a:fld>
            <a:endParaRPr lang="fr-FR"/>
          </a:p>
        </p:txBody>
      </p:sp>
    </p:spTree>
    <p:extLst>
      <p:ext uri="{BB962C8B-B14F-4D97-AF65-F5344CB8AC3E}">
        <p14:creationId xmlns:p14="http://schemas.microsoft.com/office/powerpoint/2010/main" val="19529564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Présenter un exemple d’association SR / OV. L’exemple est issu du guide (cas du laboratoire). Solution page suivante.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identification de la pertinence en utilisant le métrique vu il y a 3 pages et affichage des pertinences</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Rappel : il est tout à fait possible d’avoir plusieurs OV pour une SR.</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93</a:t>
            </a:fld>
            <a:endParaRPr lang="fr-FR"/>
          </a:p>
        </p:txBody>
      </p:sp>
    </p:spTree>
    <p:extLst>
      <p:ext uri="{BB962C8B-B14F-4D97-AF65-F5344CB8AC3E}">
        <p14:creationId xmlns:p14="http://schemas.microsoft.com/office/powerpoint/2010/main" val="171912256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3310D07B-E798-4BFC-8C0A-389A1A7331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0470F11-FABC-40F9-B1AD-AD5A7E8898DB}"/>
              </a:ext>
            </a:extLst>
          </p:cNvPr>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Début du corrigé.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identification de la pertinence en utilisant le métrique vu il y a 3 pages et affichage des pertinences</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sz="1200" b="0" i="0" u="none" strike="noStrike" kern="1200" baseline="0" dirty="0">
                <a:solidFill>
                  <a:schemeClr val="tx1"/>
                </a:solidFill>
                <a:latin typeface="+mn-lt"/>
                <a:ea typeface="+mn-ea"/>
                <a:cs typeface="+mn-cs"/>
              </a:rPr>
              <a:t>Rappel : il est tout à fait possible d’avoir plusieurs OV pour une SR.</a:t>
            </a:r>
            <a:endParaRPr lang="fr-FR" dirty="0"/>
          </a:p>
          <a:p>
            <a:pPr eaLnBrk="1" fontAlgn="auto" hangingPunct="1">
              <a:spcBef>
                <a:spcPts val="0"/>
              </a:spcBef>
              <a:spcAft>
                <a:spcPts val="0"/>
              </a:spcAft>
              <a:defRPr/>
            </a:pPr>
            <a:endParaRPr lang="fr-FR" dirty="0"/>
          </a:p>
        </p:txBody>
      </p:sp>
      <p:sp>
        <p:nvSpPr>
          <p:cNvPr id="93188" name="Espace réservé du numéro de diapositive 3">
            <a:extLst>
              <a:ext uri="{FF2B5EF4-FFF2-40B4-BE49-F238E27FC236}">
                <a16:creationId xmlns:a16="http://schemas.microsoft.com/office/drawing/2014/main" id="{9D634830-C70E-409D-877B-FAF19981FB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4B43D98D-1DD2-404D-83CE-2B007DD9E5C8}" type="slidenum">
              <a:rPr lang="fr-FR" altLang="fr-FR" smtClean="0">
                <a:latin typeface="Calibri" panose="020F0502020204030204" pitchFamily="34" charset="0"/>
              </a:rPr>
              <a:pPr fontAlgn="base">
                <a:spcBef>
                  <a:spcPct val="0"/>
                </a:spcBef>
                <a:spcAft>
                  <a:spcPct val="0"/>
                </a:spcAft>
              </a:pPr>
              <a:t>94</a:t>
            </a:fld>
            <a:endParaRPr lang="fr-FR" altLang="fr-FR">
              <a:latin typeface="Calibri" panose="020F0502020204030204" pitchFamily="34" charset="0"/>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3310D07B-E798-4BFC-8C0A-389A1A7331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0470F11-FABC-40F9-B1AD-AD5A7E8898DB}"/>
              </a:ext>
            </a:extLst>
          </p:cNvPr>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Suite du corrigé.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3 : identification de la pertinence en utilisant le métrique vu il y a 3 pages et affichage des pertinences</a:t>
            </a:r>
          </a:p>
          <a:p>
            <a:pPr eaLnBrk="1" fontAlgn="auto" hangingPunct="1">
              <a:spcBef>
                <a:spcPts val="0"/>
              </a:spcBef>
              <a:spcAft>
                <a:spcPts val="0"/>
              </a:spcAft>
              <a:defRPr/>
            </a:pPr>
            <a:endParaRPr lang="fr-FR" dirty="0"/>
          </a:p>
          <a:p>
            <a:pPr eaLnBrk="1" fontAlgn="auto" hangingPunct="1">
              <a:spcBef>
                <a:spcPts val="0"/>
              </a:spcBef>
              <a:spcAft>
                <a:spcPts val="0"/>
              </a:spcAft>
              <a:defRPr/>
            </a:pPr>
            <a:endParaRPr lang="fr-FR" dirty="0"/>
          </a:p>
        </p:txBody>
      </p:sp>
      <p:sp>
        <p:nvSpPr>
          <p:cNvPr id="93188" name="Espace réservé du numéro de diapositive 3">
            <a:extLst>
              <a:ext uri="{FF2B5EF4-FFF2-40B4-BE49-F238E27FC236}">
                <a16:creationId xmlns:a16="http://schemas.microsoft.com/office/drawing/2014/main" id="{9D634830-C70E-409D-877B-FAF19981FB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4B43D98D-1DD2-404D-83CE-2B007DD9E5C8}" type="slidenum">
              <a:rPr lang="fr-FR" altLang="fr-FR" smtClean="0">
                <a:latin typeface="Calibri" panose="020F0502020204030204" pitchFamily="34" charset="0"/>
              </a:rPr>
              <a:pPr fontAlgn="base">
                <a:spcBef>
                  <a:spcPct val="0"/>
                </a:spcBef>
                <a:spcAft>
                  <a:spcPct val="0"/>
                </a:spcAft>
              </a:pPr>
              <a:t>95</a:t>
            </a:fld>
            <a:endParaRPr lang="fr-FR" altLang="fr-FR">
              <a:latin typeface="Calibri" panose="020F0502020204030204" pitchFamily="34" charset="0"/>
            </a:endParaRPr>
          </a:p>
        </p:txBody>
      </p:sp>
    </p:spTree>
    <p:extLst>
      <p:ext uri="{BB962C8B-B14F-4D97-AF65-F5344CB8AC3E}">
        <p14:creationId xmlns:p14="http://schemas.microsoft.com/office/powerpoint/2010/main" val="30825011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a:extLst>
              <a:ext uri="{FF2B5EF4-FFF2-40B4-BE49-F238E27FC236}">
                <a16:creationId xmlns:a16="http://schemas.microsoft.com/office/drawing/2014/main" id="{3310D07B-E798-4BFC-8C0A-389A1A73319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10470F11-FABC-40F9-B1AD-AD5A7E8898DB}"/>
              </a:ext>
            </a:extLst>
          </p:cNvPr>
          <p:cNvSpPr>
            <a:spLocks noGrp="1"/>
          </p:cNvSpPr>
          <p:nvPr>
            <p:ph type="body" idx="1"/>
          </p:nvPr>
        </p:nvSpPr>
        <p:spPr/>
        <p:txBody>
          <a:bodyPr/>
          <a:lstStyle/>
          <a:p>
            <a:r>
              <a:rPr lang="fr-FR" u="sng" dirty="0"/>
              <a:t>Objectif pédagogique de cette page et des 3 suivantes :</a:t>
            </a:r>
          </a:p>
          <a:p>
            <a:endParaRPr lang="fr-FR" dirty="0"/>
          </a:p>
          <a:p>
            <a:pPr marL="171450" indent="-171450">
              <a:buFont typeface="Arial" panose="020B0604020202020204" pitchFamily="34" charset="0"/>
              <a:buChar char="•"/>
            </a:pPr>
            <a:r>
              <a:rPr lang="fr-FR" dirty="0"/>
              <a:t>Fin du corrigé.</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À partir de la ligne d’exemple, compléter le tableau avec un déroulé en 3 phases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u="none" dirty="0"/>
              <a:t>Page 1 : uniquement les SR et les OV</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u="none" dirty="0"/>
              <a:t>Page 2 : après réflexion des stagiaires, afficher la liste des motivations et des ressources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u="none" dirty="0"/>
              <a:t>Page 3 : identification de la pertinence en utilisant le métrique vu il y a 4 pages et affichage des pertinences</a:t>
            </a:r>
          </a:p>
          <a:p>
            <a:pPr marL="0" indent="0">
              <a:buFont typeface="Arial" panose="020B0604020202020204" pitchFamily="34" charset="0"/>
              <a:buNone/>
            </a:pPr>
            <a:endParaRPr lang="fr-FR" dirty="0"/>
          </a:p>
          <a:p>
            <a:pPr marL="0" indent="0">
              <a:buFont typeface="Arial" panose="020B0604020202020204" pitchFamily="34" charset="0"/>
              <a:buNone/>
            </a:pPr>
            <a:r>
              <a:rPr lang="fr-FR" u="sng" dirty="0"/>
              <a:t>Éléments de langage :</a:t>
            </a:r>
          </a:p>
          <a:p>
            <a:pPr eaLnBrk="1" fontAlgn="auto" hangingPunct="1">
              <a:spcBef>
                <a:spcPts val="0"/>
              </a:spcBef>
              <a:spcAft>
                <a:spcPts val="0"/>
              </a:spcAft>
              <a:defRPr/>
            </a:pPr>
            <a:endParaRPr lang="fr-FR" u="sng"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On peut noter qu’il y a donc des couples SR/OV « Non retenu » (dans ce cycle d’analyse). On peut rappeler le fait, que comme à chaque étape, il y a des choix à effectuer.</a:t>
            </a:r>
          </a:p>
          <a:p>
            <a:pPr eaLnBrk="1" fontAlgn="auto" hangingPunct="1">
              <a:spcBef>
                <a:spcPts val="0"/>
              </a:spcBef>
              <a:spcAft>
                <a:spcPts val="0"/>
              </a:spcAft>
              <a:defRPr/>
            </a:pPr>
            <a:endParaRPr lang="fr-FR" dirty="0"/>
          </a:p>
        </p:txBody>
      </p:sp>
      <p:sp>
        <p:nvSpPr>
          <p:cNvPr id="93188" name="Espace réservé du numéro de diapositive 3">
            <a:extLst>
              <a:ext uri="{FF2B5EF4-FFF2-40B4-BE49-F238E27FC236}">
                <a16:creationId xmlns:a16="http://schemas.microsoft.com/office/drawing/2014/main" id="{9D634830-C70E-409D-877B-FAF19981FB6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4B43D98D-1DD2-404D-83CE-2B007DD9E5C8}" type="slidenum">
              <a:rPr lang="fr-FR" altLang="fr-FR" smtClean="0">
                <a:latin typeface="Calibri" panose="020F0502020204030204" pitchFamily="34" charset="0"/>
              </a:rPr>
              <a:pPr fontAlgn="base">
                <a:spcBef>
                  <a:spcPct val="0"/>
                </a:spcBef>
                <a:spcAft>
                  <a:spcPct val="0"/>
                </a:spcAft>
              </a:pPr>
              <a:t>96</a:t>
            </a:fld>
            <a:endParaRPr lang="fr-FR" altLang="fr-FR">
              <a:latin typeface="Calibri" panose="020F0502020204030204" pitchFamily="34" charset="0"/>
            </a:endParaRPr>
          </a:p>
        </p:txBody>
      </p:sp>
    </p:spTree>
    <p:extLst>
      <p:ext uri="{BB962C8B-B14F-4D97-AF65-F5344CB8AC3E}">
        <p14:creationId xmlns:p14="http://schemas.microsoft.com/office/powerpoint/2010/main" val="24057276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867803A7-6D2A-4F8A-BEF7-B4FDF792E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62C4A8E3-A879-4223-AB7A-47E8283C958A}"/>
              </a:ext>
            </a:extLst>
          </p:cNvPr>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Cette page permet de confronter les deux points de vue abordés, attaquant et défenseur (organisation).</a:t>
            </a:r>
          </a:p>
          <a:p>
            <a:endParaRPr lang="fr-FR" u="sng" dirty="0"/>
          </a:p>
          <a:p>
            <a:r>
              <a:rPr lang="fr-FR" u="sng" dirty="0"/>
              <a:t>Éléments</a:t>
            </a:r>
            <a:r>
              <a:rPr lang="fr-FR" u="sng" baseline="0" dirty="0"/>
              <a:t> de langage </a:t>
            </a:r>
            <a:r>
              <a:rPr lang="fr-FR" baseline="0" dirty="0"/>
              <a:t>:</a:t>
            </a:r>
          </a:p>
          <a:p>
            <a:endParaRPr lang="fr-FR" baseline="0" dirty="0"/>
          </a:p>
          <a:p>
            <a:pPr marL="171450" indent="-171450">
              <a:buFont typeface="Arial" panose="020B0604020202020204" pitchFamily="34" charset="0"/>
              <a:buChar char="•"/>
            </a:pPr>
            <a:r>
              <a:rPr lang="fr-FR" baseline="0" dirty="0"/>
              <a:t>Cette étape n’est pas présente dans le guide, néanmoins elle permet de confronter le point de vue de l’organisation (ER) et de l’attaquant (SR/OV). Cela aide par la suite dans la construction des scénarios et dans l’évaluation des risques.</a:t>
            </a:r>
          </a:p>
          <a:p>
            <a:pPr marL="171450" indent="-171450">
              <a:buFont typeface="Arial" panose="020B0604020202020204" pitchFamily="34" charset="0"/>
              <a:buChar char="•"/>
            </a:pPr>
            <a:r>
              <a:rPr lang="fr-FR" baseline="0" dirty="0"/>
              <a:t>Cela permet de vérifier que chaque ER est bien en liaison avec un couple SR/OV et réciproquement. Si une des hypothèses reste « seule », il faut contrôler que l’on a rien oublié. Selon le cas, soit compléter, soit retirer l’élément sans relation. En effet, un couple SR/OV qui n’est pas en lien avec un ER ne représente pas de « danger » pour l’organisation, tandis qu’un ER sans SR/OV associé ne peut donc pas être réalisé et pourra ne pas être traité dans la suite de l’étude.</a:t>
            </a:r>
          </a:p>
          <a:p>
            <a:pPr marL="171450" indent="-171450">
              <a:buFont typeface="Arial" panose="020B0604020202020204" pitchFamily="34" charset="0"/>
              <a:buChar char="•"/>
            </a:pPr>
            <a:r>
              <a:rPr lang="fr-FR" baseline="0" dirty="0"/>
              <a:t>Lorsqu’un couple SR/OV est rattaché à plusieurs ER, on conserve le niveau de gravité le plus haut</a:t>
            </a:r>
            <a:endParaRPr lang="fr-FR" dirty="0"/>
          </a:p>
        </p:txBody>
      </p:sp>
      <p:sp>
        <p:nvSpPr>
          <p:cNvPr id="95236" name="Espace réservé du numéro de diapositive 3">
            <a:extLst>
              <a:ext uri="{FF2B5EF4-FFF2-40B4-BE49-F238E27FC236}">
                <a16:creationId xmlns:a16="http://schemas.microsoft.com/office/drawing/2014/main" id="{64F0F08B-D16D-4276-A11C-00FD56BF4B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EEC0FFFD-82B2-4918-B397-496C2D0B6E8B}" type="slidenum">
              <a:rPr lang="fr-FR" altLang="fr-FR" smtClean="0">
                <a:latin typeface="Calibri" panose="020F0502020204030204" pitchFamily="34" charset="0"/>
              </a:rPr>
              <a:pPr fontAlgn="base">
                <a:spcBef>
                  <a:spcPct val="0"/>
                </a:spcBef>
                <a:spcAft>
                  <a:spcPct val="0"/>
                </a:spcAft>
              </a:pPr>
              <a:t>97</a:t>
            </a:fld>
            <a:endParaRPr lang="fr-FR" altLang="fr-FR">
              <a:latin typeface="Calibri" panose="020F0502020204030204" pitchFamily="34" charset="0"/>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a:extLst>
              <a:ext uri="{FF2B5EF4-FFF2-40B4-BE49-F238E27FC236}">
                <a16:creationId xmlns:a16="http://schemas.microsoft.com/office/drawing/2014/main" id="{867803A7-6D2A-4F8A-BEF7-B4FDF792EB3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Espace réservé des commentaires 2">
            <a:extLst>
              <a:ext uri="{FF2B5EF4-FFF2-40B4-BE49-F238E27FC236}">
                <a16:creationId xmlns:a16="http://schemas.microsoft.com/office/drawing/2014/main" id="{62C4A8E3-A879-4223-AB7A-47E8283C958A}"/>
              </a:ext>
            </a:extLst>
          </p:cNvPr>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Synthèse de l’atelier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95236" name="Espace réservé du numéro de diapositive 3">
            <a:extLst>
              <a:ext uri="{FF2B5EF4-FFF2-40B4-BE49-F238E27FC236}">
                <a16:creationId xmlns:a16="http://schemas.microsoft.com/office/drawing/2014/main" id="{64F0F08B-D16D-4276-A11C-00FD56BF4BC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aramond" panose="02020404030301010803" pitchFamily="18" charset="0"/>
              </a:defRPr>
            </a:lvl1pPr>
            <a:lvl2pPr marL="742950" indent="-285750">
              <a:defRPr>
                <a:solidFill>
                  <a:schemeClr val="tx1"/>
                </a:solidFill>
                <a:latin typeface="Garamond" panose="02020404030301010803" pitchFamily="18" charset="0"/>
              </a:defRPr>
            </a:lvl2pPr>
            <a:lvl3pPr marL="1143000" indent="-228600">
              <a:defRPr>
                <a:solidFill>
                  <a:schemeClr val="tx1"/>
                </a:solidFill>
                <a:latin typeface="Garamond" panose="02020404030301010803" pitchFamily="18" charset="0"/>
              </a:defRPr>
            </a:lvl3pPr>
            <a:lvl4pPr marL="1600200" indent="-228600">
              <a:defRPr>
                <a:solidFill>
                  <a:schemeClr val="tx1"/>
                </a:solidFill>
                <a:latin typeface="Garamond" panose="02020404030301010803" pitchFamily="18" charset="0"/>
              </a:defRPr>
            </a:lvl4pPr>
            <a:lvl5pPr marL="2057400" indent="-228600">
              <a:defRPr>
                <a:solidFill>
                  <a:schemeClr val="tx1"/>
                </a:solidFill>
                <a:latin typeface="Garamond" panose="02020404030301010803" pitchFamily="18" charset="0"/>
              </a:defRPr>
            </a:lvl5pPr>
            <a:lvl6pPr marL="2514600" indent="-228600" eaLnBrk="0" fontAlgn="base" hangingPunct="0">
              <a:spcBef>
                <a:spcPct val="0"/>
              </a:spcBef>
              <a:spcAft>
                <a:spcPct val="0"/>
              </a:spcAft>
              <a:defRPr>
                <a:solidFill>
                  <a:schemeClr val="tx1"/>
                </a:solidFill>
                <a:latin typeface="Garamond" panose="02020404030301010803" pitchFamily="18" charset="0"/>
              </a:defRPr>
            </a:lvl6pPr>
            <a:lvl7pPr marL="2971800" indent="-228600" eaLnBrk="0" fontAlgn="base" hangingPunct="0">
              <a:spcBef>
                <a:spcPct val="0"/>
              </a:spcBef>
              <a:spcAft>
                <a:spcPct val="0"/>
              </a:spcAft>
              <a:defRPr>
                <a:solidFill>
                  <a:schemeClr val="tx1"/>
                </a:solidFill>
                <a:latin typeface="Garamond" panose="02020404030301010803" pitchFamily="18" charset="0"/>
              </a:defRPr>
            </a:lvl7pPr>
            <a:lvl8pPr marL="3429000" indent="-228600" eaLnBrk="0" fontAlgn="base" hangingPunct="0">
              <a:spcBef>
                <a:spcPct val="0"/>
              </a:spcBef>
              <a:spcAft>
                <a:spcPct val="0"/>
              </a:spcAft>
              <a:defRPr>
                <a:solidFill>
                  <a:schemeClr val="tx1"/>
                </a:solidFill>
                <a:latin typeface="Garamond" panose="02020404030301010803" pitchFamily="18" charset="0"/>
              </a:defRPr>
            </a:lvl8pPr>
            <a:lvl9pPr marL="3886200" indent="-228600" eaLnBrk="0" fontAlgn="base" hangingPunct="0">
              <a:spcBef>
                <a:spcPct val="0"/>
              </a:spcBef>
              <a:spcAft>
                <a:spcPct val="0"/>
              </a:spcAft>
              <a:defRPr>
                <a:solidFill>
                  <a:schemeClr val="tx1"/>
                </a:solidFill>
                <a:latin typeface="Garamond" panose="02020404030301010803" pitchFamily="18" charset="0"/>
              </a:defRPr>
            </a:lvl9pPr>
          </a:lstStyle>
          <a:p>
            <a:pPr fontAlgn="base">
              <a:spcBef>
                <a:spcPct val="0"/>
              </a:spcBef>
              <a:spcAft>
                <a:spcPct val="0"/>
              </a:spcAft>
            </a:pPr>
            <a:fld id="{EEC0FFFD-82B2-4918-B397-496C2D0B6E8B}" type="slidenum">
              <a:rPr lang="fr-FR" altLang="fr-FR" smtClean="0">
                <a:latin typeface="Calibri" panose="020F0502020204030204" pitchFamily="34" charset="0"/>
              </a:rPr>
              <a:pPr fontAlgn="base">
                <a:spcBef>
                  <a:spcPct val="0"/>
                </a:spcBef>
                <a:spcAft>
                  <a:spcPct val="0"/>
                </a:spcAft>
              </a:pPr>
              <a:t>98</a:t>
            </a:fld>
            <a:endParaRPr lang="fr-FR" altLang="fr-FR">
              <a:latin typeface="Calibri" panose="020F0502020204030204" pitchFamily="34" charset="0"/>
            </a:endParaRPr>
          </a:p>
        </p:txBody>
      </p:sp>
    </p:spTree>
    <p:extLst>
      <p:ext uri="{BB962C8B-B14F-4D97-AF65-F5344CB8AC3E}">
        <p14:creationId xmlns:p14="http://schemas.microsoft.com/office/powerpoint/2010/main" val="425655877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u="sng" baseline="0" dirty="0"/>
              <a:t>Objectif pédagogique de cette page :</a:t>
            </a:r>
          </a:p>
          <a:p>
            <a:endParaRPr lang="fr-FR" baseline="0" dirty="0"/>
          </a:p>
          <a:p>
            <a:pPr marL="171450" indent="-171450">
              <a:buFont typeface="Arial" panose="020B0604020202020204" pitchFamily="34" charset="0"/>
              <a:buChar char="•"/>
            </a:pPr>
            <a:r>
              <a:rPr lang="fr-FR" baseline="0" dirty="0"/>
              <a:t>Premier exemple de vocabulaire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99</a:t>
            </a:fld>
            <a:endParaRPr lang="fr-FR"/>
          </a:p>
        </p:txBody>
      </p:sp>
    </p:spTree>
    <p:extLst>
      <p:ext uri="{BB962C8B-B14F-4D97-AF65-F5344CB8AC3E}">
        <p14:creationId xmlns:p14="http://schemas.microsoft.com/office/powerpoint/2010/main" val="12312152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er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95999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telier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139010"/>
            <a:chOff x="779081" y="508654"/>
            <a:chExt cx="158140" cy="1139010"/>
          </a:xfrm>
        </p:grpSpPr>
        <p:cxnSp>
          <p:nvCxnSpPr>
            <p:cNvPr id="5" name="Connecteur droit 4">
              <a:extLst>
                <a:ext uri="{FF2B5EF4-FFF2-40B4-BE49-F238E27FC236}">
                  <a16:creationId xmlns:a16="http://schemas.microsoft.com/office/drawing/2014/main" id="{9F854FD2-6322-66A1-BE48-3B1B66AE4C00}"/>
                </a:ext>
              </a:extLst>
            </p:cNvPr>
            <p:cNvCxnSpPr>
              <a:cxnSpLocks/>
              <a:endCxn id="8" idx="4"/>
            </p:cNvCxnSpPr>
            <p:nvPr/>
          </p:nvCxnSpPr>
          <p:spPr>
            <a:xfrm>
              <a:off x="855032" y="508654"/>
              <a:ext cx="3119" cy="1139010"/>
            </a:xfrm>
            <a:prstGeom prst="line">
              <a:avLst/>
            </a:prstGeom>
            <a:solidFill>
              <a:schemeClr val="bg1"/>
            </a:solidFill>
            <a:ln w="15875">
              <a:solidFill>
                <a:srgbClr val="9C258D"/>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rgbClr val="9C258D"/>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938CD69F-DF2D-7860-08E8-E10D6101045D}"/>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2</a:t>
            </a:r>
          </a:p>
          <a:p>
            <a:pPr algn="ctr"/>
            <a:r>
              <a:rPr lang="fr-FR" sz="1100">
                <a:latin typeface="Segoe UI" panose="020B0502040204020203" pitchFamily="34" charset="0"/>
                <a:cs typeface="Segoe UI" panose="020B0502040204020203" pitchFamily="34" charset="0"/>
              </a:rPr>
              <a:t>Sources de risque</a:t>
            </a:r>
          </a:p>
        </p:txBody>
      </p:sp>
      <p:sp>
        <p:nvSpPr>
          <p:cNvPr id="2" name="Slide Number Placeholder 5">
            <a:extLst>
              <a:ext uri="{FF2B5EF4-FFF2-40B4-BE49-F238E27FC236}">
                <a16:creationId xmlns:a16="http://schemas.microsoft.com/office/drawing/2014/main" id="{EE390B92-1811-8417-E5A0-2DD9A907298F}"/>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7208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408420564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telier 2-2">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139010"/>
            <a:chOff x="779081" y="508654"/>
            <a:chExt cx="158140" cy="1139010"/>
          </a:xfrm>
        </p:grpSpPr>
        <p:cxnSp>
          <p:nvCxnSpPr>
            <p:cNvPr id="5" name="Connecteur droit 4">
              <a:extLst>
                <a:ext uri="{FF2B5EF4-FFF2-40B4-BE49-F238E27FC236}">
                  <a16:creationId xmlns:a16="http://schemas.microsoft.com/office/drawing/2014/main" id="{9F854FD2-6322-66A1-BE48-3B1B66AE4C00}"/>
                </a:ext>
              </a:extLst>
            </p:cNvPr>
            <p:cNvCxnSpPr>
              <a:cxnSpLocks/>
              <a:endCxn id="8" idx="4"/>
            </p:cNvCxnSpPr>
            <p:nvPr/>
          </p:nvCxnSpPr>
          <p:spPr>
            <a:xfrm>
              <a:off x="855032" y="508654"/>
              <a:ext cx="3119" cy="1139010"/>
            </a:xfrm>
            <a:prstGeom prst="line">
              <a:avLst/>
            </a:prstGeom>
            <a:solidFill>
              <a:schemeClr val="bg1"/>
            </a:solidFill>
            <a:ln w="15875">
              <a:solidFill>
                <a:srgbClr val="9C258D"/>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rgbClr val="9C258D"/>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F083BF4F-C65B-BE9F-6FD4-E75F984E0AF9}"/>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2</a:t>
            </a:r>
          </a:p>
          <a:p>
            <a:pPr algn="ctr"/>
            <a:r>
              <a:rPr lang="fr-FR" sz="1100">
                <a:latin typeface="Segoe UI" panose="020B0502040204020203" pitchFamily="34" charset="0"/>
                <a:cs typeface="Segoe UI" panose="020B0502040204020203" pitchFamily="34" charset="0"/>
              </a:rPr>
              <a:t>Sources de risque</a:t>
            </a:r>
          </a:p>
        </p:txBody>
      </p:sp>
      <p:sp>
        <p:nvSpPr>
          <p:cNvPr id="3" name="Slide Number Placeholder 5">
            <a:extLst>
              <a:ext uri="{FF2B5EF4-FFF2-40B4-BE49-F238E27FC236}">
                <a16:creationId xmlns:a16="http://schemas.microsoft.com/office/drawing/2014/main" id="{B341DEA2-E224-B267-90DF-BBB8AC72853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7208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211090268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telier 2-3">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139010"/>
            <a:chOff x="779081" y="508654"/>
            <a:chExt cx="158140" cy="1139010"/>
          </a:xfrm>
        </p:grpSpPr>
        <p:cxnSp>
          <p:nvCxnSpPr>
            <p:cNvPr id="5" name="Connecteur droit 4">
              <a:extLst>
                <a:ext uri="{FF2B5EF4-FFF2-40B4-BE49-F238E27FC236}">
                  <a16:creationId xmlns:a16="http://schemas.microsoft.com/office/drawing/2014/main" id="{9F854FD2-6322-66A1-BE48-3B1B66AE4C00}"/>
                </a:ext>
              </a:extLst>
            </p:cNvPr>
            <p:cNvCxnSpPr>
              <a:cxnSpLocks/>
              <a:endCxn id="8" idx="4"/>
            </p:cNvCxnSpPr>
            <p:nvPr/>
          </p:nvCxnSpPr>
          <p:spPr>
            <a:xfrm>
              <a:off x="855032" y="508654"/>
              <a:ext cx="3119" cy="1139010"/>
            </a:xfrm>
            <a:prstGeom prst="line">
              <a:avLst/>
            </a:prstGeom>
            <a:solidFill>
              <a:schemeClr val="bg1"/>
            </a:solidFill>
            <a:ln w="15875">
              <a:solidFill>
                <a:srgbClr val="9C258D"/>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rgbClr val="9C258D"/>
            </a:solidFill>
            <a:ln w="31750">
              <a:solidFill>
                <a:srgbClr val="9C258D"/>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DB75450D-4D85-97B8-432F-730E89FDF632}"/>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2</a:t>
            </a:r>
          </a:p>
          <a:p>
            <a:pPr algn="ctr"/>
            <a:r>
              <a:rPr lang="fr-FR" sz="1100">
                <a:latin typeface="Segoe UI" panose="020B0502040204020203" pitchFamily="34" charset="0"/>
                <a:cs typeface="Segoe UI" panose="020B0502040204020203" pitchFamily="34" charset="0"/>
              </a:rPr>
              <a:t>Sources de risque</a:t>
            </a:r>
          </a:p>
        </p:txBody>
      </p:sp>
      <p:sp>
        <p:nvSpPr>
          <p:cNvPr id="3" name="Slide Number Placeholder 5">
            <a:extLst>
              <a:ext uri="{FF2B5EF4-FFF2-40B4-BE49-F238E27FC236}">
                <a16:creationId xmlns:a16="http://schemas.microsoft.com/office/drawing/2014/main" id="{77E825AF-9C4D-11A2-D0AA-06D963A6773C}"/>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7208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786471744"/>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00AFAA"/>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3</a:t>
            </a:r>
          </a:p>
          <a:p>
            <a:pPr algn="ctr"/>
            <a:r>
              <a:rPr lang="fr-FR" sz="1100">
                <a:latin typeface="Segoe UI" panose="020B0502040204020203" pitchFamily="34" charset="0"/>
                <a:cs typeface="Segoe UI" panose="020B0502040204020203" pitchFamily="34" charset="0"/>
              </a:rPr>
              <a:t>Scénarios</a:t>
            </a:r>
          </a:p>
          <a:p>
            <a:pPr algn="ctr"/>
            <a:r>
              <a:rPr lang="fr-FR" sz="1100">
                <a:latin typeface="Segoe UI" panose="020B0502040204020203" pitchFamily="34" charset="0"/>
                <a:cs typeface="Segoe UI" panose="020B0502040204020203" pitchFamily="34" charset="0"/>
              </a:rPr>
              <a:t>stratégiques</a:t>
            </a:r>
          </a:p>
        </p:txBody>
      </p:sp>
    </p:spTree>
    <p:extLst>
      <p:ext uri="{BB962C8B-B14F-4D97-AF65-F5344CB8AC3E}">
        <p14:creationId xmlns:p14="http://schemas.microsoft.com/office/powerpoint/2010/main" val="2666325115"/>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62F3A87-E8FD-B424-E9AD-E25CD31F25B0}"/>
              </a:ext>
            </a:extLst>
          </p:cNvPr>
          <p:cNvGrpSpPr/>
          <p:nvPr userDrawn="1"/>
        </p:nvGrpSpPr>
        <p:grpSpPr>
          <a:xfrm>
            <a:off x="180000" y="612000"/>
            <a:ext cx="158140" cy="1139010"/>
            <a:chOff x="779081" y="508654"/>
            <a:chExt cx="158140" cy="1139010"/>
          </a:xfrm>
        </p:grpSpPr>
        <p:cxnSp>
          <p:nvCxnSpPr>
            <p:cNvPr id="3" name="Connecteur droit 2">
              <a:extLst>
                <a:ext uri="{FF2B5EF4-FFF2-40B4-BE49-F238E27FC236}">
                  <a16:creationId xmlns:a16="http://schemas.microsoft.com/office/drawing/2014/main" id="{530C492B-D532-42F4-C22B-58F21D24D074}"/>
                </a:ext>
              </a:extLst>
            </p:cNvPr>
            <p:cNvCxnSpPr>
              <a:cxnSpLocks/>
              <a:endCxn id="6" idx="4"/>
            </p:cNvCxnSpPr>
            <p:nvPr/>
          </p:nvCxnSpPr>
          <p:spPr>
            <a:xfrm>
              <a:off x="855032" y="508654"/>
              <a:ext cx="3119" cy="1139010"/>
            </a:xfrm>
            <a:prstGeom prst="line">
              <a:avLst/>
            </a:prstGeom>
            <a:solidFill>
              <a:schemeClr val="bg1"/>
            </a:solidFill>
            <a:ln w="15875">
              <a:solidFill>
                <a:srgbClr val="00AFAA"/>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DFDA219-5D8C-9298-AA5A-59C6E94B248B}"/>
                </a:ext>
              </a:extLst>
            </p:cNvPr>
            <p:cNvSpPr>
              <a:spLocks noChangeAspect="1"/>
            </p:cNvSpPr>
            <p:nvPr/>
          </p:nvSpPr>
          <p:spPr>
            <a:xfrm>
              <a:off x="779081" y="783225"/>
              <a:ext cx="158140" cy="158140"/>
            </a:xfrm>
            <a:prstGeom prst="ellipse">
              <a:avLst/>
            </a:prstGeom>
            <a:solidFill>
              <a:srgbClr val="00AFAA"/>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35D44918-5F2C-9B17-BC3C-EC9C332B11C3}"/>
                </a:ext>
              </a:extLst>
            </p:cNvPr>
            <p:cNvSpPr>
              <a:spLocks noChangeAspect="1"/>
            </p:cNvSpPr>
            <p:nvPr/>
          </p:nvSpPr>
          <p:spPr>
            <a:xfrm>
              <a:off x="779081" y="1147304"/>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8FF3AB0D-25FF-F836-9724-922785871B8D}"/>
                </a:ext>
              </a:extLst>
            </p:cNvPr>
            <p:cNvSpPr>
              <a:spLocks noChangeAspect="1"/>
            </p:cNvSpPr>
            <p:nvPr/>
          </p:nvSpPr>
          <p:spPr>
            <a:xfrm>
              <a:off x="779081" y="1489524"/>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3</a:t>
            </a:r>
          </a:p>
          <a:p>
            <a:pPr algn="ctr"/>
            <a:r>
              <a:rPr lang="fr-FR" sz="1100">
                <a:latin typeface="Segoe UI" panose="020B0502040204020203" pitchFamily="34" charset="0"/>
                <a:cs typeface="Segoe UI" panose="020B0502040204020203" pitchFamily="34" charset="0"/>
              </a:rPr>
              <a:t>Scénarios</a:t>
            </a:r>
          </a:p>
          <a:p>
            <a:pPr algn="ctr"/>
            <a:r>
              <a:rPr lang="fr-FR" sz="1100">
                <a:latin typeface="Segoe UI" panose="020B0502040204020203" pitchFamily="34" charset="0"/>
                <a:cs typeface="Segoe UI" panose="020B0502040204020203" pitchFamily="34" charset="0"/>
              </a:rPr>
              <a:t>stratégiques</a:t>
            </a:r>
          </a:p>
        </p:txBody>
      </p:sp>
      <p:sp>
        <p:nvSpPr>
          <p:cNvPr id="11" name="Slide Number Placeholder 5">
            <a:extLst>
              <a:ext uri="{FF2B5EF4-FFF2-40B4-BE49-F238E27FC236}">
                <a16:creationId xmlns:a16="http://schemas.microsoft.com/office/drawing/2014/main" id="{88DFA409-0E48-9B21-87FB-0D34845D5BA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00AFAA"/>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268862447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62F3A87-E8FD-B424-E9AD-E25CD31F25B0}"/>
              </a:ext>
            </a:extLst>
          </p:cNvPr>
          <p:cNvGrpSpPr/>
          <p:nvPr userDrawn="1"/>
        </p:nvGrpSpPr>
        <p:grpSpPr>
          <a:xfrm>
            <a:off x="180000" y="612000"/>
            <a:ext cx="158140" cy="1139010"/>
            <a:chOff x="779081" y="508654"/>
            <a:chExt cx="158140" cy="1139010"/>
          </a:xfrm>
        </p:grpSpPr>
        <p:cxnSp>
          <p:nvCxnSpPr>
            <p:cNvPr id="3" name="Connecteur droit 2">
              <a:extLst>
                <a:ext uri="{FF2B5EF4-FFF2-40B4-BE49-F238E27FC236}">
                  <a16:creationId xmlns:a16="http://schemas.microsoft.com/office/drawing/2014/main" id="{530C492B-D532-42F4-C22B-58F21D24D074}"/>
                </a:ext>
              </a:extLst>
            </p:cNvPr>
            <p:cNvCxnSpPr>
              <a:cxnSpLocks/>
              <a:endCxn id="6" idx="4"/>
            </p:cNvCxnSpPr>
            <p:nvPr/>
          </p:nvCxnSpPr>
          <p:spPr>
            <a:xfrm>
              <a:off x="855032" y="508654"/>
              <a:ext cx="3119" cy="1139010"/>
            </a:xfrm>
            <a:prstGeom prst="line">
              <a:avLst/>
            </a:prstGeom>
            <a:solidFill>
              <a:schemeClr val="bg1"/>
            </a:solidFill>
            <a:ln w="15875">
              <a:solidFill>
                <a:srgbClr val="00AFAA"/>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DFDA219-5D8C-9298-AA5A-59C6E94B248B}"/>
                </a:ext>
              </a:extLst>
            </p:cNvPr>
            <p:cNvSpPr>
              <a:spLocks noChangeAspect="1"/>
            </p:cNvSpPr>
            <p:nvPr/>
          </p:nvSpPr>
          <p:spPr>
            <a:xfrm>
              <a:off x="779081" y="783225"/>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35D44918-5F2C-9B17-BC3C-EC9C332B11C3}"/>
                </a:ext>
              </a:extLst>
            </p:cNvPr>
            <p:cNvSpPr>
              <a:spLocks noChangeAspect="1"/>
            </p:cNvSpPr>
            <p:nvPr/>
          </p:nvSpPr>
          <p:spPr>
            <a:xfrm>
              <a:off x="779081" y="1147304"/>
              <a:ext cx="158140" cy="158140"/>
            </a:xfrm>
            <a:prstGeom prst="ellipse">
              <a:avLst/>
            </a:prstGeom>
            <a:solidFill>
              <a:srgbClr val="00AFAA"/>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8FF3AB0D-25FF-F836-9724-922785871B8D}"/>
                </a:ext>
              </a:extLst>
            </p:cNvPr>
            <p:cNvSpPr>
              <a:spLocks noChangeAspect="1"/>
            </p:cNvSpPr>
            <p:nvPr/>
          </p:nvSpPr>
          <p:spPr>
            <a:xfrm>
              <a:off x="779081" y="1489524"/>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3</a:t>
            </a:r>
          </a:p>
          <a:p>
            <a:pPr algn="ctr"/>
            <a:r>
              <a:rPr lang="fr-FR" sz="1100">
                <a:latin typeface="Segoe UI" panose="020B0502040204020203" pitchFamily="34" charset="0"/>
                <a:cs typeface="Segoe UI" panose="020B0502040204020203" pitchFamily="34" charset="0"/>
              </a:rPr>
              <a:t>Scénarios</a:t>
            </a:r>
          </a:p>
          <a:p>
            <a:pPr algn="ctr"/>
            <a:r>
              <a:rPr lang="fr-FR" sz="1100">
                <a:latin typeface="Segoe UI" panose="020B0502040204020203" pitchFamily="34" charset="0"/>
                <a:cs typeface="Segoe UI" panose="020B0502040204020203" pitchFamily="34" charset="0"/>
              </a:rPr>
              <a:t>stratégiques</a:t>
            </a:r>
          </a:p>
        </p:txBody>
      </p:sp>
      <p:sp>
        <p:nvSpPr>
          <p:cNvPr id="9" name="Slide Number Placeholder 5">
            <a:extLst>
              <a:ext uri="{FF2B5EF4-FFF2-40B4-BE49-F238E27FC236}">
                <a16:creationId xmlns:a16="http://schemas.microsoft.com/office/drawing/2014/main" id="{6219F28D-C6BB-8904-A1E5-142A7D4F54CD}"/>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00AFAA"/>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98617406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62F3A87-E8FD-B424-E9AD-E25CD31F25B0}"/>
              </a:ext>
            </a:extLst>
          </p:cNvPr>
          <p:cNvGrpSpPr/>
          <p:nvPr userDrawn="1"/>
        </p:nvGrpSpPr>
        <p:grpSpPr>
          <a:xfrm>
            <a:off x="180000" y="612000"/>
            <a:ext cx="158140" cy="1139010"/>
            <a:chOff x="779081" y="508654"/>
            <a:chExt cx="158140" cy="1139010"/>
          </a:xfrm>
        </p:grpSpPr>
        <p:cxnSp>
          <p:nvCxnSpPr>
            <p:cNvPr id="3" name="Connecteur droit 2">
              <a:extLst>
                <a:ext uri="{FF2B5EF4-FFF2-40B4-BE49-F238E27FC236}">
                  <a16:creationId xmlns:a16="http://schemas.microsoft.com/office/drawing/2014/main" id="{530C492B-D532-42F4-C22B-58F21D24D074}"/>
                </a:ext>
              </a:extLst>
            </p:cNvPr>
            <p:cNvCxnSpPr>
              <a:cxnSpLocks/>
              <a:endCxn id="6" idx="4"/>
            </p:cNvCxnSpPr>
            <p:nvPr/>
          </p:nvCxnSpPr>
          <p:spPr>
            <a:xfrm>
              <a:off x="855032" y="508654"/>
              <a:ext cx="3119" cy="1139010"/>
            </a:xfrm>
            <a:prstGeom prst="line">
              <a:avLst/>
            </a:prstGeom>
            <a:solidFill>
              <a:schemeClr val="bg1"/>
            </a:solidFill>
            <a:ln w="15875">
              <a:solidFill>
                <a:srgbClr val="00AFAA"/>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DFDA219-5D8C-9298-AA5A-59C6E94B248B}"/>
                </a:ext>
              </a:extLst>
            </p:cNvPr>
            <p:cNvSpPr>
              <a:spLocks noChangeAspect="1"/>
            </p:cNvSpPr>
            <p:nvPr/>
          </p:nvSpPr>
          <p:spPr>
            <a:xfrm>
              <a:off x="779081" y="783225"/>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35D44918-5F2C-9B17-BC3C-EC9C332B11C3}"/>
                </a:ext>
              </a:extLst>
            </p:cNvPr>
            <p:cNvSpPr>
              <a:spLocks noChangeAspect="1"/>
            </p:cNvSpPr>
            <p:nvPr/>
          </p:nvSpPr>
          <p:spPr>
            <a:xfrm>
              <a:off x="779081" y="1147304"/>
              <a:ext cx="158140" cy="158140"/>
            </a:xfrm>
            <a:prstGeom prst="ellipse">
              <a:avLst/>
            </a:prstGeom>
            <a:solidFill>
              <a:schemeClr val="bg1"/>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8FF3AB0D-25FF-F836-9724-922785871B8D}"/>
                </a:ext>
              </a:extLst>
            </p:cNvPr>
            <p:cNvSpPr>
              <a:spLocks noChangeAspect="1"/>
            </p:cNvSpPr>
            <p:nvPr/>
          </p:nvSpPr>
          <p:spPr>
            <a:xfrm>
              <a:off x="779081" y="1489524"/>
              <a:ext cx="158140" cy="158140"/>
            </a:xfrm>
            <a:prstGeom prst="ellipse">
              <a:avLst/>
            </a:prstGeom>
            <a:solidFill>
              <a:srgbClr val="00AFAA"/>
            </a:solidFill>
            <a:ln w="3175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3</a:t>
            </a:r>
          </a:p>
          <a:p>
            <a:pPr algn="ctr"/>
            <a:r>
              <a:rPr lang="fr-FR" sz="1100">
                <a:latin typeface="Segoe UI" panose="020B0502040204020203" pitchFamily="34" charset="0"/>
                <a:cs typeface="Segoe UI" panose="020B0502040204020203" pitchFamily="34" charset="0"/>
              </a:rPr>
              <a:t>Scénarios</a:t>
            </a:r>
          </a:p>
          <a:p>
            <a:pPr algn="ctr"/>
            <a:r>
              <a:rPr lang="fr-FR" sz="1100">
                <a:latin typeface="Segoe UI" panose="020B0502040204020203" pitchFamily="34" charset="0"/>
                <a:cs typeface="Segoe UI" panose="020B0502040204020203" pitchFamily="34" charset="0"/>
              </a:rPr>
              <a:t>stratégiques</a:t>
            </a:r>
          </a:p>
        </p:txBody>
      </p:sp>
      <p:sp>
        <p:nvSpPr>
          <p:cNvPr id="9" name="Slide Number Placeholder 5">
            <a:extLst>
              <a:ext uri="{FF2B5EF4-FFF2-40B4-BE49-F238E27FC236}">
                <a16:creationId xmlns:a16="http://schemas.microsoft.com/office/drawing/2014/main" id="{45C70C59-6A8C-D530-DAC8-82CB2256D551}"/>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00AFAA"/>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3596195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C9AD0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4</a:t>
            </a:r>
          </a:p>
          <a:p>
            <a:pPr algn="ctr"/>
            <a:r>
              <a:rPr lang="fr-FR" sz="1100">
                <a:latin typeface="Segoe UI" panose="020B0502040204020203" pitchFamily="34" charset="0"/>
                <a:cs typeface="Segoe UI" panose="020B0502040204020203" pitchFamily="34" charset="0"/>
              </a:rPr>
              <a:t>Scénarios</a:t>
            </a:r>
          </a:p>
          <a:p>
            <a:pPr algn="ctr"/>
            <a:r>
              <a:rPr lang="fr-FR" sz="1100" kern="1200" dirty="0">
                <a:solidFill>
                  <a:schemeClr val="lt1"/>
                </a:solidFill>
                <a:latin typeface="Segoe UI" panose="020B0502040204020203" pitchFamily="34" charset="0"/>
                <a:ea typeface="+mn-ea"/>
                <a:cs typeface="Segoe UI" panose="020B0502040204020203" pitchFamily="34" charset="0"/>
              </a:rPr>
              <a:t>opérationnels</a:t>
            </a:r>
            <a:endParaRPr lang="fr-FR" sz="1100" kern="1200">
              <a:solidFill>
                <a:schemeClr val="lt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2150346431"/>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62F3A87-E8FD-B424-E9AD-E25CD31F25B0}"/>
              </a:ext>
            </a:extLst>
          </p:cNvPr>
          <p:cNvGrpSpPr/>
          <p:nvPr userDrawn="1"/>
        </p:nvGrpSpPr>
        <p:grpSpPr>
          <a:xfrm>
            <a:off x="180000" y="612000"/>
            <a:ext cx="158140" cy="796790"/>
            <a:chOff x="779081" y="508654"/>
            <a:chExt cx="158140" cy="796790"/>
          </a:xfrm>
        </p:grpSpPr>
        <p:cxnSp>
          <p:nvCxnSpPr>
            <p:cNvPr id="3" name="Connecteur droit 2">
              <a:extLst>
                <a:ext uri="{FF2B5EF4-FFF2-40B4-BE49-F238E27FC236}">
                  <a16:creationId xmlns:a16="http://schemas.microsoft.com/office/drawing/2014/main" id="{530C492B-D532-42F4-C22B-58F21D24D074}"/>
                </a:ext>
              </a:extLst>
            </p:cNvPr>
            <p:cNvCxnSpPr>
              <a:cxnSpLocks/>
              <a:endCxn id="5" idx="4"/>
            </p:cNvCxnSpPr>
            <p:nvPr/>
          </p:nvCxnSpPr>
          <p:spPr>
            <a:xfrm>
              <a:off x="855032" y="508654"/>
              <a:ext cx="3119" cy="796790"/>
            </a:xfrm>
            <a:prstGeom prst="line">
              <a:avLst/>
            </a:prstGeom>
            <a:solidFill>
              <a:schemeClr val="bg1"/>
            </a:solidFill>
            <a:ln w="15875">
              <a:solidFill>
                <a:srgbClr val="C9AD00"/>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DFDA219-5D8C-9298-AA5A-59C6E94B248B}"/>
                </a:ext>
              </a:extLst>
            </p:cNvPr>
            <p:cNvSpPr>
              <a:spLocks noChangeAspect="1"/>
            </p:cNvSpPr>
            <p:nvPr/>
          </p:nvSpPr>
          <p:spPr>
            <a:xfrm>
              <a:off x="779081" y="783225"/>
              <a:ext cx="158140" cy="158140"/>
            </a:xfrm>
            <a:prstGeom prst="ellipse">
              <a:avLst/>
            </a:prstGeom>
            <a:solidFill>
              <a:srgbClr val="C9AD00"/>
            </a:solidFill>
            <a:ln w="3175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35D44918-5F2C-9B17-BC3C-EC9C332B11C3}"/>
                </a:ext>
              </a:extLst>
            </p:cNvPr>
            <p:cNvSpPr>
              <a:spLocks noChangeAspect="1"/>
            </p:cNvSpPr>
            <p:nvPr/>
          </p:nvSpPr>
          <p:spPr>
            <a:xfrm>
              <a:off x="779081" y="1147304"/>
              <a:ext cx="158140" cy="158140"/>
            </a:xfrm>
            <a:prstGeom prst="ellipse">
              <a:avLst/>
            </a:prstGeom>
            <a:solidFill>
              <a:schemeClr val="bg1"/>
            </a:solidFill>
            <a:ln w="3175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DBF1B4E6-76D8-28A8-FB36-216D3D75088C}"/>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4</a:t>
            </a:r>
          </a:p>
          <a:p>
            <a:pPr algn="ctr"/>
            <a:r>
              <a:rPr lang="fr-FR" sz="1100">
                <a:latin typeface="Segoe UI" panose="020B0502040204020203" pitchFamily="34" charset="0"/>
                <a:cs typeface="Segoe UI" panose="020B0502040204020203" pitchFamily="34" charset="0"/>
              </a:rPr>
              <a:t>Scénarios</a:t>
            </a:r>
          </a:p>
          <a:p>
            <a:pPr algn="ctr"/>
            <a:r>
              <a:rPr lang="fr-FR" sz="1100" kern="1200" dirty="0">
                <a:solidFill>
                  <a:schemeClr val="lt1"/>
                </a:solidFill>
                <a:latin typeface="Segoe UI" panose="020B0502040204020203" pitchFamily="34" charset="0"/>
                <a:ea typeface="+mn-ea"/>
                <a:cs typeface="Segoe UI" panose="020B0502040204020203" pitchFamily="34" charset="0"/>
              </a:rPr>
              <a:t>opérationnels</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6" name="Slide Number Placeholder 5">
            <a:extLst>
              <a:ext uri="{FF2B5EF4-FFF2-40B4-BE49-F238E27FC236}">
                <a16:creationId xmlns:a16="http://schemas.microsoft.com/office/drawing/2014/main" id="{F9224396-DBBD-3B09-F85B-BBEEFC41EAB4}"/>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C9AD0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13804380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362F3A87-E8FD-B424-E9AD-E25CD31F25B0}"/>
              </a:ext>
            </a:extLst>
          </p:cNvPr>
          <p:cNvGrpSpPr/>
          <p:nvPr userDrawn="1"/>
        </p:nvGrpSpPr>
        <p:grpSpPr>
          <a:xfrm>
            <a:off x="180000" y="612000"/>
            <a:ext cx="158140" cy="796790"/>
            <a:chOff x="779081" y="508654"/>
            <a:chExt cx="158140" cy="796790"/>
          </a:xfrm>
        </p:grpSpPr>
        <p:cxnSp>
          <p:nvCxnSpPr>
            <p:cNvPr id="3" name="Connecteur droit 2">
              <a:extLst>
                <a:ext uri="{FF2B5EF4-FFF2-40B4-BE49-F238E27FC236}">
                  <a16:creationId xmlns:a16="http://schemas.microsoft.com/office/drawing/2014/main" id="{530C492B-D532-42F4-C22B-58F21D24D074}"/>
                </a:ext>
              </a:extLst>
            </p:cNvPr>
            <p:cNvCxnSpPr>
              <a:cxnSpLocks/>
              <a:endCxn id="5" idx="4"/>
            </p:cNvCxnSpPr>
            <p:nvPr/>
          </p:nvCxnSpPr>
          <p:spPr>
            <a:xfrm>
              <a:off x="855032" y="508654"/>
              <a:ext cx="3119" cy="796790"/>
            </a:xfrm>
            <a:prstGeom prst="line">
              <a:avLst/>
            </a:prstGeom>
            <a:solidFill>
              <a:schemeClr val="bg1"/>
            </a:solidFill>
            <a:ln w="15875">
              <a:solidFill>
                <a:srgbClr val="C9AD00"/>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DFDA219-5D8C-9298-AA5A-59C6E94B248B}"/>
                </a:ext>
              </a:extLst>
            </p:cNvPr>
            <p:cNvSpPr>
              <a:spLocks noChangeAspect="1"/>
            </p:cNvSpPr>
            <p:nvPr/>
          </p:nvSpPr>
          <p:spPr>
            <a:xfrm>
              <a:off x="779081" y="783225"/>
              <a:ext cx="158140" cy="158140"/>
            </a:xfrm>
            <a:prstGeom prst="ellipse">
              <a:avLst/>
            </a:prstGeom>
            <a:solidFill>
              <a:schemeClr val="bg1"/>
            </a:solidFill>
            <a:ln w="3175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35D44918-5F2C-9B17-BC3C-EC9C332B11C3}"/>
                </a:ext>
              </a:extLst>
            </p:cNvPr>
            <p:cNvSpPr>
              <a:spLocks noChangeAspect="1"/>
            </p:cNvSpPr>
            <p:nvPr/>
          </p:nvSpPr>
          <p:spPr>
            <a:xfrm>
              <a:off x="779081" y="1147304"/>
              <a:ext cx="158140" cy="158140"/>
            </a:xfrm>
            <a:prstGeom prst="ellipse">
              <a:avLst/>
            </a:prstGeom>
            <a:solidFill>
              <a:srgbClr val="C9AD00"/>
            </a:solidFill>
            <a:ln w="3175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DBF1B4E6-76D8-28A8-FB36-216D3D75088C}"/>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4</a:t>
            </a:r>
          </a:p>
          <a:p>
            <a:pPr algn="ctr"/>
            <a:r>
              <a:rPr lang="fr-FR" sz="1100">
                <a:latin typeface="Segoe UI" panose="020B0502040204020203" pitchFamily="34" charset="0"/>
                <a:cs typeface="Segoe UI" panose="020B0502040204020203" pitchFamily="34" charset="0"/>
              </a:rPr>
              <a:t>Scénarios</a:t>
            </a:r>
          </a:p>
          <a:p>
            <a:pPr algn="ctr"/>
            <a:r>
              <a:rPr lang="fr-FR" sz="1100" kern="1200" dirty="0">
                <a:solidFill>
                  <a:schemeClr val="lt1"/>
                </a:solidFill>
                <a:latin typeface="Segoe UI" panose="020B0502040204020203" pitchFamily="34" charset="0"/>
                <a:ea typeface="+mn-ea"/>
                <a:cs typeface="Segoe UI" panose="020B0502040204020203" pitchFamily="34" charset="0"/>
              </a:rPr>
              <a:t>opérationnels</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6" name="Slide Number Placeholder 5">
            <a:extLst>
              <a:ext uri="{FF2B5EF4-FFF2-40B4-BE49-F238E27FC236}">
                <a16:creationId xmlns:a16="http://schemas.microsoft.com/office/drawing/2014/main" id="{290AB723-DBFC-41A5-24D4-C1186DAD0FA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C9AD0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02816294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page garde">
    <p:spTree>
      <p:nvGrpSpPr>
        <p:cNvPr id="1" name=""/>
        <p:cNvGrpSpPr/>
        <p:nvPr/>
      </p:nvGrpSpPr>
      <p:grpSpPr>
        <a:xfrm>
          <a:off x="0" y="0"/>
          <a:ext cx="0" cy="0"/>
          <a:chOff x="0" y="0"/>
          <a:chExt cx="0" cy="0"/>
        </a:xfrm>
      </p:grpSpPr>
      <p:pic>
        <p:nvPicPr>
          <p:cNvPr id="4" name="Picture 2" descr="\\intranet.fr\sgdsn\utilisateurs\mesdocuments\duclos-j\My Pictures\EBIOSRM_logo.PNG">
            <a:extLst>
              <a:ext uri="{FF2B5EF4-FFF2-40B4-BE49-F238E27FC236}">
                <a16:creationId xmlns:a16="http://schemas.microsoft.com/office/drawing/2014/main" id="{1969429F-9F27-AC4C-E395-200607C62550}"/>
              </a:ext>
            </a:extLst>
          </p:cNvPr>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5379" t="7925" r="8127" b="18128"/>
          <a:stretch/>
        </p:blipFill>
        <p:spPr bwMode="auto">
          <a:xfrm>
            <a:off x="323850" y="339502"/>
            <a:ext cx="1490119" cy="900000"/>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5">
            <a:extLst>
              <a:ext uri="{FF2B5EF4-FFF2-40B4-BE49-F238E27FC236}">
                <a16:creationId xmlns:a16="http://schemas.microsoft.com/office/drawing/2014/main" id="{BF162BAD-6B4A-057F-0772-A0D48CC1F8F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323232"/>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51255439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69511287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897253"/>
            <a:chOff x="779081" y="508654"/>
            <a:chExt cx="158140" cy="1897253"/>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0" cy="1897027"/>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rgbClr val="E53D50"/>
            </a:solidFill>
            <a:ln w="28575">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D621935-E19A-04EB-C171-4A7356FB37A1}"/>
                </a:ext>
              </a:extLst>
            </p:cNvPr>
            <p:cNvSpPr>
              <a:spLocks noChangeAspect="1"/>
            </p:cNvSpPr>
            <p:nvPr userDrawn="1"/>
          </p:nvSpPr>
          <p:spPr>
            <a:xfrm>
              <a:off x="779081" y="2247767"/>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B1A0B034-AC76-F3BF-A2B8-56DA3BA1099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00199034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897253"/>
            <a:chOff x="779081" y="508654"/>
            <a:chExt cx="158140" cy="1897253"/>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0" cy="1897027"/>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28575">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rgbClr val="E53D50"/>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D621935-E19A-04EB-C171-4A7356FB37A1}"/>
                </a:ext>
              </a:extLst>
            </p:cNvPr>
            <p:cNvSpPr>
              <a:spLocks noChangeAspect="1"/>
            </p:cNvSpPr>
            <p:nvPr userDrawn="1"/>
          </p:nvSpPr>
          <p:spPr>
            <a:xfrm>
              <a:off x="779081" y="2247767"/>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361D9A22-9814-C7A9-0840-A9D8E719948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54346806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897253"/>
            <a:chOff x="779081" y="508654"/>
            <a:chExt cx="158140" cy="1897253"/>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0" cy="1897027"/>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28575">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rgbClr val="E53D50"/>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D621935-E19A-04EB-C171-4A7356FB37A1}"/>
                </a:ext>
              </a:extLst>
            </p:cNvPr>
            <p:cNvSpPr>
              <a:spLocks noChangeAspect="1"/>
            </p:cNvSpPr>
            <p:nvPr userDrawn="1"/>
          </p:nvSpPr>
          <p:spPr>
            <a:xfrm>
              <a:off x="779081" y="2247767"/>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DC08F435-6A33-BDC4-C546-A90E5EC791EC}"/>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674217974"/>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897253"/>
            <a:chOff x="779081" y="508654"/>
            <a:chExt cx="158140" cy="1897253"/>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0" cy="1897027"/>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28575">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rgbClr val="E53D50"/>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D621935-E19A-04EB-C171-4A7356FB37A1}"/>
                </a:ext>
              </a:extLst>
            </p:cNvPr>
            <p:cNvSpPr>
              <a:spLocks noChangeAspect="1"/>
            </p:cNvSpPr>
            <p:nvPr userDrawn="1"/>
          </p:nvSpPr>
          <p:spPr>
            <a:xfrm>
              <a:off x="779081" y="2247767"/>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4DC80BB3-B5F7-3996-E616-09BEFCAAFDB2}"/>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99558144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6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897253"/>
            <a:chOff x="779081" y="508654"/>
            <a:chExt cx="158140" cy="1897253"/>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0" cy="1897027"/>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28575">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llipse 12">
              <a:extLst>
                <a:ext uri="{FF2B5EF4-FFF2-40B4-BE49-F238E27FC236}">
                  <a16:creationId xmlns:a16="http://schemas.microsoft.com/office/drawing/2014/main" id="{BD621935-E19A-04EB-C171-4A7356FB37A1}"/>
                </a:ext>
              </a:extLst>
            </p:cNvPr>
            <p:cNvSpPr>
              <a:spLocks noChangeAspect="1"/>
            </p:cNvSpPr>
            <p:nvPr userDrawn="1"/>
          </p:nvSpPr>
          <p:spPr>
            <a:xfrm>
              <a:off x="779081" y="2247767"/>
              <a:ext cx="158140" cy="158140"/>
            </a:xfrm>
            <a:prstGeom prst="ellipse">
              <a:avLst/>
            </a:prstGeom>
            <a:solidFill>
              <a:srgbClr val="E53D50"/>
            </a:solidFill>
            <a:ln w="3175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5</a:t>
            </a:r>
          </a:p>
          <a:p>
            <a:pPr algn="ctr"/>
            <a:r>
              <a:rPr lang="fr-FR" sz="1100">
                <a:latin typeface="Segoe UI" panose="020B0502040204020203" pitchFamily="34" charset="0"/>
                <a:cs typeface="Segoe UI" panose="020B0502040204020203" pitchFamily="34" charset="0"/>
              </a:rPr>
              <a:t>T</a:t>
            </a:r>
            <a:r>
              <a:rPr lang="fr-FR" sz="1100" kern="1200" dirty="0">
                <a:solidFill>
                  <a:schemeClr val="lt1"/>
                </a:solidFill>
                <a:latin typeface="Segoe UI" panose="020B0502040204020203" pitchFamily="34" charset="0"/>
                <a:ea typeface="+mn-ea"/>
                <a:cs typeface="Segoe UI" panose="020B0502040204020203" pitchFamily="34" charset="0"/>
              </a:rPr>
              <a:t>raitement du risque</a:t>
            </a:r>
            <a:endParaRPr lang="fr-FR" sz="1100" kern="120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25F50862-EA55-A46D-90D3-613CC0D99D0F}"/>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53D51"/>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225298335"/>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3048C8"/>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3048C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EBIOS Risk Manager</a:t>
            </a:r>
          </a:p>
          <a:p>
            <a:pPr algn="ctr"/>
            <a:r>
              <a:rPr lang="fr-FR" sz="1100">
                <a:latin typeface="Segoe UI" panose="020B0502040204020203" pitchFamily="34" charset="0"/>
                <a:cs typeface="Segoe UI" panose="020B0502040204020203" pitchFamily="34" charset="0"/>
              </a:rPr>
              <a:t>A</a:t>
            </a:r>
            <a:r>
              <a:rPr lang="fr-FR" sz="1100" kern="1200" dirty="0">
                <a:solidFill>
                  <a:schemeClr val="lt1"/>
                </a:solidFill>
                <a:latin typeface="Segoe UI" panose="020B0502040204020203" pitchFamily="34" charset="0"/>
                <a:ea typeface="+mn-ea"/>
                <a:cs typeface="Segoe UI" panose="020B0502040204020203" pitchFamily="34" charset="0"/>
              </a:rPr>
              <a:t>vantages de</a:t>
            </a:r>
            <a:br>
              <a:rPr lang="fr-FR" sz="1100" kern="1200" dirty="0">
                <a:solidFill>
                  <a:schemeClr val="lt1"/>
                </a:solidFill>
                <a:latin typeface="Segoe UI" panose="020B0502040204020203" pitchFamily="34" charset="0"/>
                <a:ea typeface="+mn-ea"/>
                <a:cs typeface="Segoe UI" panose="020B0502040204020203" pitchFamily="34" charset="0"/>
              </a:rPr>
            </a:br>
            <a:r>
              <a:rPr lang="fr-FR" sz="1100" kern="1200" dirty="0">
                <a:solidFill>
                  <a:schemeClr val="lt1"/>
                </a:solidFill>
                <a:latin typeface="Segoe UI" panose="020B0502040204020203" pitchFamily="34" charset="0"/>
                <a:ea typeface="+mn-ea"/>
                <a:cs typeface="Segoe UI" panose="020B0502040204020203" pitchFamily="34" charset="0"/>
              </a:rPr>
              <a:t>la méthode</a:t>
            </a:r>
            <a:endParaRPr lang="fr-FR" sz="1100" kern="1200">
              <a:solidFill>
                <a:schemeClr val="lt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04595687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88B0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dirty="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88B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dirty="0">
                <a:latin typeface="Segoe UI" panose="020B0502040204020203" pitchFamily="34" charset="0"/>
                <a:cs typeface="Segoe UI" panose="020B0502040204020203" pitchFamily="34" charset="0"/>
              </a:rPr>
              <a:t>EBIOS Risk Manager</a:t>
            </a:r>
          </a:p>
          <a:p>
            <a:pPr algn="ctr"/>
            <a:r>
              <a:rPr lang="fr-FR" sz="1100" dirty="0">
                <a:latin typeface="Segoe UI" panose="020B0502040204020203" pitchFamily="34" charset="0"/>
                <a:cs typeface="Segoe UI" panose="020B0502040204020203" pitchFamily="34" charset="0"/>
              </a:rPr>
              <a:t>Etude de cas</a:t>
            </a:r>
            <a:endParaRPr lang="fr-FR" sz="1100" kern="1200" dirty="0">
              <a:solidFill>
                <a:schemeClr val="lt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078402690"/>
      </p:ext>
    </p:extLst>
  </p:cSld>
  <p:clrMapOvr>
    <a:masterClrMapping/>
  </p:clrMapOvr>
  <p:extLst mod="1">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_Titre et contenu">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67838D5A-C0E3-6BE5-6C26-1DFC125D1E95}"/>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F7F7F"/>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dirty="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8" name="Forme libre 7">
            <a:extLst>
              <a:ext uri="{FF2B5EF4-FFF2-40B4-BE49-F238E27FC236}">
                <a16:creationId xmlns:a16="http://schemas.microsoft.com/office/drawing/2014/main" id="{F604D13F-ECE5-4DB0-C538-42FDA7FCA42F}"/>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0" dirty="0">
                <a:latin typeface="Segoe UI" panose="020B0502040204020203" pitchFamily="34" charset="0"/>
                <a:cs typeface="Segoe UI" panose="020B0502040204020203" pitchFamily="34" charset="0"/>
              </a:rPr>
              <a:t>EBIOS</a:t>
            </a:r>
            <a:r>
              <a:rPr lang="fr-FR" sz="800" i="1" dirty="0">
                <a:latin typeface="Segoe UI" panose="020B0502040204020203" pitchFamily="34" charset="0"/>
                <a:cs typeface="Segoe UI" panose="020B0502040204020203" pitchFamily="34" charset="0"/>
              </a:rPr>
              <a:t> Risk Manager</a:t>
            </a:r>
          </a:p>
          <a:p>
            <a:pPr algn="ctr"/>
            <a:r>
              <a:rPr lang="fr-FR" sz="1100" dirty="0">
                <a:latin typeface="Segoe UI" panose="020B0502040204020203" pitchFamily="34" charset="0"/>
                <a:cs typeface="Segoe UI" panose="020B0502040204020203" pitchFamily="34" charset="0"/>
              </a:rPr>
              <a:t>Annexes</a:t>
            </a:r>
            <a:endParaRPr lang="fr-FR" sz="1100" kern="1200" dirty="0">
              <a:solidFill>
                <a:schemeClr val="lt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56787946"/>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_partie_1">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9F854FD2-6322-66A1-BE48-3B1B66AE4C00}"/>
              </a:ext>
            </a:extLst>
          </p:cNvPr>
          <p:cNvCxnSpPr>
            <a:cxnSpLocks/>
            <a:endCxn id="17" idx="4"/>
          </p:cNvCxnSpPr>
          <p:nvPr/>
        </p:nvCxnSpPr>
        <p:spPr>
          <a:xfrm>
            <a:off x="255951" y="612000"/>
            <a:ext cx="3119" cy="1139010"/>
          </a:xfrm>
          <a:prstGeom prst="line">
            <a:avLst/>
          </a:prstGeom>
          <a:solidFill>
            <a:schemeClr val="bg1"/>
          </a:solidFill>
          <a:ln w="15875">
            <a:solidFill>
              <a:srgbClr val="7F7F7F"/>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180000" y="886571"/>
            <a:ext cx="158140" cy="158140"/>
          </a:xfrm>
          <a:prstGeom prst="ellipse">
            <a:avLst/>
          </a:prstGeom>
          <a:solidFill>
            <a:srgbClr val="7F7F7F"/>
          </a:solidFill>
          <a:ln w="28575">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180000" y="1250650"/>
            <a:ext cx="158140" cy="158140"/>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fr-FR"/>
          </a:p>
        </p:txBody>
      </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0" dirty="0">
                <a:latin typeface="Segoe UI" panose="020B0502040204020203" pitchFamily="34" charset="0"/>
                <a:cs typeface="Segoe UI" panose="020B0502040204020203" pitchFamily="34" charset="0"/>
              </a:rPr>
              <a:t>EBIOS</a:t>
            </a:r>
            <a:r>
              <a:rPr lang="fr-FR" sz="800" i="1" dirty="0">
                <a:latin typeface="Segoe UI" panose="020B0502040204020203" pitchFamily="34" charset="0"/>
                <a:cs typeface="Segoe UI" panose="020B0502040204020203" pitchFamily="34" charset="0"/>
              </a:rPr>
              <a:t> Risk Manager</a:t>
            </a:r>
          </a:p>
          <a:p>
            <a:pPr algn="ctr"/>
            <a:r>
              <a:rPr lang="fr-FR" sz="1100" dirty="0">
                <a:latin typeface="Segoe UI" panose="020B0502040204020203" pitchFamily="34" charset="0"/>
                <a:cs typeface="Segoe UI" panose="020B0502040204020203" pitchFamily="34" charset="0"/>
              </a:rPr>
              <a:t>Annexes</a:t>
            </a:r>
            <a:endParaRPr lang="fr-FR" sz="1100" kern="1200" dirty="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B1A0B034-AC76-F3BF-A2B8-56DA3BA1099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F7F7F"/>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dirty="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17" name="Ellipse 16">
            <a:extLst>
              <a:ext uri="{FF2B5EF4-FFF2-40B4-BE49-F238E27FC236}">
                <a16:creationId xmlns:a16="http://schemas.microsoft.com/office/drawing/2014/main" id="{502E67B2-9D04-40C1-BE58-A5E110ABA6A1}"/>
              </a:ext>
            </a:extLst>
          </p:cNvPr>
          <p:cNvSpPr>
            <a:spLocks noChangeAspect="1"/>
          </p:cNvSpPr>
          <p:nvPr/>
        </p:nvSpPr>
        <p:spPr>
          <a:xfrm>
            <a:off x="180000" y="1592870"/>
            <a:ext cx="158140" cy="158140"/>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58955562"/>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partie 1">
    <p:spTree>
      <p:nvGrpSpPr>
        <p:cNvPr id="1" name=""/>
        <p:cNvGrpSpPr/>
        <p:nvPr/>
      </p:nvGrpSpPr>
      <p:grpSpPr>
        <a:xfrm>
          <a:off x="0" y="0"/>
          <a:ext cx="0" cy="0"/>
          <a:chOff x="0" y="0"/>
          <a:chExt cx="0" cy="0"/>
        </a:xfrm>
      </p:grpSpPr>
      <p:sp>
        <p:nvSpPr>
          <p:cNvPr id="2" name="Forme libre 1">
            <a:extLst>
              <a:ext uri="{FF2B5EF4-FFF2-40B4-BE49-F238E27FC236}">
                <a16:creationId xmlns:a16="http://schemas.microsoft.com/office/drawing/2014/main" id="{708CF4F0-2016-1C95-3B12-F78D66D2C67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EBIOS Risk Manager</a:t>
            </a:r>
          </a:p>
          <a:p>
            <a:pPr algn="ctr"/>
            <a:r>
              <a:rPr lang="fr-FR" sz="1100">
                <a:latin typeface="Segoe UI" panose="020B0502040204020203" pitchFamily="34" charset="0"/>
                <a:cs typeface="Segoe UI" panose="020B0502040204020203" pitchFamily="34" charset="0"/>
              </a:rPr>
              <a:t>Les bases</a:t>
            </a:r>
          </a:p>
        </p:txBody>
      </p:sp>
      <p:sp>
        <p:nvSpPr>
          <p:cNvPr id="6" name="Slide Number Placeholder 5">
            <a:extLst>
              <a:ext uri="{FF2B5EF4-FFF2-40B4-BE49-F238E27FC236}">
                <a16:creationId xmlns:a16="http://schemas.microsoft.com/office/drawing/2014/main" id="{871C6009-672C-8557-6E4E-27928D649629}"/>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00C8D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52876124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04"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_Partie_2">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9F854FD2-6322-66A1-BE48-3B1B66AE4C00}"/>
              </a:ext>
            </a:extLst>
          </p:cNvPr>
          <p:cNvCxnSpPr>
            <a:cxnSpLocks/>
            <a:endCxn id="12" idx="4"/>
          </p:cNvCxnSpPr>
          <p:nvPr/>
        </p:nvCxnSpPr>
        <p:spPr>
          <a:xfrm>
            <a:off x="255951" y="612000"/>
            <a:ext cx="3119" cy="1139010"/>
          </a:xfrm>
          <a:prstGeom prst="line">
            <a:avLst/>
          </a:prstGeom>
          <a:solidFill>
            <a:schemeClr val="bg1"/>
          </a:solidFill>
          <a:ln w="15875">
            <a:solidFill>
              <a:srgbClr val="7F7F7F"/>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180000" y="886571"/>
            <a:ext cx="158140" cy="158140"/>
          </a:xfrm>
          <a:prstGeom prst="ellipse">
            <a:avLst/>
          </a:prstGeom>
          <a:solidFill>
            <a:schemeClr val="bg1"/>
          </a:solidFill>
          <a:ln w="28575">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180000" y="1250650"/>
            <a:ext cx="158140" cy="158140"/>
          </a:xfrm>
          <a:prstGeom prst="ellipse">
            <a:avLst/>
          </a:prstGeom>
          <a:solidFill>
            <a:srgbClr val="7F7F7F"/>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0" dirty="0">
                <a:latin typeface="Segoe UI" panose="020B0502040204020203" pitchFamily="34" charset="0"/>
                <a:cs typeface="Segoe UI" panose="020B0502040204020203" pitchFamily="34" charset="0"/>
              </a:rPr>
              <a:t>EBIOS</a:t>
            </a:r>
            <a:r>
              <a:rPr lang="fr-FR" sz="800" i="1" dirty="0">
                <a:latin typeface="Segoe UI" panose="020B0502040204020203" pitchFamily="34" charset="0"/>
                <a:cs typeface="Segoe UI" panose="020B0502040204020203" pitchFamily="34" charset="0"/>
              </a:rPr>
              <a:t> Risk Manager</a:t>
            </a:r>
          </a:p>
          <a:p>
            <a:pPr algn="ctr"/>
            <a:r>
              <a:rPr lang="fr-FR" sz="1100" dirty="0">
                <a:latin typeface="Segoe UI" panose="020B0502040204020203" pitchFamily="34" charset="0"/>
                <a:cs typeface="Segoe UI" panose="020B0502040204020203" pitchFamily="34" charset="0"/>
              </a:rPr>
              <a:t>Annexes</a:t>
            </a:r>
            <a:endParaRPr lang="fr-FR" sz="1100" kern="1200" dirty="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361D9A22-9814-C7A9-0840-A9D8E719948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F7F7F"/>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dirty="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12" name="Ellipse 11">
            <a:extLst>
              <a:ext uri="{FF2B5EF4-FFF2-40B4-BE49-F238E27FC236}">
                <a16:creationId xmlns:a16="http://schemas.microsoft.com/office/drawing/2014/main" id="{CF418058-181C-4126-A69C-E9712B50975B}"/>
              </a:ext>
            </a:extLst>
          </p:cNvPr>
          <p:cNvSpPr>
            <a:spLocks noChangeAspect="1"/>
          </p:cNvSpPr>
          <p:nvPr userDrawn="1"/>
        </p:nvSpPr>
        <p:spPr>
          <a:xfrm>
            <a:off x="180000" y="1592870"/>
            <a:ext cx="158140" cy="158140"/>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16969300"/>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_Partie_3">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9F854FD2-6322-66A1-BE48-3B1B66AE4C00}"/>
              </a:ext>
            </a:extLst>
          </p:cNvPr>
          <p:cNvCxnSpPr>
            <a:cxnSpLocks/>
            <a:endCxn id="12" idx="4"/>
          </p:cNvCxnSpPr>
          <p:nvPr/>
        </p:nvCxnSpPr>
        <p:spPr>
          <a:xfrm>
            <a:off x="255951" y="612000"/>
            <a:ext cx="3119" cy="1139010"/>
          </a:xfrm>
          <a:prstGeom prst="line">
            <a:avLst/>
          </a:prstGeom>
          <a:solidFill>
            <a:schemeClr val="bg1"/>
          </a:solidFill>
          <a:ln w="15875">
            <a:solidFill>
              <a:srgbClr val="7F7F7F"/>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180000" y="886571"/>
            <a:ext cx="158140" cy="158140"/>
          </a:xfrm>
          <a:prstGeom prst="ellipse">
            <a:avLst/>
          </a:prstGeom>
          <a:solidFill>
            <a:schemeClr val="bg1"/>
          </a:solidFill>
          <a:ln w="28575">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180000" y="1250650"/>
            <a:ext cx="158140" cy="158140"/>
          </a:xfrm>
          <a:prstGeom prst="ellipse">
            <a:avLst/>
          </a:prstGeom>
          <a:solidFill>
            <a:schemeClr val="bg1"/>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Forme libre 1">
            <a:extLst>
              <a:ext uri="{FF2B5EF4-FFF2-40B4-BE49-F238E27FC236}">
                <a16:creationId xmlns:a16="http://schemas.microsoft.com/office/drawing/2014/main" id="{CE6D96F0-01D8-79EB-7933-2093E0078A95}"/>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7F7F7F"/>
          </a:solid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0" dirty="0">
                <a:latin typeface="Segoe UI" panose="020B0502040204020203" pitchFamily="34" charset="0"/>
                <a:cs typeface="Segoe UI" panose="020B0502040204020203" pitchFamily="34" charset="0"/>
              </a:rPr>
              <a:t>EBIOS</a:t>
            </a:r>
            <a:r>
              <a:rPr lang="fr-FR" sz="800" i="1" dirty="0">
                <a:latin typeface="Segoe UI" panose="020B0502040204020203" pitchFamily="34" charset="0"/>
                <a:cs typeface="Segoe UI" panose="020B0502040204020203" pitchFamily="34" charset="0"/>
              </a:rPr>
              <a:t> Risk Manager</a:t>
            </a:r>
          </a:p>
          <a:p>
            <a:pPr algn="ctr"/>
            <a:r>
              <a:rPr lang="fr-FR" sz="1100" dirty="0">
                <a:latin typeface="Segoe UI" panose="020B0502040204020203" pitchFamily="34" charset="0"/>
                <a:cs typeface="Segoe UI" panose="020B0502040204020203" pitchFamily="34" charset="0"/>
              </a:rPr>
              <a:t>Annexes</a:t>
            </a:r>
            <a:endParaRPr lang="fr-FR" sz="1100" kern="1200" dirty="0">
              <a:solidFill>
                <a:schemeClr val="lt1"/>
              </a:solidFill>
              <a:latin typeface="Segoe UI" panose="020B0502040204020203" pitchFamily="34" charset="0"/>
              <a:ea typeface="+mn-ea"/>
              <a:cs typeface="Segoe UI" panose="020B0502040204020203" pitchFamily="34" charset="0"/>
            </a:endParaRPr>
          </a:p>
        </p:txBody>
      </p:sp>
      <p:sp>
        <p:nvSpPr>
          <p:cNvPr id="3" name="Slide Number Placeholder 5">
            <a:extLst>
              <a:ext uri="{FF2B5EF4-FFF2-40B4-BE49-F238E27FC236}">
                <a16:creationId xmlns:a16="http://schemas.microsoft.com/office/drawing/2014/main" id="{361D9A22-9814-C7A9-0840-A9D8E719948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F7F7F"/>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dirty="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12" name="Ellipse 11">
            <a:extLst>
              <a:ext uri="{FF2B5EF4-FFF2-40B4-BE49-F238E27FC236}">
                <a16:creationId xmlns:a16="http://schemas.microsoft.com/office/drawing/2014/main" id="{CF418058-181C-4126-A69C-E9712B50975B}"/>
              </a:ext>
            </a:extLst>
          </p:cNvPr>
          <p:cNvSpPr>
            <a:spLocks noChangeAspect="1"/>
          </p:cNvSpPr>
          <p:nvPr userDrawn="1"/>
        </p:nvSpPr>
        <p:spPr>
          <a:xfrm>
            <a:off x="180000" y="1592870"/>
            <a:ext cx="158140" cy="158140"/>
          </a:xfrm>
          <a:prstGeom prst="ellipse">
            <a:avLst/>
          </a:prstGeom>
          <a:solidFill>
            <a:srgbClr val="7F7F7F"/>
          </a:solidFill>
          <a:ln w="31750">
            <a:solidFill>
              <a:srgbClr val="7F7F7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697356524"/>
      </p:ext>
    </p:extLst>
  </p:cSld>
  <p:clrMapOvr>
    <a:masterClrMapping/>
  </p:clrMapOvr>
  <p:extLst mod="1">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rtie 2">
    <p:spTree>
      <p:nvGrpSpPr>
        <p:cNvPr id="1" name=""/>
        <p:cNvGrpSpPr/>
        <p:nvPr/>
      </p:nvGrpSpPr>
      <p:grpSpPr>
        <a:xfrm>
          <a:off x="0" y="0"/>
          <a:ext cx="0" cy="0"/>
          <a:chOff x="0" y="0"/>
          <a:chExt cx="0" cy="0"/>
        </a:xfrm>
      </p:grpSpPr>
      <p:sp>
        <p:nvSpPr>
          <p:cNvPr id="11" name="Forme libre 10">
            <a:extLst>
              <a:ext uri="{FF2B5EF4-FFF2-40B4-BE49-F238E27FC236}">
                <a16:creationId xmlns:a16="http://schemas.microsoft.com/office/drawing/2014/main" id="{866811EC-F2AD-5257-3DB5-D23983FDEAB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1</a:t>
            </a:r>
          </a:p>
          <a:p>
            <a:pPr algn="ctr"/>
            <a:r>
              <a:rPr lang="fr-FR" sz="1000">
                <a:latin typeface="Segoe UI" panose="020B0502040204020203" pitchFamily="34" charset="0"/>
                <a:cs typeface="Segoe UI" panose="020B0502040204020203" pitchFamily="34" charset="0"/>
              </a:rPr>
              <a:t>Cadrage &amp;</a:t>
            </a:r>
          </a:p>
          <a:p>
            <a:pPr algn="ctr"/>
            <a:r>
              <a:rPr lang="fr-FR" sz="1000">
                <a:latin typeface="Segoe UI" panose="020B0502040204020203" pitchFamily="34" charset="0"/>
                <a:cs typeface="Segoe UI" panose="020B0502040204020203" pitchFamily="34" charset="0"/>
              </a:rPr>
              <a:t>socle de sécurité</a:t>
            </a:r>
          </a:p>
        </p:txBody>
      </p:sp>
      <p:sp>
        <p:nvSpPr>
          <p:cNvPr id="12" name="Slide Number Placeholder 5">
            <a:extLst>
              <a:ext uri="{FF2B5EF4-FFF2-40B4-BE49-F238E27FC236}">
                <a16:creationId xmlns:a16="http://schemas.microsoft.com/office/drawing/2014/main" id="{0BEF8F97-B7B2-5B5B-E4F6-9D054F6CD2B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6007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53878586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partie 2-1">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515786"/>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rgbClr val="E6007E"/>
            </a:solidFill>
            <a:ln w="28575">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1</a:t>
            </a:r>
          </a:p>
          <a:p>
            <a:pPr algn="ctr"/>
            <a:r>
              <a:rPr lang="fr-FR" sz="1000">
                <a:latin typeface="Segoe UI" panose="020B0502040204020203" pitchFamily="34" charset="0"/>
                <a:cs typeface="Segoe UI" panose="020B0502040204020203" pitchFamily="34" charset="0"/>
              </a:rPr>
              <a:t>Cadrage &amp;</a:t>
            </a:r>
          </a:p>
          <a:p>
            <a:pPr algn="ctr"/>
            <a:r>
              <a:rPr lang="fr-FR" sz="1000">
                <a:latin typeface="Segoe UI" panose="020B0502040204020203" pitchFamily="34" charset="0"/>
                <a:cs typeface="Segoe UI" panose="020B0502040204020203" pitchFamily="34" charset="0"/>
              </a:rPr>
              <a:t>socle de sécurité</a:t>
            </a:r>
          </a:p>
        </p:txBody>
      </p:sp>
      <p:sp>
        <p:nvSpPr>
          <p:cNvPr id="2" name="Slide Number Placeholder 5">
            <a:extLst>
              <a:ext uri="{FF2B5EF4-FFF2-40B4-BE49-F238E27FC236}">
                <a16:creationId xmlns:a16="http://schemas.microsoft.com/office/drawing/2014/main" id="{04D8D428-1FDD-5D74-31E3-8B867257AA1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6007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378663216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rtie 2-2">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515786"/>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rgbClr val="E6007E"/>
            </a:solidFill>
            <a:ln w="28575">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1</a:t>
            </a:r>
          </a:p>
          <a:p>
            <a:pPr algn="ctr"/>
            <a:r>
              <a:rPr lang="fr-FR" sz="1000">
                <a:latin typeface="Segoe UI" panose="020B0502040204020203" pitchFamily="34" charset="0"/>
                <a:cs typeface="Segoe UI" panose="020B0502040204020203" pitchFamily="34" charset="0"/>
              </a:rPr>
              <a:t>Cadrage &amp;</a:t>
            </a:r>
          </a:p>
          <a:p>
            <a:pPr algn="ctr"/>
            <a:r>
              <a:rPr lang="fr-FR" sz="1000">
                <a:latin typeface="Segoe UI" panose="020B0502040204020203" pitchFamily="34" charset="0"/>
                <a:cs typeface="Segoe UI" panose="020B0502040204020203" pitchFamily="34" charset="0"/>
              </a:rPr>
              <a:t>socle de sécurité</a:t>
            </a:r>
          </a:p>
        </p:txBody>
      </p:sp>
      <p:sp>
        <p:nvSpPr>
          <p:cNvPr id="2" name="Slide Number Placeholder 5">
            <a:extLst>
              <a:ext uri="{FF2B5EF4-FFF2-40B4-BE49-F238E27FC236}">
                <a16:creationId xmlns:a16="http://schemas.microsoft.com/office/drawing/2014/main" id="{767839E5-BA8E-C2E5-DC7B-3FE02F8E9618}"/>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6007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161036961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rtie 2-3">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515786"/>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rgbClr val="E6007E"/>
            </a:solidFill>
            <a:ln w="3810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1</a:t>
            </a:r>
          </a:p>
          <a:p>
            <a:pPr algn="ctr"/>
            <a:r>
              <a:rPr lang="fr-FR" sz="1000">
                <a:latin typeface="Segoe UI" panose="020B0502040204020203" pitchFamily="34" charset="0"/>
                <a:cs typeface="Segoe UI" panose="020B0502040204020203" pitchFamily="34" charset="0"/>
              </a:rPr>
              <a:t>Cadrage &amp;</a:t>
            </a:r>
          </a:p>
          <a:p>
            <a:pPr algn="ctr"/>
            <a:r>
              <a:rPr lang="fr-FR" sz="1000">
                <a:latin typeface="Segoe UI" panose="020B0502040204020203" pitchFamily="34" charset="0"/>
                <a:cs typeface="Segoe UI" panose="020B0502040204020203" pitchFamily="34" charset="0"/>
              </a:rPr>
              <a:t>socle de sécurité</a:t>
            </a:r>
          </a:p>
        </p:txBody>
      </p:sp>
      <p:sp>
        <p:nvSpPr>
          <p:cNvPr id="2" name="Slide Number Placeholder 5">
            <a:extLst>
              <a:ext uri="{FF2B5EF4-FFF2-40B4-BE49-F238E27FC236}">
                <a16:creationId xmlns:a16="http://schemas.microsoft.com/office/drawing/2014/main" id="{C7B02C5F-DC29-20B9-CB4D-EDE66ADDEBCA}"/>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6007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414310514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rtie 2-4">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02755CE6-178C-E45D-4FF1-219BD4C9A536}"/>
              </a:ext>
            </a:extLst>
          </p:cNvPr>
          <p:cNvGrpSpPr/>
          <p:nvPr userDrawn="1"/>
        </p:nvGrpSpPr>
        <p:grpSpPr>
          <a:xfrm>
            <a:off x="180000" y="612000"/>
            <a:ext cx="158140" cy="1515786"/>
            <a:chOff x="779081" y="508654"/>
            <a:chExt cx="158140" cy="1515786"/>
          </a:xfrm>
        </p:grpSpPr>
        <p:cxnSp>
          <p:nvCxnSpPr>
            <p:cNvPr id="5" name="Connecteur droit 4">
              <a:extLst>
                <a:ext uri="{FF2B5EF4-FFF2-40B4-BE49-F238E27FC236}">
                  <a16:creationId xmlns:a16="http://schemas.microsoft.com/office/drawing/2014/main" id="{9F854FD2-6322-66A1-BE48-3B1B66AE4C00}"/>
                </a:ext>
              </a:extLst>
            </p:cNvPr>
            <p:cNvCxnSpPr>
              <a:cxnSpLocks/>
            </p:cNvCxnSpPr>
            <p:nvPr/>
          </p:nvCxnSpPr>
          <p:spPr>
            <a:xfrm>
              <a:off x="855032" y="508654"/>
              <a:ext cx="6236" cy="1515786"/>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sp>
          <p:nvSpPr>
            <p:cNvPr id="6" name="Ellipse 5">
              <a:extLst>
                <a:ext uri="{FF2B5EF4-FFF2-40B4-BE49-F238E27FC236}">
                  <a16:creationId xmlns:a16="http://schemas.microsoft.com/office/drawing/2014/main" id="{4E87E162-C93A-BCE8-C105-E7E81C0F34B7}"/>
                </a:ext>
              </a:extLst>
            </p:cNvPr>
            <p:cNvSpPr>
              <a:spLocks noChangeAspect="1"/>
            </p:cNvSpPr>
            <p:nvPr/>
          </p:nvSpPr>
          <p:spPr>
            <a:xfrm>
              <a:off x="779081" y="783225"/>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Ellipse 6">
              <a:extLst>
                <a:ext uri="{FF2B5EF4-FFF2-40B4-BE49-F238E27FC236}">
                  <a16:creationId xmlns:a16="http://schemas.microsoft.com/office/drawing/2014/main" id="{A5CEECCD-A839-8816-77CB-83EF033CFE5C}"/>
                </a:ext>
              </a:extLst>
            </p:cNvPr>
            <p:cNvSpPr>
              <a:spLocks noChangeAspect="1"/>
            </p:cNvSpPr>
            <p:nvPr/>
          </p:nvSpPr>
          <p:spPr>
            <a:xfrm>
              <a:off x="779081" y="114730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llipse 7">
              <a:extLst>
                <a:ext uri="{FF2B5EF4-FFF2-40B4-BE49-F238E27FC236}">
                  <a16:creationId xmlns:a16="http://schemas.microsoft.com/office/drawing/2014/main" id="{8E461A77-F613-5A40-F157-9E5DED76098A}"/>
                </a:ext>
              </a:extLst>
            </p:cNvPr>
            <p:cNvSpPr>
              <a:spLocks noChangeAspect="1"/>
            </p:cNvSpPr>
            <p:nvPr/>
          </p:nvSpPr>
          <p:spPr>
            <a:xfrm>
              <a:off x="779081" y="1489524"/>
              <a:ext cx="158140" cy="158140"/>
            </a:xfrm>
            <a:prstGeom prst="ellipse">
              <a:avLst/>
            </a:prstGeom>
            <a:solidFill>
              <a:schemeClr val="bg1"/>
            </a:solidFill>
            <a:ln w="3175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D700A9D-61E2-DD91-9E70-29B82A8B974D}"/>
                </a:ext>
              </a:extLst>
            </p:cNvPr>
            <p:cNvSpPr>
              <a:spLocks noChangeAspect="1"/>
            </p:cNvSpPr>
            <p:nvPr/>
          </p:nvSpPr>
          <p:spPr>
            <a:xfrm>
              <a:off x="779081" y="1866300"/>
              <a:ext cx="158140" cy="158140"/>
            </a:xfrm>
            <a:prstGeom prst="ellipse">
              <a:avLst/>
            </a:prstGeom>
            <a:solidFill>
              <a:srgbClr val="E6007E"/>
            </a:solidFill>
            <a:ln w="28575">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rme libre 10">
            <a:extLst>
              <a:ext uri="{FF2B5EF4-FFF2-40B4-BE49-F238E27FC236}">
                <a16:creationId xmlns:a16="http://schemas.microsoft.com/office/drawing/2014/main" id="{866811EC-F2AD-5257-3DB5-D23983FDEAB4}"/>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1</a:t>
            </a:r>
          </a:p>
          <a:p>
            <a:pPr algn="ctr"/>
            <a:r>
              <a:rPr lang="fr-FR" sz="1000">
                <a:latin typeface="Segoe UI" panose="020B0502040204020203" pitchFamily="34" charset="0"/>
                <a:cs typeface="Segoe UI" panose="020B0502040204020203" pitchFamily="34" charset="0"/>
              </a:rPr>
              <a:t>Cadrage &amp;</a:t>
            </a:r>
          </a:p>
          <a:p>
            <a:pPr algn="ctr"/>
            <a:r>
              <a:rPr lang="fr-FR" sz="1000">
                <a:latin typeface="Segoe UI" panose="020B0502040204020203" pitchFamily="34" charset="0"/>
                <a:cs typeface="Segoe UI" panose="020B0502040204020203" pitchFamily="34" charset="0"/>
              </a:rPr>
              <a:t>socle de sécurité</a:t>
            </a:r>
          </a:p>
        </p:txBody>
      </p:sp>
      <p:sp>
        <p:nvSpPr>
          <p:cNvPr id="2" name="Slide Number Placeholder 5">
            <a:extLst>
              <a:ext uri="{FF2B5EF4-FFF2-40B4-BE49-F238E27FC236}">
                <a16:creationId xmlns:a16="http://schemas.microsoft.com/office/drawing/2014/main" id="{CB104955-3799-C63F-DAB7-B2A21135613E}"/>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E6007E"/>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Tree>
    <p:extLst>
      <p:ext uri="{BB962C8B-B14F-4D97-AF65-F5344CB8AC3E}">
        <p14:creationId xmlns:p14="http://schemas.microsoft.com/office/powerpoint/2010/main" val="268333742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telier 2">
    <p:spTree>
      <p:nvGrpSpPr>
        <p:cNvPr id="1" name=""/>
        <p:cNvGrpSpPr/>
        <p:nvPr/>
      </p:nvGrpSpPr>
      <p:grpSpPr>
        <a:xfrm>
          <a:off x="0" y="0"/>
          <a:ext cx="0" cy="0"/>
          <a:chOff x="0" y="0"/>
          <a:chExt cx="0" cy="0"/>
        </a:xfrm>
      </p:grpSpPr>
      <p:sp>
        <p:nvSpPr>
          <p:cNvPr id="12" name="Slide Number Placeholder 5">
            <a:extLst>
              <a:ext uri="{FF2B5EF4-FFF2-40B4-BE49-F238E27FC236}">
                <a16:creationId xmlns:a16="http://schemas.microsoft.com/office/drawing/2014/main" id="{0BEF8F97-B7B2-5B5B-E4F6-9D054F6CD2B3}"/>
              </a:ext>
            </a:extLst>
          </p:cNvPr>
          <p:cNvSpPr txBox="1">
            <a:spLocks/>
          </p:cNvSpPr>
          <p:nvPr userDrawn="1"/>
        </p:nvSpPr>
        <p:spPr>
          <a:xfrm>
            <a:off x="180000" y="4798364"/>
            <a:ext cx="1620000" cy="180000"/>
          </a:xfrm>
          <a:prstGeom prst="rect">
            <a:avLst/>
          </a:prstGeom>
        </p:spPr>
        <p:txBody>
          <a:bodyPr vert="horz" lIns="0" tIns="0" rIns="0" bIns="0" rtlCol="0" anchor="t"/>
          <a:lstStyle>
            <a:defPPr>
              <a:defRPr lang="en-US"/>
            </a:defPPr>
            <a:lvl1pPr marL="0" algn="l" defTabSz="914400" rtl="0" eaLnBrk="1" latinLnBrk="0" hangingPunct="1">
              <a:defRPr sz="800" b="0" i="0" kern="1200">
                <a:solidFill>
                  <a:schemeClr val="tx1"/>
                </a:solidFill>
                <a:latin typeface="Segoe UI" panose="020B0502040204020203" pitchFamily="34" charset="0"/>
                <a:ea typeface="Verdana" pitchFamily="34" charset="0"/>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DAF489CC-3B7A-4DA5-A8C0-4984788D0EC5}" type="slidenum">
              <a:rPr lang="nl-NL" sz="1000" b="1" i="0" smtClean="0">
                <a:solidFill>
                  <a:srgbClr val="772080"/>
                </a:solidFill>
                <a:latin typeface="Segoe UI" panose="020B0502040204020203" pitchFamily="34" charset="0"/>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‹N°›</a:t>
            </a:fld>
            <a:r>
              <a:rPr lang="nl-NL" sz="900">
                <a:solidFill>
                  <a:srgbClr val="323232"/>
                </a:solidFill>
              </a:rPr>
              <a:t> </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EBIOS</a:t>
            </a:r>
            <a:r>
              <a:rPr lang="en-US" sz="700" dirty="0">
                <a:solidFill>
                  <a:srgbClr val="252525"/>
                </a:solidFill>
                <a:latin typeface="Segoe UI" panose="020B0502040204020203" pitchFamily="34" charset="0"/>
                <a:cs typeface="Segoe UI" panose="020B0502040204020203" pitchFamily="34" charset="0"/>
              </a:rPr>
              <a:t> </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Risk Manager </a:t>
            </a:r>
            <a:r>
              <a:rPr lang="en-US" sz="700" dirty="0">
                <a:solidFill>
                  <a:srgbClr val="252525"/>
                </a:solidFill>
                <a:latin typeface="Segoe UI" panose="020B0502040204020203" pitchFamily="34" charset="0"/>
                <a:cs typeface="Segoe UI" panose="020B0502040204020203" pitchFamily="34" charset="0"/>
              </a:rPr>
              <a:t>|</a:t>
            </a:r>
            <a:r>
              <a:rPr lang="en-US" sz="700"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700" baseline="0" dirty="0" err="1">
                <a:solidFill>
                  <a:srgbClr val="252525"/>
                </a:solidFill>
                <a:latin typeface="Segoe UI" panose="020B0502040204020203" pitchFamily="34" charset="0"/>
                <a:ea typeface="Verdana" pitchFamily="34" charset="0"/>
                <a:cs typeface="Segoe UI" panose="020B0502040204020203" pitchFamily="34" charset="0"/>
              </a:rPr>
              <a:t>Formation</a:t>
            </a:r>
            <a:endParaRPr lang="en-US" sz="700" baseline="0" dirty="0">
              <a:solidFill>
                <a:srgbClr val="252525"/>
              </a:solidFill>
              <a:latin typeface="Segoe UI" panose="020B0502040204020203" pitchFamily="34" charset="0"/>
              <a:ea typeface="Verdana" pitchFamily="34" charset="0"/>
              <a:cs typeface="Segoe UI" panose="020B0502040204020203" pitchFamily="34" charset="0"/>
            </a:endParaRPr>
          </a:p>
        </p:txBody>
      </p:sp>
      <p:sp>
        <p:nvSpPr>
          <p:cNvPr id="2" name="Forme libre 1">
            <a:extLst>
              <a:ext uri="{FF2B5EF4-FFF2-40B4-BE49-F238E27FC236}">
                <a16:creationId xmlns:a16="http://schemas.microsoft.com/office/drawing/2014/main" id="{38BBF614-F946-2DC0-919A-CCF5E29F2760}"/>
              </a:ext>
            </a:extLst>
          </p:cNvPr>
          <p:cNvSpPr/>
          <p:nvPr userDrawn="1"/>
        </p:nvSpPr>
        <p:spPr>
          <a:xfrm>
            <a:off x="0" y="0"/>
            <a:ext cx="1800000" cy="720080"/>
          </a:xfrm>
          <a:custGeom>
            <a:avLst/>
            <a:gdLst>
              <a:gd name="connsiteX0" fmla="*/ 0 w 1800000"/>
              <a:gd name="connsiteY0" fmla="*/ 0 h 720080"/>
              <a:gd name="connsiteX1" fmla="*/ 1800000 w 1800000"/>
              <a:gd name="connsiteY1" fmla="*/ 0 h 720080"/>
              <a:gd name="connsiteX2" fmla="*/ 1800000 w 1800000"/>
              <a:gd name="connsiteY2" fmla="*/ 144016 h 720080"/>
              <a:gd name="connsiteX3" fmla="*/ 1800000 w 1800000"/>
              <a:gd name="connsiteY3" fmla="*/ 227104 h 720080"/>
              <a:gd name="connsiteX4" fmla="*/ 1800000 w 1800000"/>
              <a:gd name="connsiteY4" fmla="*/ 624067 h 720080"/>
              <a:gd name="connsiteX5" fmla="*/ 1703987 w 1800000"/>
              <a:gd name="connsiteY5" fmla="*/ 720080 h 720080"/>
              <a:gd name="connsiteX6" fmla="*/ 0 w 1800000"/>
              <a:gd name="connsiteY6" fmla="*/ 720080 h 720080"/>
              <a:gd name="connsiteX7" fmla="*/ 0 w 1800000"/>
              <a:gd name="connsiteY7" fmla="*/ 272526 h 720080"/>
              <a:gd name="connsiteX8" fmla="*/ 0 w 1800000"/>
              <a:gd name="connsiteY8" fmla="*/ 144016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000" h="720080">
                <a:moveTo>
                  <a:pt x="0" y="0"/>
                </a:moveTo>
                <a:lnTo>
                  <a:pt x="1800000" y="0"/>
                </a:lnTo>
                <a:lnTo>
                  <a:pt x="1800000" y="144016"/>
                </a:lnTo>
                <a:lnTo>
                  <a:pt x="1800000" y="227104"/>
                </a:lnTo>
                <a:lnTo>
                  <a:pt x="1800000" y="624067"/>
                </a:lnTo>
                <a:cubicBezTo>
                  <a:pt x="1800000" y="677094"/>
                  <a:pt x="1757014" y="720080"/>
                  <a:pt x="1703987" y="720080"/>
                </a:cubicBezTo>
                <a:lnTo>
                  <a:pt x="0" y="720080"/>
                </a:lnTo>
                <a:lnTo>
                  <a:pt x="0" y="272526"/>
                </a:lnTo>
                <a:lnTo>
                  <a:pt x="0" y="144016"/>
                </a:lnTo>
                <a:close/>
              </a:path>
            </a:pathLst>
          </a:cu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800" i="1">
                <a:latin typeface="Segoe UI" panose="020B0502040204020203" pitchFamily="34" charset="0"/>
                <a:cs typeface="Segoe UI" panose="020B0502040204020203" pitchFamily="34" charset="0"/>
              </a:rPr>
              <a:t>Atelier 2</a:t>
            </a:r>
          </a:p>
          <a:p>
            <a:pPr algn="ctr"/>
            <a:r>
              <a:rPr lang="fr-FR" sz="1100">
                <a:latin typeface="Segoe UI" panose="020B0502040204020203" pitchFamily="34" charset="0"/>
                <a:cs typeface="Segoe UI" panose="020B0502040204020203" pitchFamily="34" charset="0"/>
              </a:rPr>
              <a:t>Sources de risque</a:t>
            </a:r>
          </a:p>
        </p:txBody>
      </p:sp>
    </p:spTree>
    <p:extLst>
      <p:ext uri="{BB962C8B-B14F-4D97-AF65-F5344CB8AC3E}">
        <p14:creationId xmlns:p14="http://schemas.microsoft.com/office/powerpoint/2010/main" val="125903933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2414958"/>
      </p:ext>
    </p:extLst>
  </p:cSld>
  <p:clrMap bg1="lt1" tx1="dk1" bg2="lt2" tx2="dk2" accent1="accent1" accent2="accent2" accent3="accent3" accent4="accent4" accent5="accent5" accent6="accent6" hlink="hlink" folHlink="folHlink"/>
  <p:sldLayoutIdLst>
    <p:sldLayoutId id="2147483662" r:id="rId1"/>
    <p:sldLayoutId id="2147483665" r:id="rId2"/>
    <p:sldLayoutId id="2147483664" r:id="rId3"/>
    <p:sldLayoutId id="2147483663" r:id="rId4"/>
    <p:sldLayoutId id="2147483669" r:id="rId5"/>
    <p:sldLayoutId id="2147483666" r:id="rId6"/>
    <p:sldLayoutId id="2147483667" r:id="rId7"/>
    <p:sldLayoutId id="2147483668"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Lst>
  <p:hf hdr="0" ftr="0" dt="0"/>
  <p:txStyles>
    <p:titleStyle>
      <a:lvl1pPr algn="ctr" defTabSz="914400" rtl="0" eaLnBrk="1" latinLnBrk="0" hangingPunct="1">
        <a:spcBef>
          <a:spcPct val="0"/>
        </a:spcBef>
        <a:buNone/>
        <a:defRPr sz="4000" b="1" kern="1200">
          <a:solidFill>
            <a:schemeClr val="tx2"/>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6.xml"/><Relationship Id="rId6" Type="http://schemas.openxmlformats.org/officeDocument/2006/relationships/image" Target="../media/image18.emf"/><Relationship Id="rId5" Type="http://schemas.openxmlformats.org/officeDocument/2006/relationships/image" Target="../media/image17.emf"/><Relationship Id="rId4" Type="http://schemas.openxmlformats.org/officeDocument/2006/relationships/image" Target="../media/image16.emf"/></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9.xml"/><Relationship Id="rId1" Type="http://schemas.openxmlformats.org/officeDocument/2006/relationships/tags" Target="../tags/tag136.xml"/><Relationship Id="rId4" Type="http://schemas.openxmlformats.org/officeDocument/2006/relationships/image" Target="../media/image71.emf"/></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9.xml"/><Relationship Id="rId1" Type="http://schemas.openxmlformats.org/officeDocument/2006/relationships/tags" Target="../tags/tag137.xml"/><Relationship Id="rId4" Type="http://schemas.openxmlformats.org/officeDocument/2006/relationships/image" Target="../media/image71.emf"/></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9.xml"/><Relationship Id="rId1" Type="http://schemas.openxmlformats.org/officeDocument/2006/relationships/tags" Target="../tags/tag138.xml"/><Relationship Id="rId4" Type="http://schemas.openxmlformats.org/officeDocument/2006/relationships/image" Target="../media/image71.emf"/></Relationships>
</file>

<file path=ppt/slides/_rels/slide103.xml.rels><?xml version="1.0" encoding="UTF-8" standalone="yes"?>
<Relationships xmlns="http://schemas.openxmlformats.org/package/2006/relationships"><Relationship Id="rId8" Type="http://schemas.openxmlformats.org/officeDocument/2006/relationships/tags" Target="../tags/tag146.xml"/><Relationship Id="rId3" Type="http://schemas.openxmlformats.org/officeDocument/2006/relationships/tags" Target="../tags/tag141.xml"/><Relationship Id="rId7" Type="http://schemas.openxmlformats.org/officeDocument/2006/relationships/tags" Target="../tags/tag145.xml"/><Relationship Id="rId2" Type="http://schemas.openxmlformats.org/officeDocument/2006/relationships/tags" Target="../tags/tag140.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image" Target="../media/image100.emf"/><Relationship Id="rId5" Type="http://schemas.openxmlformats.org/officeDocument/2006/relationships/tags" Target="../tags/tag143.xml"/><Relationship Id="rId10" Type="http://schemas.openxmlformats.org/officeDocument/2006/relationships/notesSlide" Target="../notesSlides/notesSlide103.xml"/><Relationship Id="rId4" Type="http://schemas.openxmlformats.org/officeDocument/2006/relationships/tags" Target="../tags/tag142.xml"/><Relationship Id="rId9"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3.xml"/><Relationship Id="rId1" Type="http://schemas.openxmlformats.org/officeDocument/2006/relationships/tags" Target="../tags/tag147.xml"/><Relationship Id="rId5" Type="http://schemas.openxmlformats.org/officeDocument/2006/relationships/image" Target="../media/image102.emf"/><Relationship Id="rId4" Type="http://schemas.openxmlformats.org/officeDocument/2006/relationships/image" Target="../media/image101.emf"/></Relationships>
</file>

<file path=ppt/slides/_rels/slide105.xml.rels><?xml version="1.0" encoding="UTF-8" standalone="yes"?>
<Relationships xmlns="http://schemas.openxmlformats.org/package/2006/relationships"><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tags" Target="../tags/tag148.xml"/><Relationship Id="rId6" Type="http://schemas.openxmlformats.org/officeDocument/2006/relationships/notesSlide" Target="../notesSlides/notesSlide105.xml"/><Relationship Id="rId5" Type="http://schemas.openxmlformats.org/officeDocument/2006/relationships/slideLayout" Target="../slideLayouts/slideLayout13.xml"/><Relationship Id="rId4" Type="http://schemas.openxmlformats.org/officeDocument/2006/relationships/tags" Target="../tags/tag15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6.xml"/><Relationship Id="rId2" Type="http://schemas.openxmlformats.org/officeDocument/2006/relationships/slideLayout" Target="../slideLayouts/slideLayout14.xml"/><Relationship Id="rId1" Type="http://schemas.openxmlformats.org/officeDocument/2006/relationships/tags" Target="../tags/tag152.xml"/><Relationship Id="rId4" Type="http://schemas.openxmlformats.org/officeDocument/2006/relationships/image" Target="../media/image61.emf"/></Relationships>
</file>

<file path=ppt/slides/_rels/slide107.x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3" Type="http://schemas.openxmlformats.org/officeDocument/2006/relationships/notesSlide" Target="../notesSlides/notesSlide107.xml"/><Relationship Id="rId7" Type="http://schemas.openxmlformats.org/officeDocument/2006/relationships/image" Target="../media/image106.emf"/><Relationship Id="rId12" Type="http://schemas.openxmlformats.org/officeDocument/2006/relationships/image" Target="../media/image111.emf"/><Relationship Id="rId2" Type="http://schemas.openxmlformats.org/officeDocument/2006/relationships/slideLayout" Target="../slideLayouts/slideLayout14.xml"/><Relationship Id="rId1" Type="http://schemas.openxmlformats.org/officeDocument/2006/relationships/tags" Target="../tags/tag153.xml"/><Relationship Id="rId6" Type="http://schemas.openxmlformats.org/officeDocument/2006/relationships/image" Target="../media/image105.jpeg"/><Relationship Id="rId11" Type="http://schemas.openxmlformats.org/officeDocument/2006/relationships/image" Target="../media/image110.emf"/><Relationship Id="rId5" Type="http://schemas.openxmlformats.org/officeDocument/2006/relationships/image" Target="../media/image104.emf"/><Relationship Id="rId15" Type="http://schemas.openxmlformats.org/officeDocument/2006/relationships/image" Target="../media/image114.jpeg"/><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 Id="rId14" Type="http://schemas.openxmlformats.org/officeDocument/2006/relationships/image" Target="../media/image113.emf"/></Relationships>
</file>

<file path=ppt/slides/_rels/slide108.x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image" Target="../media/image108.emf"/><Relationship Id="rId3" Type="http://schemas.openxmlformats.org/officeDocument/2006/relationships/notesSlide" Target="../notesSlides/notesSlide108.xml"/><Relationship Id="rId7" Type="http://schemas.openxmlformats.org/officeDocument/2006/relationships/image" Target="../media/image52.emf"/><Relationship Id="rId12" Type="http://schemas.openxmlformats.org/officeDocument/2006/relationships/image" Target="../media/image117.emf"/><Relationship Id="rId17" Type="http://schemas.openxmlformats.org/officeDocument/2006/relationships/image" Target="../media/image110.emf"/><Relationship Id="rId2" Type="http://schemas.openxmlformats.org/officeDocument/2006/relationships/slideLayout" Target="../slideLayouts/slideLayout14.xml"/><Relationship Id="rId16" Type="http://schemas.openxmlformats.org/officeDocument/2006/relationships/image" Target="../media/image109.emf"/><Relationship Id="rId1" Type="http://schemas.openxmlformats.org/officeDocument/2006/relationships/tags" Target="../tags/tag154.xml"/><Relationship Id="rId6" Type="http://schemas.openxmlformats.org/officeDocument/2006/relationships/image" Target="../media/image51.emf"/><Relationship Id="rId11" Type="http://schemas.openxmlformats.org/officeDocument/2006/relationships/image" Target="../media/image116.emf"/><Relationship Id="rId5" Type="http://schemas.openxmlformats.org/officeDocument/2006/relationships/image" Target="../media/image104.emf"/><Relationship Id="rId15" Type="http://schemas.openxmlformats.org/officeDocument/2006/relationships/image" Target="../media/image119.png"/><Relationship Id="rId10" Type="http://schemas.openxmlformats.org/officeDocument/2006/relationships/image" Target="../media/image107.emf"/><Relationship Id="rId4" Type="http://schemas.openxmlformats.org/officeDocument/2006/relationships/image" Target="../media/image103.emf"/><Relationship Id="rId9" Type="http://schemas.openxmlformats.org/officeDocument/2006/relationships/image" Target="../media/image106.emf"/><Relationship Id="rId14" Type="http://schemas.openxmlformats.org/officeDocument/2006/relationships/image" Target="../media/image118.emf"/></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109.xml"/><Relationship Id="rId2" Type="http://schemas.openxmlformats.org/officeDocument/2006/relationships/slideLayout" Target="../slideLayouts/slideLayout14.xml"/><Relationship Id="rId1" Type="http://schemas.openxmlformats.org/officeDocument/2006/relationships/tags" Target="../tags/tag155.xml"/><Relationship Id="rId5" Type="http://schemas.openxmlformats.org/officeDocument/2006/relationships/image" Target="../media/image23.png"/><Relationship Id="rId4" Type="http://schemas.openxmlformats.org/officeDocument/2006/relationships/image" Target="../media/image120.em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27.xml"/><Relationship Id="rId4" Type="http://schemas.openxmlformats.org/officeDocument/2006/relationships/image" Target="../media/image12.emf"/></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110.xml"/><Relationship Id="rId2" Type="http://schemas.openxmlformats.org/officeDocument/2006/relationships/slideLayout" Target="../slideLayouts/slideLayout14.xml"/><Relationship Id="rId1" Type="http://schemas.openxmlformats.org/officeDocument/2006/relationships/tags" Target="../tags/tag156.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111.xml"/><Relationship Id="rId2" Type="http://schemas.openxmlformats.org/officeDocument/2006/relationships/slideLayout" Target="../slideLayouts/slideLayout14.xml"/><Relationship Id="rId1" Type="http://schemas.openxmlformats.org/officeDocument/2006/relationships/tags" Target="../tags/tag157.xml"/><Relationship Id="rId6" Type="http://schemas.openxmlformats.org/officeDocument/2006/relationships/image" Target="../media/image123.png"/><Relationship Id="rId5" Type="http://schemas.openxmlformats.org/officeDocument/2006/relationships/image" Target="../media/image122.emf"/><Relationship Id="rId4" Type="http://schemas.openxmlformats.org/officeDocument/2006/relationships/image" Target="../media/image121.emf"/></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112.xml"/><Relationship Id="rId7" Type="http://schemas.openxmlformats.org/officeDocument/2006/relationships/image" Target="../media/image127.emf"/><Relationship Id="rId2" Type="http://schemas.openxmlformats.org/officeDocument/2006/relationships/slideLayout" Target="../slideLayouts/slideLayout14.xml"/><Relationship Id="rId1" Type="http://schemas.openxmlformats.org/officeDocument/2006/relationships/tags" Target="../tags/tag158.xml"/><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4.xml"/><Relationship Id="rId1" Type="http://schemas.openxmlformats.org/officeDocument/2006/relationships/tags" Target="../tags/tag159.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13.xml"/><Relationship Id="rId1" Type="http://schemas.openxmlformats.org/officeDocument/2006/relationships/tags" Target="../tags/tag160.xml"/><Relationship Id="rId5" Type="http://schemas.openxmlformats.org/officeDocument/2006/relationships/image" Target="../media/image70.jpeg"/><Relationship Id="rId4" Type="http://schemas.openxmlformats.org/officeDocument/2006/relationships/image" Target="../media/image71.em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15.xml"/><Relationship Id="rId2" Type="http://schemas.openxmlformats.org/officeDocument/2006/relationships/slideLayout" Target="../slideLayouts/slideLayout13.xml"/><Relationship Id="rId1" Type="http://schemas.openxmlformats.org/officeDocument/2006/relationships/tags" Target="../tags/tag161.xml"/><Relationship Id="rId5" Type="http://schemas.openxmlformats.org/officeDocument/2006/relationships/image" Target="../media/image70.jpeg"/><Relationship Id="rId4" Type="http://schemas.openxmlformats.org/officeDocument/2006/relationships/image" Target="../media/image71.emf"/></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16.xml"/><Relationship Id="rId2" Type="http://schemas.openxmlformats.org/officeDocument/2006/relationships/slideLayout" Target="../slideLayouts/slideLayout15.xml"/><Relationship Id="rId1" Type="http://schemas.openxmlformats.org/officeDocument/2006/relationships/tags" Target="../tags/tag162.xml"/><Relationship Id="rId5" Type="http://schemas.openxmlformats.org/officeDocument/2006/relationships/image" Target="../media/image71.emf"/><Relationship Id="rId4" Type="http://schemas.openxmlformats.org/officeDocument/2006/relationships/image" Target="../media/image128.emf"/></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5.xml"/><Relationship Id="rId1" Type="http://schemas.openxmlformats.org/officeDocument/2006/relationships/tags" Target="../tags/tag163.xml"/><Relationship Id="rId5" Type="http://schemas.openxmlformats.org/officeDocument/2006/relationships/image" Target="../media/image71.emf"/><Relationship Id="rId4" Type="http://schemas.openxmlformats.org/officeDocument/2006/relationships/image" Target="../media/image128.emf"/></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5.xml"/><Relationship Id="rId1" Type="http://schemas.openxmlformats.org/officeDocument/2006/relationships/tags" Target="../tags/tag164.xml"/><Relationship Id="rId4" Type="http://schemas.openxmlformats.org/officeDocument/2006/relationships/image" Target="../media/image61.emf"/></Relationships>
</file>

<file path=ppt/slides/_rels/slide11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notesSlide" Target="../notesSlides/notesSlide119.xml"/><Relationship Id="rId7" Type="http://schemas.openxmlformats.org/officeDocument/2006/relationships/image" Target="../media/image132.emf"/><Relationship Id="rId2" Type="http://schemas.openxmlformats.org/officeDocument/2006/relationships/slideLayout" Target="../slideLayouts/slideLayout15.xml"/><Relationship Id="rId1" Type="http://schemas.openxmlformats.org/officeDocument/2006/relationships/tags" Target="../tags/tag165.xml"/><Relationship Id="rId6" Type="http://schemas.openxmlformats.org/officeDocument/2006/relationships/image" Target="../media/image131.emf"/><Relationship Id="rId5" Type="http://schemas.openxmlformats.org/officeDocument/2006/relationships/image" Target="../media/image130.emf"/><Relationship Id="rId4" Type="http://schemas.openxmlformats.org/officeDocument/2006/relationships/image" Target="../media/image129.emf"/></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emf"/><Relationship Id="rId4" Type="http://schemas.openxmlformats.org/officeDocument/2006/relationships/image" Target="../media/image14.emf"/></Relationships>
</file>

<file path=ppt/slides/_rels/slide120.xml.rels><?xml version="1.0" encoding="UTF-8" standalone="yes"?>
<Relationships xmlns="http://schemas.openxmlformats.org/package/2006/relationships"><Relationship Id="rId8" Type="http://schemas.openxmlformats.org/officeDocument/2006/relationships/image" Target="../media/image134.emf"/><Relationship Id="rId3" Type="http://schemas.openxmlformats.org/officeDocument/2006/relationships/notesSlide" Target="../notesSlides/notesSlide120.xml"/><Relationship Id="rId7" Type="http://schemas.openxmlformats.org/officeDocument/2006/relationships/image" Target="../media/image133.emf"/><Relationship Id="rId2" Type="http://schemas.openxmlformats.org/officeDocument/2006/relationships/slideLayout" Target="../slideLayouts/slideLayout15.xml"/><Relationship Id="rId1" Type="http://schemas.openxmlformats.org/officeDocument/2006/relationships/tags" Target="../tags/tag166.xml"/><Relationship Id="rId6" Type="http://schemas.openxmlformats.org/officeDocument/2006/relationships/image" Target="../media/image71.emf"/><Relationship Id="rId11" Type="http://schemas.openxmlformats.org/officeDocument/2006/relationships/image" Target="../media/image132.emf"/><Relationship Id="rId5" Type="http://schemas.openxmlformats.org/officeDocument/2006/relationships/image" Target="../media/image123.png"/><Relationship Id="rId10" Type="http://schemas.openxmlformats.org/officeDocument/2006/relationships/image" Target="../media/image136.emf"/><Relationship Id="rId4" Type="http://schemas.openxmlformats.org/officeDocument/2006/relationships/image" Target="../media/image129.emf"/><Relationship Id="rId9" Type="http://schemas.openxmlformats.org/officeDocument/2006/relationships/image" Target="../media/image135.emf"/></Relationships>
</file>

<file path=ppt/slides/_rels/slide121.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notesSlide" Target="../notesSlides/notesSlide121.xml"/><Relationship Id="rId7" Type="http://schemas.openxmlformats.org/officeDocument/2006/relationships/image" Target="../media/image129.emf"/><Relationship Id="rId2" Type="http://schemas.openxmlformats.org/officeDocument/2006/relationships/slideLayout" Target="../slideLayouts/slideLayout15.xml"/><Relationship Id="rId1" Type="http://schemas.openxmlformats.org/officeDocument/2006/relationships/tags" Target="../tags/tag167.xml"/><Relationship Id="rId6" Type="http://schemas.openxmlformats.org/officeDocument/2006/relationships/image" Target="../media/image132.emf"/><Relationship Id="rId11" Type="http://schemas.openxmlformats.org/officeDocument/2006/relationships/image" Target="../media/image136.emf"/><Relationship Id="rId5" Type="http://schemas.openxmlformats.org/officeDocument/2006/relationships/image" Target="../media/image71.emf"/><Relationship Id="rId10" Type="http://schemas.openxmlformats.org/officeDocument/2006/relationships/image" Target="../media/image135.emf"/><Relationship Id="rId4" Type="http://schemas.openxmlformats.org/officeDocument/2006/relationships/image" Target="../media/image123.png"/><Relationship Id="rId9" Type="http://schemas.openxmlformats.org/officeDocument/2006/relationships/image" Target="../media/image134.emf"/></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16.xml"/><Relationship Id="rId1" Type="http://schemas.openxmlformats.org/officeDocument/2006/relationships/tags" Target="../tags/tag168.xml"/><Relationship Id="rId4" Type="http://schemas.openxmlformats.org/officeDocument/2006/relationships/image" Target="../media/image61.emf"/></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170.xml"/><Relationship Id="rId1" Type="http://schemas.openxmlformats.org/officeDocument/2006/relationships/tags" Target="../tags/tag169.xml"/><Relationship Id="rId5" Type="http://schemas.openxmlformats.org/officeDocument/2006/relationships/image" Target="../media/image137.emf"/><Relationship Id="rId4"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16.xml"/><Relationship Id="rId1" Type="http://schemas.openxmlformats.org/officeDocument/2006/relationships/tags" Target="../tags/tag17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16.xml"/><Relationship Id="rId1" Type="http://schemas.openxmlformats.org/officeDocument/2006/relationships/tags" Target="../tags/tag172.xml"/><Relationship Id="rId6" Type="http://schemas.openxmlformats.org/officeDocument/2006/relationships/image" Target="../media/image95.emf"/><Relationship Id="rId5" Type="http://schemas.openxmlformats.org/officeDocument/2006/relationships/image" Target="../media/image123.png"/><Relationship Id="rId4" Type="http://schemas.openxmlformats.org/officeDocument/2006/relationships/image" Target="../media/image71.emf"/></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16.xml"/><Relationship Id="rId1" Type="http://schemas.openxmlformats.org/officeDocument/2006/relationships/tags" Target="../tags/tag173.xml"/></Relationships>
</file>

<file path=ppt/slides/_rels/slide127.xml.rels><?xml version="1.0" encoding="UTF-8" standalone="yes"?>
<Relationships xmlns="http://schemas.openxmlformats.org/package/2006/relationships"><Relationship Id="rId8" Type="http://schemas.openxmlformats.org/officeDocument/2006/relationships/tags" Target="../tags/tag181.xml"/><Relationship Id="rId3" Type="http://schemas.openxmlformats.org/officeDocument/2006/relationships/tags" Target="../tags/tag176.xml"/><Relationship Id="rId7" Type="http://schemas.openxmlformats.org/officeDocument/2006/relationships/tags" Target="../tags/tag180.xml"/><Relationship Id="rId2" Type="http://schemas.openxmlformats.org/officeDocument/2006/relationships/tags" Target="../tags/tag175.xml"/><Relationship Id="rId1" Type="http://schemas.openxmlformats.org/officeDocument/2006/relationships/tags" Target="../tags/tag174.xml"/><Relationship Id="rId6" Type="http://schemas.openxmlformats.org/officeDocument/2006/relationships/tags" Target="../tags/tag179.xml"/><Relationship Id="rId11" Type="http://schemas.openxmlformats.org/officeDocument/2006/relationships/image" Target="../media/image138.emf"/><Relationship Id="rId5" Type="http://schemas.openxmlformats.org/officeDocument/2006/relationships/tags" Target="../tags/tag178.xml"/><Relationship Id="rId10" Type="http://schemas.openxmlformats.org/officeDocument/2006/relationships/notesSlide" Target="../notesSlides/notesSlide127.xml"/><Relationship Id="rId4" Type="http://schemas.openxmlformats.org/officeDocument/2006/relationships/tags" Target="../tags/tag177.xml"/><Relationship Id="rId9"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7.xml"/><Relationship Id="rId1" Type="http://schemas.openxmlformats.org/officeDocument/2006/relationships/tags" Target="../tags/tag182.xml"/><Relationship Id="rId5" Type="http://schemas.openxmlformats.org/officeDocument/2006/relationships/image" Target="../media/image140.emf"/><Relationship Id="rId4" Type="http://schemas.openxmlformats.org/officeDocument/2006/relationships/image" Target="../media/image139.emf"/></Relationships>
</file>

<file path=ppt/slides/_rels/slide129.xml.rels><?xml version="1.0" encoding="UTF-8" standalone="yes"?>
<Relationships xmlns="http://schemas.openxmlformats.org/package/2006/relationships"><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 Id="rId5" Type="http://schemas.openxmlformats.org/officeDocument/2006/relationships/notesSlide" Target="../notesSlides/notesSlide129.xml"/><Relationship Id="rId4"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1.emf"/><Relationship Id="rId4" Type="http://schemas.openxmlformats.org/officeDocument/2006/relationships/image" Target="../media/image20.emf"/></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18.xml"/><Relationship Id="rId1" Type="http://schemas.openxmlformats.org/officeDocument/2006/relationships/tags" Target="../tags/tag186.xml"/><Relationship Id="rId4" Type="http://schemas.openxmlformats.org/officeDocument/2006/relationships/image" Target="../media/image61.emf"/></Relationships>
</file>

<file path=ppt/slides/_rels/slide131.xml.rels><?xml version="1.0" encoding="UTF-8" standalone="yes"?>
<Relationships xmlns="http://schemas.openxmlformats.org/package/2006/relationships"><Relationship Id="rId8" Type="http://schemas.openxmlformats.org/officeDocument/2006/relationships/image" Target="../media/image144.emf"/><Relationship Id="rId3" Type="http://schemas.openxmlformats.org/officeDocument/2006/relationships/notesSlide" Target="../notesSlides/notesSlide131.xml"/><Relationship Id="rId7" Type="http://schemas.openxmlformats.org/officeDocument/2006/relationships/image" Target="../media/image143.emf"/><Relationship Id="rId2" Type="http://schemas.openxmlformats.org/officeDocument/2006/relationships/slideLayout" Target="../slideLayouts/slideLayout18.xml"/><Relationship Id="rId1" Type="http://schemas.openxmlformats.org/officeDocument/2006/relationships/tags" Target="../tags/tag187.xml"/><Relationship Id="rId6" Type="http://schemas.openxmlformats.org/officeDocument/2006/relationships/image" Target="../media/image142.emf"/><Relationship Id="rId5" Type="http://schemas.openxmlformats.org/officeDocument/2006/relationships/image" Target="../media/image141.emf"/><Relationship Id="rId4" Type="http://schemas.openxmlformats.org/officeDocument/2006/relationships/image" Target="../media/image23.png"/></Relationships>
</file>

<file path=ppt/slides/_rels/slide132.xml.rels><?xml version="1.0" encoding="UTF-8" standalone="yes"?>
<Relationships xmlns="http://schemas.openxmlformats.org/package/2006/relationships"><Relationship Id="rId8" Type="http://schemas.openxmlformats.org/officeDocument/2006/relationships/image" Target="../media/image143.emf"/><Relationship Id="rId3" Type="http://schemas.openxmlformats.org/officeDocument/2006/relationships/notesSlide" Target="../notesSlides/notesSlide132.xml"/><Relationship Id="rId7" Type="http://schemas.openxmlformats.org/officeDocument/2006/relationships/image" Target="../media/image142.emf"/><Relationship Id="rId2" Type="http://schemas.openxmlformats.org/officeDocument/2006/relationships/slideLayout" Target="../slideLayouts/slideLayout18.xml"/><Relationship Id="rId1" Type="http://schemas.openxmlformats.org/officeDocument/2006/relationships/tags" Target="../tags/tag188.xml"/><Relationship Id="rId6" Type="http://schemas.openxmlformats.org/officeDocument/2006/relationships/image" Target="../media/image141.emf"/><Relationship Id="rId5" Type="http://schemas.openxmlformats.org/officeDocument/2006/relationships/image" Target="../media/image145.emf"/><Relationship Id="rId10" Type="http://schemas.openxmlformats.org/officeDocument/2006/relationships/image" Target="../media/image146.emf"/><Relationship Id="rId4" Type="http://schemas.openxmlformats.org/officeDocument/2006/relationships/image" Target="../media/image23.png"/><Relationship Id="rId9" Type="http://schemas.openxmlformats.org/officeDocument/2006/relationships/image" Target="../media/image144.emf"/></Relationships>
</file>

<file path=ppt/slides/_rels/slide133.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notesSlide" Target="../notesSlides/notesSlide133.xml"/><Relationship Id="rId7" Type="http://schemas.openxmlformats.org/officeDocument/2006/relationships/image" Target="../media/image148.emf"/><Relationship Id="rId2" Type="http://schemas.openxmlformats.org/officeDocument/2006/relationships/slideLayout" Target="../slideLayouts/slideLayout18.xml"/><Relationship Id="rId1" Type="http://schemas.openxmlformats.org/officeDocument/2006/relationships/tags" Target="../tags/tag189.xml"/><Relationship Id="rId6" Type="http://schemas.openxmlformats.org/officeDocument/2006/relationships/image" Target="../media/image147.emf"/><Relationship Id="rId11" Type="http://schemas.openxmlformats.org/officeDocument/2006/relationships/image" Target="../media/image144.emf"/><Relationship Id="rId5" Type="http://schemas.openxmlformats.org/officeDocument/2006/relationships/image" Target="../media/image145.emf"/><Relationship Id="rId10" Type="http://schemas.openxmlformats.org/officeDocument/2006/relationships/image" Target="../media/image143.emf"/><Relationship Id="rId4" Type="http://schemas.openxmlformats.org/officeDocument/2006/relationships/image" Target="../media/image23.png"/><Relationship Id="rId9" Type="http://schemas.openxmlformats.org/officeDocument/2006/relationships/image" Target="../media/image142.emf"/></Relationships>
</file>

<file path=ppt/slides/_rels/slide134.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notesSlide" Target="../notesSlides/notesSlide134.xml"/><Relationship Id="rId7" Type="http://schemas.openxmlformats.org/officeDocument/2006/relationships/image" Target="../media/image147.emf"/><Relationship Id="rId12" Type="http://schemas.openxmlformats.org/officeDocument/2006/relationships/image" Target="../media/image150.emf"/><Relationship Id="rId2" Type="http://schemas.openxmlformats.org/officeDocument/2006/relationships/slideLayout" Target="../slideLayouts/slideLayout18.xml"/><Relationship Id="rId1" Type="http://schemas.openxmlformats.org/officeDocument/2006/relationships/tags" Target="../tags/tag190.xml"/><Relationship Id="rId6" Type="http://schemas.openxmlformats.org/officeDocument/2006/relationships/image" Target="../media/image149.emf"/><Relationship Id="rId11" Type="http://schemas.openxmlformats.org/officeDocument/2006/relationships/image" Target="../media/image144.emf"/><Relationship Id="rId5" Type="http://schemas.openxmlformats.org/officeDocument/2006/relationships/image" Target="../media/image145.emf"/><Relationship Id="rId10" Type="http://schemas.openxmlformats.org/officeDocument/2006/relationships/image" Target="../media/image143.emf"/><Relationship Id="rId4" Type="http://schemas.openxmlformats.org/officeDocument/2006/relationships/image" Target="../media/image23.png"/><Relationship Id="rId9" Type="http://schemas.openxmlformats.org/officeDocument/2006/relationships/image" Target="../media/image142.emf"/></Relationships>
</file>

<file path=ppt/slides/_rels/slide135.xml.rels><?xml version="1.0" encoding="UTF-8" standalone="yes"?>
<Relationships xmlns="http://schemas.openxmlformats.org/package/2006/relationships"><Relationship Id="rId8" Type="http://schemas.openxmlformats.org/officeDocument/2006/relationships/image" Target="../media/image147.emf"/><Relationship Id="rId13" Type="http://schemas.openxmlformats.org/officeDocument/2006/relationships/image" Target="../media/image152.emf"/><Relationship Id="rId3" Type="http://schemas.openxmlformats.org/officeDocument/2006/relationships/notesSlide" Target="../notesSlides/notesSlide135.xml"/><Relationship Id="rId7" Type="http://schemas.openxmlformats.org/officeDocument/2006/relationships/image" Target="../media/image151.emf"/><Relationship Id="rId12" Type="http://schemas.openxmlformats.org/officeDocument/2006/relationships/image" Target="../media/image144.emf"/><Relationship Id="rId2" Type="http://schemas.openxmlformats.org/officeDocument/2006/relationships/slideLayout" Target="../slideLayouts/slideLayout18.xml"/><Relationship Id="rId1" Type="http://schemas.openxmlformats.org/officeDocument/2006/relationships/tags" Target="../tags/tag191.xml"/><Relationship Id="rId6" Type="http://schemas.openxmlformats.org/officeDocument/2006/relationships/image" Target="../media/image149.emf"/><Relationship Id="rId11" Type="http://schemas.openxmlformats.org/officeDocument/2006/relationships/image" Target="../media/image143.emf"/><Relationship Id="rId5" Type="http://schemas.openxmlformats.org/officeDocument/2006/relationships/image" Target="../media/image145.emf"/><Relationship Id="rId10" Type="http://schemas.openxmlformats.org/officeDocument/2006/relationships/image" Target="../media/image142.emf"/><Relationship Id="rId4" Type="http://schemas.openxmlformats.org/officeDocument/2006/relationships/image" Target="../media/image23.png"/><Relationship Id="rId9" Type="http://schemas.openxmlformats.org/officeDocument/2006/relationships/image" Target="../media/image141.emf"/></Relationships>
</file>

<file path=ppt/slides/_rels/slide136.xml.rels><?xml version="1.0" encoding="UTF-8" standalone="yes"?>
<Relationships xmlns="http://schemas.openxmlformats.org/package/2006/relationships"><Relationship Id="rId8" Type="http://schemas.openxmlformats.org/officeDocument/2006/relationships/image" Target="../media/image147.emf"/><Relationship Id="rId13" Type="http://schemas.openxmlformats.org/officeDocument/2006/relationships/image" Target="../media/image153.emf"/><Relationship Id="rId3" Type="http://schemas.openxmlformats.org/officeDocument/2006/relationships/notesSlide" Target="../notesSlides/notesSlide136.xml"/><Relationship Id="rId7" Type="http://schemas.openxmlformats.org/officeDocument/2006/relationships/image" Target="../media/image151.emf"/><Relationship Id="rId12" Type="http://schemas.openxmlformats.org/officeDocument/2006/relationships/image" Target="../media/image144.emf"/><Relationship Id="rId2" Type="http://schemas.openxmlformats.org/officeDocument/2006/relationships/slideLayout" Target="../slideLayouts/slideLayout18.xml"/><Relationship Id="rId1" Type="http://schemas.openxmlformats.org/officeDocument/2006/relationships/tags" Target="../tags/tag192.xml"/><Relationship Id="rId6" Type="http://schemas.openxmlformats.org/officeDocument/2006/relationships/image" Target="../media/image149.emf"/><Relationship Id="rId11" Type="http://schemas.openxmlformats.org/officeDocument/2006/relationships/image" Target="../media/image143.emf"/><Relationship Id="rId5" Type="http://schemas.openxmlformats.org/officeDocument/2006/relationships/image" Target="../media/image145.emf"/><Relationship Id="rId10" Type="http://schemas.openxmlformats.org/officeDocument/2006/relationships/image" Target="../media/image142.emf"/><Relationship Id="rId4" Type="http://schemas.openxmlformats.org/officeDocument/2006/relationships/image" Target="../media/image23.png"/><Relationship Id="rId9" Type="http://schemas.openxmlformats.org/officeDocument/2006/relationships/image" Target="../media/image141.emf"/><Relationship Id="rId14" Type="http://schemas.openxmlformats.org/officeDocument/2006/relationships/image" Target="../media/image154.emf"/></Relationships>
</file>

<file path=ppt/slides/_rels/slide137.xml.rels><?xml version="1.0" encoding="UTF-8" standalone="yes"?>
<Relationships xmlns="http://schemas.openxmlformats.org/package/2006/relationships"><Relationship Id="rId8" Type="http://schemas.openxmlformats.org/officeDocument/2006/relationships/image" Target="../media/image147.emf"/><Relationship Id="rId13" Type="http://schemas.openxmlformats.org/officeDocument/2006/relationships/image" Target="../media/image155.emf"/><Relationship Id="rId3" Type="http://schemas.openxmlformats.org/officeDocument/2006/relationships/notesSlide" Target="../notesSlides/notesSlide137.xml"/><Relationship Id="rId7" Type="http://schemas.openxmlformats.org/officeDocument/2006/relationships/image" Target="../media/image151.emf"/><Relationship Id="rId12" Type="http://schemas.openxmlformats.org/officeDocument/2006/relationships/image" Target="../media/image144.emf"/><Relationship Id="rId2" Type="http://schemas.openxmlformats.org/officeDocument/2006/relationships/slideLayout" Target="../slideLayouts/slideLayout18.xml"/><Relationship Id="rId1" Type="http://schemas.openxmlformats.org/officeDocument/2006/relationships/tags" Target="../tags/tag193.xml"/><Relationship Id="rId6" Type="http://schemas.openxmlformats.org/officeDocument/2006/relationships/image" Target="../media/image149.emf"/><Relationship Id="rId11" Type="http://schemas.openxmlformats.org/officeDocument/2006/relationships/image" Target="../media/image143.emf"/><Relationship Id="rId5" Type="http://schemas.openxmlformats.org/officeDocument/2006/relationships/image" Target="../media/image145.emf"/><Relationship Id="rId15" Type="http://schemas.openxmlformats.org/officeDocument/2006/relationships/image" Target="../media/image156.emf"/><Relationship Id="rId10" Type="http://schemas.openxmlformats.org/officeDocument/2006/relationships/image" Target="../media/image142.emf"/><Relationship Id="rId4" Type="http://schemas.openxmlformats.org/officeDocument/2006/relationships/image" Target="../media/image23.png"/><Relationship Id="rId9" Type="http://schemas.openxmlformats.org/officeDocument/2006/relationships/image" Target="../media/image141.emf"/><Relationship Id="rId14" Type="http://schemas.openxmlformats.org/officeDocument/2006/relationships/image" Target="../media/image153.emf"/></Relationships>
</file>

<file path=ppt/slides/_rels/slide138.xml.rels><?xml version="1.0" encoding="UTF-8" standalone="yes"?>
<Relationships xmlns="http://schemas.openxmlformats.org/package/2006/relationships"><Relationship Id="rId8" Type="http://schemas.openxmlformats.org/officeDocument/2006/relationships/image" Target="../media/image147.emf"/><Relationship Id="rId13" Type="http://schemas.openxmlformats.org/officeDocument/2006/relationships/image" Target="../media/image144.emf"/><Relationship Id="rId3" Type="http://schemas.openxmlformats.org/officeDocument/2006/relationships/notesSlide" Target="../notesSlides/notesSlide138.xml"/><Relationship Id="rId7" Type="http://schemas.openxmlformats.org/officeDocument/2006/relationships/image" Target="../media/image151.emf"/><Relationship Id="rId12" Type="http://schemas.openxmlformats.org/officeDocument/2006/relationships/image" Target="../media/image143.emf"/><Relationship Id="rId2" Type="http://schemas.openxmlformats.org/officeDocument/2006/relationships/slideLayout" Target="../slideLayouts/slideLayout18.xml"/><Relationship Id="rId16" Type="http://schemas.openxmlformats.org/officeDocument/2006/relationships/image" Target="../media/image158.emf"/><Relationship Id="rId1" Type="http://schemas.openxmlformats.org/officeDocument/2006/relationships/tags" Target="../tags/tag194.xml"/><Relationship Id="rId6" Type="http://schemas.openxmlformats.org/officeDocument/2006/relationships/image" Target="../media/image149.emf"/><Relationship Id="rId11" Type="http://schemas.openxmlformats.org/officeDocument/2006/relationships/image" Target="../media/image142.emf"/><Relationship Id="rId5" Type="http://schemas.openxmlformats.org/officeDocument/2006/relationships/image" Target="../media/image145.emf"/><Relationship Id="rId15" Type="http://schemas.openxmlformats.org/officeDocument/2006/relationships/image" Target="../media/image153.emf"/><Relationship Id="rId10" Type="http://schemas.openxmlformats.org/officeDocument/2006/relationships/image" Target="../media/image141.emf"/><Relationship Id="rId4" Type="http://schemas.openxmlformats.org/officeDocument/2006/relationships/image" Target="../media/image23.png"/><Relationship Id="rId9" Type="http://schemas.openxmlformats.org/officeDocument/2006/relationships/image" Target="../media/image157.emf"/><Relationship Id="rId14" Type="http://schemas.openxmlformats.org/officeDocument/2006/relationships/image" Target="../media/image155.emf"/></Relationships>
</file>

<file path=ppt/slides/_rels/slide139.xml.rels><?xml version="1.0" encoding="UTF-8" standalone="yes"?>
<Relationships xmlns="http://schemas.openxmlformats.org/package/2006/relationships"><Relationship Id="rId8" Type="http://schemas.openxmlformats.org/officeDocument/2006/relationships/image" Target="../media/image147.emf"/><Relationship Id="rId13" Type="http://schemas.openxmlformats.org/officeDocument/2006/relationships/image" Target="../media/image144.emf"/><Relationship Id="rId3" Type="http://schemas.openxmlformats.org/officeDocument/2006/relationships/notesSlide" Target="../notesSlides/notesSlide139.xml"/><Relationship Id="rId7" Type="http://schemas.openxmlformats.org/officeDocument/2006/relationships/image" Target="../media/image151.emf"/><Relationship Id="rId12" Type="http://schemas.openxmlformats.org/officeDocument/2006/relationships/image" Target="../media/image143.emf"/><Relationship Id="rId2" Type="http://schemas.openxmlformats.org/officeDocument/2006/relationships/slideLayout" Target="../slideLayouts/slideLayout18.xml"/><Relationship Id="rId16" Type="http://schemas.openxmlformats.org/officeDocument/2006/relationships/image" Target="../media/image159.emf"/><Relationship Id="rId1" Type="http://schemas.openxmlformats.org/officeDocument/2006/relationships/tags" Target="../tags/tag195.xml"/><Relationship Id="rId6" Type="http://schemas.openxmlformats.org/officeDocument/2006/relationships/image" Target="../media/image149.emf"/><Relationship Id="rId11" Type="http://schemas.openxmlformats.org/officeDocument/2006/relationships/image" Target="../media/image142.emf"/><Relationship Id="rId5" Type="http://schemas.openxmlformats.org/officeDocument/2006/relationships/image" Target="../media/image145.emf"/><Relationship Id="rId15" Type="http://schemas.openxmlformats.org/officeDocument/2006/relationships/image" Target="../media/image153.emf"/><Relationship Id="rId10" Type="http://schemas.openxmlformats.org/officeDocument/2006/relationships/image" Target="../media/image141.emf"/><Relationship Id="rId4" Type="http://schemas.openxmlformats.org/officeDocument/2006/relationships/image" Target="../media/image23.png"/><Relationship Id="rId9" Type="http://schemas.openxmlformats.org/officeDocument/2006/relationships/image" Target="../media/image157.emf"/><Relationship Id="rId14" Type="http://schemas.openxmlformats.org/officeDocument/2006/relationships/image" Target="../media/image155.em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5.emf"/><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24.emf"/><Relationship Id="rId5" Type="http://schemas.openxmlformats.org/officeDocument/2006/relationships/image" Target="../media/image23.png"/><Relationship Id="rId4" Type="http://schemas.openxmlformats.org/officeDocument/2006/relationships/image" Target="../media/image22.emf"/></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40.xml"/><Relationship Id="rId2" Type="http://schemas.openxmlformats.org/officeDocument/2006/relationships/slideLayout" Target="../slideLayouts/slideLayout18.xml"/><Relationship Id="rId1" Type="http://schemas.openxmlformats.org/officeDocument/2006/relationships/tags" Target="../tags/tag196.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60.emf"/></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141.xml"/><Relationship Id="rId2" Type="http://schemas.openxmlformats.org/officeDocument/2006/relationships/slideLayout" Target="../slideLayouts/slideLayout18.xml"/><Relationship Id="rId1" Type="http://schemas.openxmlformats.org/officeDocument/2006/relationships/tags" Target="../tags/tag197.xml"/><Relationship Id="rId4" Type="http://schemas.openxmlformats.org/officeDocument/2006/relationships/image" Target="../media/image163.emf"/></Relationships>
</file>

<file path=ppt/slides/_rels/slide142.xml.rels><?xml version="1.0" encoding="UTF-8" standalone="yes"?>
<Relationships xmlns="http://schemas.openxmlformats.org/package/2006/relationships"><Relationship Id="rId8" Type="http://schemas.openxmlformats.org/officeDocument/2006/relationships/image" Target="../media/image130.emf"/><Relationship Id="rId13" Type="http://schemas.openxmlformats.org/officeDocument/2006/relationships/image" Target="../media/image170.emf"/><Relationship Id="rId3" Type="http://schemas.openxmlformats.org/officeDocument/2006/relationships/notesSlide" Target="../notesSlides/notesSlide142.xml"/><Relationship Id="rId7" Type="http://schemas.openxmlformats.org/officeDocument/2006/relationships/image" Target="../media/image129.emf"/><Relationship Id="rId12" Type="http://schemas.openxmlformats.org/officeDocument/2006/relationships/image" Target="../media/image169.emf"/><Relationship Id="rId2" Type="http://schemas.openxmlformats.org/officeDocument/2006/relationships/slideLayout" Target="../slideLayouts/slideLayout18.xml"/><Relationship Id="rId1" Type="http://schemas.openxmlformats.org/officeDocument/2006/relationships/tags" Target="../tags/tag198.xml"/><Relationship Id="rId6" Type="http://schemas.openxmlformats.org/officeDocument/2006/relationships/image" Target="../media/image166.emf"/><Relationship Id="rId11" Type="http://schemas.openxmlformats.org/officeDocument/2006/relationships/image" Target="../media/image168.emf"/><Relationship Id="rId5" Type="http://schemas.openxmlformats.org/officeDocument/2006/relationships/image" Target="../media/image165.png"/><Relationship Id="rId10" Type="http://schemas.openxmlformats.org/officeDocument/2006/relationships/image" Target="../media/image167.emf"/><Relationship Id="rId4" Type="http://schemas.openxmlformats.org/officeDocument/2006/relationships/image" Target="../media/image164.png"/><Relationship Id="rId9" Type="http://schemas.openxmlformats.org/officeDocument/2006/relationships/image" Target="../media/image131.emf"/><Relationship Id="rId14" Type="http://schemas.openxmlformats.org/officeDocument/2006/relationships/image" Target="../media/image66.png"/></Relationships>
</file>

<file path=ppt/slides/_rels/slide143.xml.rels><?xml version="1.0" encoding="UTF-8" standalone="yes"?>
<Relationships xmlns="http://schemas.openxmlformats.org/package/2006/relationships"><Relationship Id="rId8" Type="http://schemas.openxmlformats.org/officeDocument/2006/relationships/image" Target="../media/image168.emf"/><Relationship Id="rId3" Type="http://schemas.openxmlformats.org/officeDocument/2006/relationships/notesSlide" Target="../notesSlides/notesSlide143.xml"/><Relationship Id="rId7" Type="http://schemas.openxmlformats.org/officeDocument/2006/relationships/image" Target="../media/image167.emf"/><Relationship Id="rId12" Type="http://schemas.openxmlformats.org/officeDocument/2006/relationships/image" Target="../media/image66.png"/><Relationship Id="rId2" Type="http://schemas.openxmlformats.org/officeDocument/2006/relationships/slideLayout" Target="../slideLayouts/slideLayout18.xml"/><Relationship Id="rId1" Type="http://schemas.openxmlformats.org/officeDocument/2006/relationships/tags" Target="../tags/tag199.xml"/><Relationship Id="rId6" Type="http://schemas.openxmlformats.org/officeDocument/2006/relationships/image" Target="../media/image166.emf"/><Relationship Id="rId11" Type="http://schemas.openxmlformats.org/officeDocument/2006/relationships/image" Target="../media/image171.emf"/><Relationship Id="rId5" Type="http://schemas.openxmlformats.org/officeDocument/2006/relationships/image" Target="../media/image165.png"/><Relationship Id="rId10" Type="http://schemas.openxmlformats.org/officeDocument/2006/relationships/image" Target="../media/image170.emf"/><Relationship Id="rId4" Type="http://schemas.openxmlformats.org/officeDocument/2006/relationships/image" Target="../media/image164.png"/><Relationship Id="rId9" Type="http://schemas.openxmlformats.org/officeDocument/2006/relationships/image" Target="../media/image169.emf"/></Relationships>
</file>

<file path=ppt/slides/_rels/slide144.xml.rels><?xml version="1.0" encoding="UTF-8" standalone="yes"?>
<Relationships xmlns="http://schemas.openxmlformats.org/package/2006/relationships"><Relationship Id="rId8" Type="http://schemas.openxmlformats.org/officeDocument/2006/relationships/image" Target="../media/image175.emf"/><Relationship Id="rId3" Type="http://schemas.openxmlformats.org/officeDocument/2006/relationships/notesSlide" Target="../notesSlides/notesSlide144.xml"/><Relationship Id="rId7" Type="http://schemas.openxmlformats.org/officeDocument/2006/relationships/image" Target="../media/image174.emf"/><Relationship Id="rId12" Type="http://schemas.openxmlformats.org/officeDocument/2006/relationships/image" Target="../media/image71.emf"/><Relationship Id="rId2" Type="http://schemas.openxmlformats.org/officeDocument/2006/relationships/slideLayout" Target="../slideLayouts/slideLayout18.xml"/><Relationship Id="rId1" Type="http://schemas.openxmlformats.org/officeDocument/2006/relationships/tags" Target="../tags/tag200.xml"/><Relationship Id="rId6" Type="http://schemas.openxmlformats.org/officeDocument/2006/relationships/image" Target="../media/image173.emf"/><Relationship Id="rId11" Type="http://schemas.openxmlformats.org/officeDocument/2006/relationships/image" Target="../media/image178.emf"/><Relationship Id="rId5" Type="http://schemas.openxmlformats.org/officeDocument/2006/relationships/image" Target="../media/image172.emf"/><Relationship Id="rId10" Type="http://schemas.openxmlformats.org/officeDocument/2006/relationships/image" Target="../media/image177.emf"/><Relationship Id="rId4" Type="http://schemas.openxmlformats.org/officeDocument/2006/relationships/image" Target="../media/image168.emf"/><Relationship Id="rId9" Type="http://schemas.openxmlformats.org/officeDocument/2006/relationships/image" Target="../media/image176.emf"/></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19.xml"/><Relationship Id="rId1" Type="http://schemas.openxmlformats.org/officeDocument/2006/relationships/tags" Target="../tags/tag201.xml"/><Relationship Id="rId4" Type="http://schemas.openxmlformats.org/officeDocument/2006/relationships/image" Target="../media/image61.emf"/></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146.xml"/><Relationship Id="rId2" Type="http://schemas.openxmlformats.org/officeDocument/2006/relationships/slideLayout" Target="../slideLayouts/slideLayout19.xml"/><Relationship Id="rId1" Type="http://schemas.openxmlformats.org/officeDocument/2006/relationships/tags" Target="../tags/tag202.xml"/><Relationship Id="rId6" Type="http://schemas.openxmlformats.org/officeDocument/2006/relationships/image" Target="../media/image180.emf"/><Relationship Id="rId5" Type="http://schemas.openxmlformats.org/officeDocument/2006/relationships/image" Target="../media/image179.emf"/><Relationship Id="rId4" Type="http://schemas.openxmlformats.org/officeDocument/2006/relationships/image" Target="../media/image23.png"/></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47.xml"/><Relationship Id="rId2" Type="http://schemas.openxmlformats.org/officeDocument/2006/relationships/slideLayout" Target="../slideLayouts/slideLayout19.xml"/><Relationship Id="rId1" Type="http://schemas.openxmlformats.org/officeDocument/2006/relationships/tags" Target="../tags/tag203.xml"/><Relationship Id="rId4" Type="http://schemas.openxmlformats.org/officeDocument/2006/relationships/image" Target="../media/image23.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148.xml"/><Relationship Id="rId2" Type="http://schemas.openxmlformats.org/officeDocument/2006/relationships/slideLayout" Target="../slideLayouts/slideLayout19.xml"/><Relationship Id="rId1" Type="http://schemas.openxmlformats.org/officeDocument/2006/relationships/tags" Target="../tags/tag204.xml"/><Relationship Id="rId4" Type="http://schemas.openxmlformats.org/officeDocument/2006/relationships/image" Target="../media/image23.png"/></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149.xml"/><Relationship Id="rId2" Type="http://schemas.openxmlformats.org/officeDocument/2006/relationships/slideLayout" Target="../slideLayouts/slideLayout19.xml"/><Relationship Id="rId1" Type="http://schemas.openxmlformats.org/officeDocument/2006/relationships/tags" Target="../tags/tag205.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slideLayout" Target="../slideLayouts/slideLayout3.xml"/><Relationship Id="rId7" Type="http://schemas.openxmlformats.org/officeDocument/2006/relationships/image" Target="../media/image24.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6.emf"/><Relationship Id="rId5" Type="http://schemas.openxmlformats.org/officeDocument/2006/relationships/image" Target="../media/image23.png"/><Relationship Id="rId4"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8" Type="http://schemas.openxmlformats.org/officeDocument/2006/relationships/image" Target="../media/image174.emf"/><Relationship Id="rId13" Type="http://schemas.openxmlformats.org/officeDocument/2006/relationships/image" Target="../media/image181.emf"/><Relationship Id="rId3" Type="http://schemas.openxmlformats.org/officeDocument/2006/relationships/notesSlide" Target="../notesSlides/notesSlide150.xml"/><Relationship Id="rId7" Type="http://schemas.openxmlformats.org/officeDocument/2006/relationships/image" Target="../media/image173.emf"/><Relationship Id="rId12" Type="http://schemas.openxmlformats.org/officeDocument/2006/relationships/image" Target="../media/image178.emf"/><Relationship Id="rId2" Type="http://schemas.openxmlformats.org/officeDocument/2006/relationships/slideLayout" Target="../slideLayouts/slideLayout19.xml"/><Relationship Id="rId1" Type="http://schemas.openxmlformats.org/officeDocument/2006/relationships/tags" Target="../tags/tag206.xml"/><Relationship Id="rId6" Type="http://schemas.openxmlformats.org/officeDocument/2006/relationships/image" Target="../media/image172.emf"/><Relationship Id="rId11" Type="http://schemas.openxmlformats.org/officeDocument/2006/relationships/image" Target="../media/image177.emf"/><Relationship Id="rId5" Type="http://schemas.openxmlformats.org/officeDocument/2006/relationships/image" Target="../media/image168.emf"/><Relationship Id="rId10" Type="http://schemas.openxmlformats.org/officeDocument/2006/relationships/image" Target="../media/image176.emf"/><Relationship Id="rId4" Type="http://schemas.openxmlformats.org/officeDocument/2006/relationships/image" Target="../media/image71.emf"/><Relationship Id="rId9" Type="http://schemas.openxmlformats.org/officeDocument/2006/relationships/image" Target="../media/image175.emf"/><Relationship Id="rId14" Type="http://schemas.openxmlformats.org/officeDocument/2006/relationships/image" Target="../media/image182.emf"/></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151.xml"/><Relationship Id="rId2" Type="http://schemas.openxmlformats.org/officeDocument/2006/relationships/slideLayout" Target="../slideLayouts/slideLayout19.xml"/><Relationship Id="rId1" Type="http://schemas.openxmlformats.org/officeDocument/2006/relationships/tags" Target="../tags/tag207.xml"/></Relationships>
</file>

<file path=ppt/slides/_rels/slide152.xml.rels><?xml version="1.0" encoding="UTF-8" standalone="yes"?>
<Relationships xmlns="http://schemas.openxmlformats.org/package/2006/relationships"><Relationship Id="rId8" Type="http://schemas.openxmlformats.org/officeDocument/2006/relationships/tags" Target="../tags/tag215.xml"/><Relationship Id="rId3" Type="http://schemas.openxmlformats.org/officeDocument/2006/relationships/tags" Target="../tags/tag210.xml"/><Relationship Id="rId7" Type="http://schemas.openxmlformats.org/officeDocument/2006/relationships/tags" Target="../tags/tag214.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11" Type="http://schemas.openxmlformats.org/officeDocument/2006/relationships/image" Target="../media/image183.emf"/><Relationship Id="rId5" Type="http://schemas.openxmlformats.org/officeDocument/2006/relationships/tags" Target="../tags/tag212.xml"/><Relationship Id="rId10" Type="http://schemas.openxmlformats.org/officeDocument/2006/relationships/notesSlide" Target="../notesSlides/notesSlide152.xml"/><Relationship Id="rId4" Type="http://schemas.openxmlformats.org/officeDocument/2006/relationships/tags" Target="../tags/tag211.xml"/><Relationship Id="rId9"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153.xml"/><Relationship Id="rId2" Type="http://schemas.openxmlformats.org/officeDocument/2006/relationships/slideLayout" Target="../slideLayouts/slideLayout20.xml"/><Relationship Id="rId1" Type="http://schemas.openxmlformats.org/officeDocument/2006/relationships/tags" Target="../tags/tag216.xml"/><Relationship Id="rId5" Type="http://schemas.openxmlformats.org/officeDocument/2006/relationships/image" Target="../media/image185.emf"/><Relationship Id="rId4" Type="http://schemas.openxmlformats.org/officeDocument/2006/relationships/image" Target="../media/image184.emf"/></Relationships>
</file>

<file path=ppt/slides/_rels/slide154.xml.rels><?xml version="1.0" encoding="UTF-8" standalone="yes"?>
<Relationships xmlns="http://schemas.openxmlformats.org/package/2006/relationships"><Relationship Id="rId8" Type="http://schemas.openxmlformats.org/officeDocument/2006/relationships/notesSlide" Target="../notesSlides/notesSlide154.xml"/><Relationship Id="rId3" Type="http://schemas.openxmlformats.org/officeDocument/2006/relationships/tags" Target="../tags/tag219.xml"/><Relationship Id="rId7" Type="http://schemas.openxmlformats.org/officeDocument/2006/relationships/slideLayout" Target="../slideLayouts/slideLayout20.xml"/><Relationship Id="rId2" Type="http://schemas.openxmlformats.org/officeDocument/2006/relationships/tags" Target="../tags/tag218.xml"/><Relationship Id="rId1" Type="http://schemas.openxmlformats.org/officeDocument/2006/relationships/tags" Target="../tags/tag217.xml"/><Relationship Id="rId6" Type="http://schemas.openxmlformats.org/officeDocument/2006/relationships/tags" Target="../tags/tag222.xml"/><Relationship Id="rId5" Type="http://schemas.openxmlformats.org/officeDocument/2006/relationships/tags" Target="../tags/tag221.xml"/><Relationship Id="rId4" Type="http://schemas.openxmlformats.org/officeDocument/2006/relationships/tags" Target="../tags/tag220.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155.xml"/><Relationship Id="rId2" Type="http://schemas.openxmlformats.org/officeDocument/2006/relationships/slideLayout" Target="../slideLayouts/slideLayout21.xml"/><Relationship Id="rId1" Type="http://schemas.openxmlformats.org/officeDocument/2006/relationships/tags" Target="../tags/tag223.xml"/><Relationship Id="rId4" Type="http://schemas.openxmlformats.org/officeDocument/2006/relationships/image" Target="../media/image61.emf"/></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156.xml"/><Relationship Id="rId2" Type="http://schemas.openxmlformats.org/officeDocument/2006/relationships/slideLayout" Target="../slideLayouts/slideLayout21.xml"/><Relationship Id="rId1" Type="http://schemas.openxmlformats.org/officeDocument/2006/relationships/tags" Target="../tags/tag224.xml"/><Relationship Id="rId4" Type="http://schemas.openxmlformats.org/officeDocument/2006/relationships/image" Target="../media/image186.emf"/></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57.xml"/><Relationship Id="rId2" Type="http://schemas.openxmlformats.org/officeDocument/2006/relationships/slideLayout" Target="../slideLayouts/slideLayout21.xml"/><Relationship Id="rId1" Type="http://schemas.openxmlformats.org/officeDocument/2006/relationships/tags" Target="../tags/tag225.xml"/><Relationship Id="rId5" Type="http://schemas.openxmlformats.org/officeDocument/2006/relationships/image" Target="../media/image107.emf"/><Relationship Id="rId4" Type="http://schemas.openxmlformats.org/officeDocument/2006/relationships/image" Target="../media/image105.jpeg"/></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158.xml"/><Relationship Id="rId2" Type="http://schemas.openxmlformats.org/officeDocument/2006/relationships/slideLayout" Target="../slideLayouts/slideLayout21.xml"/><Relationship Id="rId1" Type="http://schemas.openxmlformats.org/officeDocument/2006/relationships/tags" Target="../tags/tag226.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59.xml"/><Relationship Id="rId2" Type="http://schemas.openxmlformats.org/officeDocument/2006/relationships/slideLayout" Target="../slideLayouts/slideLayout21.xml"/><Relationship Id="rId1" Type="http://schemas.openxmlformats.org/officeDocument/2006/relationships/tags" Target="../tags/tag22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31.xml"/><Relationship Id="rId5" Type="http://schemas.openxmlformats.org/officeDocument/2006/relationships/image" Target="../media/image25.emf"/><Relationship Id="rId4" Type="http://schemas.openxmlformats.org/officeDocument/2006/relationships/image" Target="../media/image24.emf"/></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60.xml"/><Relationship Id="rId2" Type="http://schemas.openxmlformats.org/officeDocument/2006/relationships/slideLayout" Target="../slideLayouts/slideLayout21.xml"/><Relationship Id="rId1" Type="http://schemas.openxmlformats.org/officeDocument/2006/relationships/tags" Target="../tags/tag228.xml"/><Relationship Id="rId4" Type="http://schemas.openxmlformats.org/officeDocument/2006/relationships/image" Target="../media/image22.emf"/></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61.xml"/><Relationship Id="rId2" Type="http://schemas.openxmlformats.org/officeDocument/2006/relationships/slideLayout" Target="../slideLayouts/slideLayout22.xml"/><Relationship Id="rId1" Type="http://schemas.openxmlformats.org/officeDocument/2006/relationships/tags" Target="../tags/tag229.xml"/><Relationship Id="rId4" Type="http://schemas.openxmlformats.org/officeDocument/2006/relationships/image" Target="../media/image61.emf"/></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62.xml"/><Relationship Id="rId2" Type="http://schemas.openxmlformats.org/officeDocument/2006/relationships/slideLayout" Target="../slideLayouts/slideLayout22.xml"/><Relationship Id="rId1" Type="http://schemas.openxmlformats.org/officeDocument/2006/relationships/tags" Target="../tags/tag230.xml"/><Relationship Id="rId4" Type="http://schemas.openxmlformats.org/officeDocument/2006/relationships/image" Target="../media/image171.emf"/></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63.xml"/><Relationship Id="rId2" Type="http://schemas.openxmlformats.org/officeDocument/2006/relationships/slideLayout" Target="../slideLayouts/slideLayout22.xml"/><Relationship Id="rId1" Type="http://schemas.openxmlformats.org/officeDocument/2006/relationships/tags" Target="../tags/tag231.xml"/><Relationship Id="rId4" Type="http://schemas.openxmlformats.org/officeDocument/2006/relationships/image" Target="../media/image171.emf"/></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64.xml"/><Relationship Id="rId2" Type="http://schemas.openxmlformats.org/officeDocument/2006/relationships/slideLayout" Target="../slideLayouts/slideLayout22.xml"/><Relationship Id="rId1" Type="http://schemas.openxmlformats.org/officeDocument/2006/relationships/tags" Target="../tags/tag232.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65.xml"/><Relationship Id="rId2" Type="http://schemas.openxmlformats.org/officeDocument/2006/relationships/slideLayout" Target="../slideLayouts/slideLayout23.xml"/><Relationship Id="rId1" Type="http://schemas.openxmlformats.org/officeDocument/2006/relationships/tags" Target="../tags/tag233.xml"/><Relationship Id="rId4" Type="http://schemas.openxmlformats.org/officeDocument/2006/relationships/image" Target="../media/image61.emf"/></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66.xml"/><Relationship Id="rId2" Type="http://schemas.openxmlformats.org/officeDocument/2006/relationships/slideLayout" Target="../slideLayouts/slideLayout23.xml"/><Relationship Id="rId1" Type="http://schemas.openxmlformats.org/officeDocument/2006/relationships/tags" Target="../tags/tag234.xml"/><Relationship Id="rId4" Type="http://schemas.openxmlformats.org/officeDocument/2006/relationships/image" Target="../media/image187.emf"/></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67.xml"/><Relationship Id="rId2" Type="http://schemas.openxmlformats.org/officeDocument/2006/relationships/slideLayout" Target="../slideLayouts/slideLayout23.xml"/><Relationship Id="rId1" Type="http://schemas.openxmlformats.org/officeDocument/2006/relationships/tags" Target="../tags/tag235.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68.xml"/><Relationship Id="rId2" Type="http://schemas.openxmlformats.org/officeDocument/2006/relationships/slideLayout" Target="../slideLayouts/slideLayout23.xml"/><Relationship Id="rId1" Type="http://schemas.openxmlformats.org/officeDocument/2006/relationships/tags" Target="../tags/tag236.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69.xml"/><Relationship Id="rId2" Type="http://schemas.openxmlformats.org/officeDocument/2006/relationships/slideLayout" Target="../slideLayouts/slideLayout23.xml"/><Relationship Id="rId1" Type="http://schemas.openxmlformats.org/officeDocument/2006/relationships/tags" Target="../tags/tag23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32.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70.xml.rels><?xml version="1.0" encoding="UTF-8" standalone="yes"?>
<Relationships xmlns="http://schemas.openxmlformats.org/package/2006/relationships"><Relationship Id="rId3" Type="http://schemas.openxmlformats.org/officeDocument/2006/relationships/notesSlide" Target="../notesSlides/notesSlide170.xml"/><Relationship Id="rId2" Type="http://schemas.openxmlformats.org/officeDocument/2006/relationships/slideLayout" Target="../slideLayouts/slideLayout23.xml"/><Relationship Id="rId1" Type="http://schemas.openxmlformats.org/officeDocument/2006/relationships/tags" Target="../tags/tag238.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71.xml"/><Relationship Id="rId2" Type="http://schemas.openxmlformats.org/officeDocument/2006/relationships/slideLayout" Target="../slideLayouts/slideLayout24.xml"/><Relationship Id="rId1" Type="http://schemas.openxmlformats.org/officeDocument/2006/relationships/tags" Target="../tags/tag239.xml"/><Relationship Id="rId4" Type="http://schemas.openxmlformats.org/officeDocument/2006/relationships/image" Target="../media/image61.emf"/></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72.xml"/><Relationship Id="rId2" Type="http://schemas.openxmlformats.org/officeDocument/2006/relationships/slideLayout" Target="../slideLayouts/slideLayout24.xml"/><Relationship Id="rId1" Type="http://schemas.openxmlformats.org/officeDocument/2006/relationships/tags" Target="../tags/tag240.xml"/><Relationship Id="rId4" Type="http://schemas.openxmlformats.org/officeDocument/2006/relationships/image" Target="../media/image188.emf"/></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73.xml"/><Relationship Id="rId2" Type="http://schemas.openxmlformats.org/officeDocument/2006/relationships/slideLayout" Target="../slideLayouts/slideLayout24.xml"/><Relationship Id="rId1" Type="http://schemas.openxmlformats.org/officeDocument/2006/relationships/tags" Target="../tags/tag241.xml"/><Relationship Id="rId6" Type="http://schemas.openxmlformats.org/officeDocument/2006/relationships/image" Target="../media/image189.png"/><Relationship Id="rId5" Type="http://schemas.openxmlformats.org/officeDocument/2006/relationships/image" Target="../media/image71.emf"/><Relationship Id="rId4" Type="http://schemas.openxmlformats.org/officeDocument/2006/relationships/image" Target="../media/image171.emf"/></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74.xml"/><Relationship Id="rId2" Type="http://schemas.openxmlformats.org/officeDocument/2006/relationships/slideLayout" Target="../slideLayouts/slideLayout24.xml"/><Relationship Id="rId1" Type="http://schemas.openxmlformats.org/officeDocument/2006/relationships/tags" Target="../tags/tag242.xml"/><Relationship Id="rId6" Type="http://schemas.openxmlformats.org/officeDocument/2006/relationships/image" Target="../media/image189.png"/><Relationship Id="rId5" Type="http://schemas.openxmlformats.org/officeDocument/2006/relationships/image" Target="../media/image71.emf"/><Relationship Id="rId4" Type="http://schemas.openxmlformats.org/officeDocument/2006/relationships/image" Target="../media/image171.emf"/></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75.xml"/><Relationship Id="rId2" Type="http://schemas.openxmlformats.org/officeDocument/2006/relationships/slideLayout" Target="../slideLayouts/slideLayout24.xml"/><Relationship Id="rId1" Type="http://schemas.openxmlformats.org/officeDocument/2006/relationships/tags" Target="../tags/tag243.xml"/><Relationship Id="rId5" Type="http://schemas.openxmlformats.org/officeDocument/2006/relationships/image" Target="../media/image191.emf"/><Relationship Id="rId4" Type="http://schemas.openxmlformats.org/officeDocument/2006/relationships/image" Target="../media/image190.emf"/></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76.xml"/><Relationship Id="rId2" Type="http://schemas.openxmlformats.org/officeDocument/2006/relationships/slideLayout" Target="../slideLayouts/slideLayout25.xml"/><Relationship Id="rId1" Type="http://schemas.openxmlformats.org/officeDocument/2006/relationships/tags" Target="../tags/tag244.xml"/><Relationship Id="rId4" Type="http://schemas.openxmlformats.org/officeDocument/2006/relationships/image" Target="../media/image61.emf"/></Relationships>
</file>

<file path=ppt/slides/_rels/slide177.xml.rels><?xml version="1.0" encoding="UTF-8" standalone="yes"?>
<Relationships xmlns="http://schemas.openxmlformats.org/package/2006/relationships"><Relationship Id="rId3" Type="http://schemas.openxmlformats.org/officeDocument/2006/relationships/notesSlide" Target="../notesSlides/notesSlide177.xml"/><Relationship Id="rId7" Type="http://schemas.openxmlformats.org/officeDocument/2006/relationships/image" Target="../media/image195.emf"/><Relationship Id="rId2" Type="http://schemas.openxmlformats.org/officeDocument/2006/relationships/slideLayout" Target="../slideLayouts/slideLayout25.xml"/><Relationship Id="rId1" Type="http://schemas.openxmlformats.org/officeDocument/2006/relationships/tags" Target="../tags/tag245.xml"/><Relationship Id="rId6" Type="http://schemas.openxmlformats.org/officeDocument/2006/relationships/image" Target="../media/image194.emf"/><Relationship Id="rId5" Type="http://schemas.openxmlformats.org/officeDocument/2006/relationships/image" Target="../media/image193.png"/><Relationship Id="rId4" Type="http://schemas.openxmlformats.org/officeDocument/2006/relationships/image" Target="../media/image192.png"/></Relationships>
</file>

<file path=ppt/slides/_rels/slide178.xml.rels><?xml version="1.0" encoding="UTF-8" standalone="yes"?>
<Relationships xmlns="http://schemas.openxmlformats.org/package/2006/relationships"><Relationship Id="rId8" Type="http://schemas.openxmlformats.org/officeDocument/2006/relationships/tags" Target="../tags/tag253.xml"/><Relationship Id="rId3" Type="http://schemas.openxmlformats.org/officeDocument/2006/relationships/tags" Target="../tags/tag248.xml"/><Relationship Id="rId7" Type="http://schemas.openxmlformats.org/officeDocument/2006/relationships/tags" Target="../tags/tag252.xml"/><Relationship Id="rId2" Type="http://schemas.openxmlformats.org/officeDocument/2006/relationships/tags" Target="../tags/tag247.xml"/><Relationship Id="rId1" Type="http://schemas.openxmlformats.org/officeDocument/2006/relationships/tags" Target="../tags/tag246.xml"/><Relationship Id="rId6" Type="http://schemas.openxmlformats.org/officeDocument/2006/relationships/tags" Target="../tags/tag251.xml"/><Relationship Id="rId11" Type="http://schemas.openxmlformats.org/officeDocument/2006/relationships/image" Target="../media/image196.emf"/><Relationship Id="rId5" Type="http://schemas.openxmlformats.org/officeDocument/2006/relationships/tags" Target="../tags/tag250.xml"/><Relationship Id="rId10" Type="http://schemas.openxmlformats.org/officeDocument/2006/relationships/notesSlide" Target="../notesSlides/notesSlide178.xml"/><Relationship Id="rId4" Type="http://schemas.openxmlformats.org/officeDocument/2006/relationships/tags" Target="../tags/tag249.xml"/><Relationship Id="rId9"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79.xml"/><Relationship Id="rId2" Type="http://schemas.openxmlformats.org/officeDocument/2006/relationships/slideLayout" Target="../slideLayouts/slideLayout26.xml"/><Relationship Id="rId1" Type="http://schemas.openxmlformats.org/officeDocument/2006/relationships/tags" Target="../tags/tag254.xml"/><Relationship Id="rId4" Type="http://schemas.openxmlformats.org/officeDocument/2006/relationships/image" Target="../media/image6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33.xml"/><Relationship Id="rId4" Type="http://schemas.openxmlformats.org/officeDocument/2006/relationships/image" Target="../media/image30.emf"/></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80.xml"/><Relationship Id="rId2" Type="http://schemas.openxmlformats.org/officeDocument/2006/relationships/slideLayout" Target="../slideLayouts/slideLayout26.xml"/><Relationship Id="rId1" Type="http://schemas.openxmlformats.org/officeDocument/2006/relationships/tags" Target="../tags/tag255.xml"/><Relationship Id="rId4" Type="http://schemas.openxmlformats.org/officeDocument/2006/relationships/image" Target="../media/image66.pn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81.xml"/><Relationship Id="rId2" Type="http://schemas.openxmlformats.org/officeDocument/2006/relationships/slideLayout" Target="../slideLayouts/slideLayout26.xml"/><Relationship Id="rId1" Type="http://schemas.openxmlformats.org/officeDocument/2006/relationships/tags" Target="../tags/tag256.xml"/><Relationship Id="rId4" Type="http://schemas.openxmlformats.org/officeDocument/2006/relationships/image" Target="../media/image40.emf"/></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82.xml"/><Relationship Id="rId2" Type="http://schemas.openxmlformats.org/officeDocument/2006/relationships/slideLayout" Target="../slideLayouts/slideLayout26.xml"/><Relationship Id="rId1" Type="http://schemas.openxmlformats.org/officeDocument/2006/relationships/tags" Target="../tags/tag257.xml"/><Relationship Id="rId4" Type="http://schemas.openxmlformats.org/officeDocument/2006/relationships/image" Target="../media/image197.emf"/></Relationships>
</file>

<file path=ppt/slides/_rels/slide183.xml.rels><?xml version="1.0" encoding="UTF-8" standalone="yes"?>
<Relationships xmlns="http://schemas.openxmlformats.org/package/2006/relationships"><Relationship Id="rId3" Type="http://schemas.openxmlformats.org/officeDocument/2006/relationships/notesSlide" Target="../notesSlides/notesSlide183.xml"/><Relationship Id="rId2" Type="http://schemas.openxmlformats.org/officeDocument/2006/relationships/slideLayout" Target="../slideLayouts/slideLayout26.xml"/><Relationship Id="rId1" Type="http://schemas.openxmlformats.org/officeDocument/2006/relationships/tags" Target="../tags/tag258.xml"/><Relationship Id="rId4" Type="http://schemas.openxmlformats.org/officeDocument/2006/relationships/image" Target="../media/image197.emf"/></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84.xml"/><Relationship Id="rId2" Type="http://schemas.openxmlformats.org/officeDocument/2006/relationships/slideLayout" Target="../slideLayouts/slideLayout26.xml"/><Relationship Id="rId1" Type="http://schemas.openxmlformats.org/officeDocument/2006/relationships/tags" Target="../tags/tag259.xml"/><Relationship Id="rId4" Type="http://schemas.openxmlformats.org/officeDocument/2006/relationships/image" Target="../media/image197.emf"/></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85.xml"/><Relationship Id="rId2" Type="http://schemas.openxmlformats.org/officeDocument/2006/relationships/slideLayout" Target="../slideLayouts/slideLayout26.xml"/><Relationship Id="rId1" Type="http://schemas.openxmlformats.org/officeDocument/2006/relationships/tags" Target="../tags/tag260.xml"/><Relationship Id="rId4" Type="http://schemas.openxmlformats.org/officeDocument/2006/relationships/image" Target="../media/image197.emf"/></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86.xml"/><Relationship Id="rId2" Type="http://schemas.openxmlformats.org/officeDocument/2006/relationships/slideLayout" Target="../slideLayouts/slideLayout26.xml"/><Relationship Id="rId1" Type="http://schemas.openxmlformats.org/officeDocument/2006/relationships/tags" Target="../tags/tag261.xml"/><Relationship Id="rId4" Type="http://schemas.openxmlformats.org/officeDocument/2006/relationships/image" Target="../media/image197.emf"/></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87.xml"/><Relationship Id="rId2" Type="http://schemas.openxmlformats.org/officeDocument/2006/relationships/slideLayout" Target="../slideLayouts/slideLayout26.xml"/><Relationship Id="rId1" Type="http://schemas.openxmlformats.org/officeDocument/2006/relationships/tags" Target="../tags/tag262.xml"/><Relationship Id="rId4" Type="http://schemas.openxmlformats.org/officeDocument/2006/relationships/image" Target="../media/image197.emf"/></Relationships>
</file>

<file path=ppt/slides/_rels/slide188.xml.rels><?xml version="1.0" encoding="UTF-8" standalone="yes"?>
<Relationships xmlns="http://schemas.openxmlformats.org/package/2006/relationships"><Relationship Id="rId8" Type="http://schemas.openxmlformats.org/officeDocument/2006/relationships/tags" Target="../tags/tag270.xml"/><Relationship Id="rId3" Type="http://schemas.openxmlformats.org/officeDocument/2006/relationships/tags" Target="../tags/tag265.xml"/><Relationship Id="rId7" Type="http://schemas.openxmlformats.org/officeDocument/2006/relationships/tags" Target="../tags/tag269.xml"/><Relationship Id="rId2" Type="http://schemas.openxmlformats.org/officeDocument/2006/relationships/tags" Target="../tags/tag264.xml"/><Relationship Id="rId1" Type="http://schemas.openxmlformats.org/officeDocument/2006/relationships/tags" Target="../tags/tag263.xml"/><Relationship Id="rId6" Type="http://schemas.openxmlformats.org/officeDocument/2006/relationships/tags" Target="../tags/tag268.xml"/><Relationship Id="rId11" Type="http://schemas.openxmlformats.org/officeDocument/2006/relationships/image" Target="../media/image198.emf"/><Relationship Id="rId5" Type="http://schemas.openxmlformats.org/officeDocument/2006/relationships/tags" Target="../tags/tag267.xml"/><Relationship Id="rId10" Type="http://schemas.openxmlformats.org/officeDocument/2006/relationships/notesSlide" Target="../notesSlides/notesSlide188.xml"/><Relationship Id="rId4" Type="http://schemas.openxmlformats.org/officeDocument/2006/relationships/tags" Target="../tags/tag266.xml"/><Relationship Id="rId9"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89.xml"/><Relationship Id="rId2" Type="http://schemas.openxmlformats.org/officeDocument/2006/relationships/slideLayout" Target="../slideLayouts/slideLayout27.xml"/><Relationship Id="rId1" Type="http://schemas.openxmlformats.org/officeDocument/2006/relationships/tags" Target="../tags/tag271.xml"/><Relationship Id="rId4" Type="http://schemas.openxmlformats.org/officeDocument/2006/relationships/image" Target="../media/image19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34.xml"/><Relationship Id="rId5" Type="http://schemas.openxmlformats.org/officeDocument/2006/relationships/image" Target="../media/image32.emf"/><Relationship Id="rId4" Type="http://schemas.openxmlformats.org/officeDocument/2006/relationships/image" Target="../media/image31.emf"/></Relationships>
</file>

<file path=ppt/slides/_rels/slide190.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notesSlide" Target="../notesSlides/notesSlide190.xml"/><Relationship Id="rId7" Type="http://schemas.openxmlformats.org/officeDocument/2006/relationships/image" Target="../media/image203.png"/><Relationship Id="rId2" Type="http://schemas.openxmlformats.org/officeDocument/2006/relationships/slideLayout" Target="../slideLayouts/slideLayout27.xml"/><Relationship Id="rId1" Type="http://schemas.openxmlformats.org/officeDocument/2006/relationships/tags" Target="../tags/tag272.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 Id="rId9" Type="http://schemas.openxmlformats.org/officeDocument/2006/relationships/image" Target="../media/image205.png"/></Relationships>
</file>

<file path=ppt/slides/_rels/slide191.xml.rels><?xml version="1.0" encoding="UTF-8" standalone="yes"?>
<Relationships xmlns="http://schemas.openxmlformats.org/package/2006/relationships"><Relationship Id="rId8" Type="http://schemas.openxmlformats.org/officeDocument/2006/relationships/tags" Target="../tags/tag280.xml"/><Relationship Id="rId3" Type="http://schemas.openxmlformats.org/officeDocument/2006/relationships/tags" Target="../tags/tag275.xml"/><Relationship Id="rId7" Type="http://schemas.openxmlformats.org/officeDocument/2006/relationships/tags" Target="../tags/tag279.xml"/><Relationship Id="rId12" Type="http://schemas.openxmlformats.org/officeDocument/2006/relationships/image" Target="../media/image206.png"/><Relationship Id="rId2" Type="http://schemas.openxmlformats.org/officeDocument/2006/relationships/tags" Target="../tags/tag274.xml"/><Relationship Id="rId1" Type="http://schemas.openxmlformats.org/officeDocument/2006/relationships/tags" Target="../tags/tag273.xml"/><Relationship Id="rId6" Type="http://schemas.openxmlformats.org/officeDocument/2006/relationships/tags" Target="../tags/tag278.xml"/><Relationship Id="rId11" Type="http://schemas.openxmlformats.org/officeDocument/2006/relationships/image" Target="../media/image8.emf"/><Relationship Id="rId5" Type="http://schemas.openxmlformats.org/officeDocument/2006/relationships/tags" Target="../tags/tag277.xml"/><Relationship Id="rId10" Type="http://schemas.openxmlformats.org/officeDocument/2006/relationships/notesSlide" Target="../notesSlides/notesSlide191.xml"/><Relationship Id="rId4" Type="http://schemas.openxmlformats.org/officeDocument/2006/relationships/tags" Target="../tags/tag276.xml"/><Relationship Id="rId9"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29.xml"/><Relationship Id="rId1" Type="http://schemas.openxmlformats.org/officeDocument/2006/relationships/tags" Target="../tags/tag281.xml"/><Relationship Id="rId4" Type="http://schemas.openxmlformats.org/officeDocument/2006/relationships/image" Target="../media/image207.png"/></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93.xml"/><Relationship Id="rId2" Type="http://schemas.openxmlformats.org/officeDocument/2006/relationships/slideLayout" Target="../slideLayouts/slideLayout29.xml"/><Relationship Id="rId1" Type="http://schemas.openxmlformats.org/officeDocument/2006/relationships/tags" Target="../tags/tag282.xml"/><Relationship Id="rId4" Type="http://schemas.openxmlformats.org/officeDocument/2006/relationships/image" Target="../media/image208.jpeg"/></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94.xml"/><Relationship Id="rId2" Type="http://schemas.openxmlformats.org/officeDocument/2006/relationships/slideLayout" Target="../slideLayouts/slideLayout29.xml"/><Relationship Id="rId1" Type="http://schemas.openxmlformats.org/officeDocument/2006/relationships/tags" Target="../tags/tag283.xml"/><Relationship Id="rId4" Type="http://schemas.openxmlformats.org/officeDocument/2006/relationships/image" Target="../media/image209.png"/></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95.xml"/><Relationship Id="rId2" Type="http://schemas.openxmlformats.org/officeDocument/2006/relationships/slideLayout" Target="../slideLayouts/slideLayout29.xml"/><Relationship Id="rId1" Type="http://schemas.openxmlformats.org/officeDocument/2006/relationships/tags" Target="../tags/tag284.xml"/><Relationship Id="rId4" Type="http://schemas.openxmlformats.org/officeDocument/2006/relationships/image" Target="../media/image210.jpeg"/></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96.xml"/><Relationship Id="rId2" Type="http://schemas.openxmlformats.org/officeDocument/2006/relationships/slideLayout" Target="../slideLayouts/slideLayout29.xml"/><Relationship Id="rId1" Type="http://schemas.openxmlformats.org/officeDocument/2006/relationships/tags" Target="../tags/tag285.xml"/><Relationship Id="rId4" Type="http://schemas.openxmlformats.org/officeDocument/2006/relationships/image" Target="../media/image211.png"/></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97.xml"/><Relationship Id="rId2" Type="http://schemas.openxmlformats.org/officeDocument/2006/relationships/slideLayout" Target="../slideLayouts/slideLayout30.xml"/><Relationship Id="rId1" Type="http://schemas.openxmlformats.org/officeDocument/2006/relationships/tags" Target="../tags/tag286.xml"/><Relationship Id="rId6" Type="http://schemas.openxmlformats.org/officeDocument/2006/relationships/image" Target="../media/image214.emf"/><Relationship Id="rId5" Type="http://schemas.openxmlformats.org/officeDocument/2006/relationships/image" Target="../media/image213.png"/><Relationship Id="rId4" Type="http://schemas.openxmlformats.org/officeDocument/2006/relationships/image" Target="../media/image212.png"/></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98.xml"/><Relationship Id="rId2" Type="http://schemas.openxmlformats.org/officeDocument/2006/relationships/slideLayout" Target="../slideLayouts/slideLayout31.xml"/><Relationship Id="rId1" Type="http://schemas.openxmlformats.org/officeDocument/2006/relationships/tags" Target="../tags/tag287.xml"/><Relationship Id="rId6" Type="http://schemas.openxmlformats.org/officeDocument/2006/relationships/image" Target="../media/image217.svg"/><Relationship Id="rId5" Type="http://schemas.openxmlformats.org/officeDocument/2006/relationships/image" Target="../media/image216.png"/><Relationship Id="rId4" Type="http://schemas.openxmlformats.org/officeDocument/2006/relationships/image" Target="../media/image215.png"/></Relationships>
</file>

<file path=ppt/slides/_rels/slide199.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notesSlide" Target="../notesSlides/notesSlide199.xml"/><Relationship Id="rId7" Type="http://schemas.openxmlformats.org/officeDocument/2006/relationships/image" Target="../media/image218.png"/><Relationship Id="rId2" Type="http://schemas.openxmlformats.org/officeDocument/2006/relationships/slideLayout" Target="../slideLayouts/slideLayout31.xml"/><Relationship Id="rId1" Type="http://schemas.openxmlformats.org/officeDocument/2006/relationships/tags" Target="../tags/tag288.xml"/><Relationship Id="rId6" Type="http://schemas.openxmlformats.org/officeDocument/2006/relationships/image" Target="../media/image217.svg"/><Relationship Id="rId5" Type="http://schemas.openxmlformats.org/officeDocument/2006/relationships/image" Target="../media/image216.png"/><Relationship Id="rId4" Type="http://schemas.openxmlformats.org/officeDocument/2006/relationships/image" Target="../media/image215.png"/><Relationship Id="rId9" Type="http://schemas.openxmlformats.org/officeDocument/2006/relationships/image" Target="../media/image220.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33.emf"/></Relationships>
</file>

<file path=ppt/slides/_rels/slide200.xml.rels><?xml version="1.0" encoding="UTF-8" standalone="yes"?>
<Relationships xmlns="http://schemas.openxmlformats.org/package/2006/relationships"><Relationship Id="rId8" Type="http://schemas.openxmlformats.org/officeDocument/2006/relationships/image" Target="../media/image217.svg"/><Relationship Id="rId3" Type="http://schemas.openxmlformats.org/officeDocument/2006/relationships/notesSlide" Target="../notesSlides/notesSlide200.xml"/><Relationship Id="rId7" Type="http://schemas.openxmlformats.org/officeDocument/2006/relationships/image" Target="../media/image216.png"/><Relationship Id="rId2" Type="http://schemas.openxmlformats.org/officeDocument/2006/relationships/slideLayout" Target="../slideLayouts/slideLayout31.xml"/><Relationship Id="rId1" Type="http://schemas.openxmlformats.org/officeDocument/2006/relationships/tags" Target="../tags/tag289.xml"/><Relationship Id="rId6" Type="http://schemas.openxmlformats.org/officeDocument/2006/relationships/image" Target="../media/image215.png"/><Relationship Id="rId5" Type="http://schemas.openxmlformats.org/officeDocument/2006/relationships/image" Target="../media/image221.emf"/><Relationship Id="rId4" Type="http://schemas.openxmlformats.org/officeDocument/2006/relationships/image" Target="../media/image40.emf"/></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201.xml"/><Relationship Id="rId2" Type="http://schemas.openxmlformats.org/officeDocument/2006/relationships/slideLayout" Target="../slideLayouts/slideLayout31.xml"/><Relationship Id="rId1" Type="http://schemas.openxmlformats.org/officeDocument/2006/relationships/tags" Target="../tags/tag290.xml"/><Relationship Id="rId4" Type="http://schemas.openxmlformats.org/officeDocument/2006/relationships/image" Target="../media/image221.emf"/></Relationships>
</file>

<file path=ppt/slides/_rels/slide202.xml.rels><?xml version="1.0" encoding="UTF-8" standalone="yes"?>
<Relationships xmlns="http://schemas.openxmlformats.org/package/2006/relationships"><Relationship Id="rId3" Type="http://schemas.openxmlformats.org/officeDocument/2006/relationships/notesSlide" Target="../notesSlides/notesSlide202.xml"/><Relationship Id="rId2" Type="http://schemas.openxmlformats.org/officeDocument/2006/relationships/slideLayout" Target="../slideLayouts/slideLayout31.xml"/><Relationship Id="rId1" Type="http://schemas.openxmlformats.org/officeDocument/2006/relationships/tags" Target="../tags/tag291.xml"/><Relationship Id="rId6" Type="http://schemas.openxmlformats.org/officeDocument/2006/relationships/image" Target="../media/image217.svg"/><Relationship Id="rId5" Type="http://schemas.openxmlformats.org/officeDocument/2006/relationships/image" Target="../media/image216.png"/><Relationship Id="rId4" Type="http://schemas.openxmlformats.org/officeDocument/2006/relationships/image" Target="../media/image215.png"/></Relationships>
</file>

<file path=ppt/slides/_rels/slide203.xml.rels><?xml version="1.0" encoding="UTF-8" standalone="yes"?>
<Relationships xmlns="http://schemas.openxmlformats.org/package/2006/relationships"><Relationship Id="rId3" Type="http://schemas.openxmlformats.org/officeDocument/2006/relationships/notesSlide" Target="../notesSlides/notesSlide203.xml"/><Relationship Id="rId2" Type="http://schemas.openxmlformats.org/officeDocument/2006/relationships/slideLayout" Target="../slideLayouts/slideLayout31.xml"/><Relationship Id="rId1" Type="http://schemas.openxmlformats.org/officeDocument/2006/relationships/tags" Target="../tags/tag292.xml"/><Relationship Id="rId5" Type="http://schemas.openxmlformats.org/officeDocument/2006/relationships/image" Target="../media/image217.svg"/><Relationship Id="rId4" Type="http://schemas.openxmlformats.org/officeDocument/2006/relationships/image" Target="../media/image216.png"/></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204.xml"/><Relationship Id="rId7" Type="http://schemas.openxmlformats.org/officeDocument/2006/relationships/image" Target="../media/image217.svg"/><Relationship Id="rId2" Type="http://schemas.openxmlformats.org/officeDocument/2006/relationships/slideLayout" Target="../slideLayouts/slideLayout31.xml"/><Relationship Id="rId1" Type="http://schemas.openxmlformats.org/officeDocument/2006/relationships/tags" Target="../tags/tag293.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2.png"/></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205.xml"/><Relationship Id="rId7" Type="http://schemas.openxmlformats.org/officeDocument/2006/relationships/image" Target="../media/image217.svg"/><Relationship Id="rId2" Type="http://schemas.openxmlformats.org/officeDocument/2006/relationships/slideLayout" Target="../slideLayouts/slideLayout31.xml"/><Relationship Id="rId1" Type="http://schemas.openxmlformats.org/officeDocument/2006/relationships/tags" Target="../tags/tag294.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3.png"/></Relationships>
</file>

<file path=ppt/slides/_rels/slide206.xml.rels><?xml version="1.0" encoding="UTF-8" standalone="yes"?>
<Relationships xmlns="http://schemas.openxmlformats.org/package/2006/relationships"><Relationship Id="rId3" Type="http://schemas.openxmlformats.org/officeDocument/2006/relationships/notesSlide" Target="../notesSlides/notesSlide206.xml"/><Relationship Id="rId7" Type="http://schemas.openxmlformats.org/officeDocument/2006/relationships/image" Target="../media/image217.svg"/><Relationship Id="rId2" Type="http://schemas.openxmlformats.org/officeDocument/2006/relationships/slideLayout" Target="../slideLayouts/slideLayout31.xml"/><Relationship Id="rId1" Type="http://schemas.openxmlformats.org/officeDocument/2006/relationships/tags" Target="../tags/tag295.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23.png"/></Relationships>
</file>

<file path=ppt/slides/_rels/slide207.xml.rels><?xml version="1.0" encoding="UTF-8" standalone="yes"?>
<Relationships xmlns="http://schemas.openxmlformats.org/package/2006/relationships"><Relationship Id="rId8" Type="http://schemas.openxmlformats.org/officeDocument/2006/relationships/image" Target="../media/image217.svg"/><Relationship Id="rId3" Type="http://schemas.openxmlformats.org/officeDocument/2006/relationships/notesSlide" Target="../notesSlides/notesSlide207.xml"/><Relationship Id="rId7" Type="http://schemas.openxmlformats.org/officeDocument/2006/relationships/image" Target="../media/image216.png"/><Relationship Id="rId2" Type="http://schemas.openxmlformats.org/officeDocument/2006/relationships/slideLayout" Target="../slideLayouts/slideLayout31.xml"/><Relationship Id="rId1" Type="http://schemas.openxmlformats.org/officeDocument/2006/relationships/tags" Target="../tags/tag296.xml"/><Relationship Id="rId6" Type="http://schemas.openxmlformats.org/officeDocument/2006/relationships/image" Target="../media/image215.png"/><Relationship Id="rId5" Type="http://schemas.openxmlformats.org/officeDocument/2006/relationships/image" Target="../media/image223.png"/><Relationship Id="rId4" Type="http://schemas.openxmlformats.org/officeDocument/2006/relationships/image" Target="../media/image224.png"/></Relationships>
</file>

<file path=ppt/slides/_rels/slide208.xml.rels><?xml version="1.0" encoding="UTF-8" standalone="yes"?>
<Relationships xmlns="http://schemas.openxmlformats.org/package/2006/relationships"><Relationship Id="rId8" Type="http://schemas.openxmlformats.org/officeDocument/2006/relationships/image" Target="../media/image225.png"/><Relationship Id="rId3" Type="http://schemas.openxmlformats.org/officeDocument/2006/relationships/notesSlide" Target="../notesSlides/notesSlide208.xml"/><Relationship Id="rId7" Type="http://schemas.openxmlformats.org/officeDocument/2006/relationships/image" Target="../media/image217.svg"/><Relationship Id="rId2" Type="http://schemas.openxmlformats.org/officeDocument/2006/relationships/slideLayout" Target="../slideLayouts/slideLayout31.xml"/><Relationship Id="rId1" Type="http://schemas.openxmlformats.org/officeDocument/2006/relationships/tags" Target="../tags/tag297.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40.emf"/><Relationship Id="rId9" Type="http://schemas.openxmlformats.org/officeDocument/2006/relationships/image" Target="../media/image221.emf"/></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09.xml"/><Relationship Id="rId2" Type="http://schemas.openxmlformats.org/officeDocument/2006/relationships/slideLayout" Target="../slideLayouts/slideLayout31.xml"/><Relationship Id="rId1" Type="http://schemas.openxmlformats.org/officeDocument/2006/relationships/tags" Target="../tags/tag298.xml"/><Relationship Id="rId6" Type="http://schemas.openxmlformats.org/officeDocument/2006/relationships/image" Target="../media/image217.svg"/><Relationship Id="rId5" Type="http://schemas.openxmlformats.org/officeDocument/2006/relationships/image" Target="../media/image216.png"/><Relationship Id="rId4" Type="http://schemas.openxmlformats.org/officeDocument/2006/relationships/image" Target="../media/image21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36.xml"/><Relationship Id="rId5" Type="http://schemas.openxmlformats.org/officeDocument/2006/relationships/image" Target="../media/image35.emf"/><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37.xml"/><Relationship Id="rId5" Type="http://schemas.openxmlformats.org/officeDocument/2006/relationships/image" Target="../media/image34.emf"/><Relationship Id="rId4" Type="http://schemas.openxmlformats.org/officeDocument/2006/relationships/image" Target="../media/image36.emf"/></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23.xml"/><Relationship Id="rId7" Type="http://schemas.openxmlformats.org/officeDocument/2006/relationships/customXml" Target="../ink/ink2.xml"/><Relationship Id="rId2" Type="http://schemas.openxmlformats.org/officeDocument/2006/relationships/slideLayout" Target="../slideLayouts/slideLayout3.xml"/><Relationship Id="rId1" Type="http://schemas.openxmlformats.org/officeDocument/2006/relationships/tags" Target="../tags/tag38.xml"/><Relationship Id="rId6" Type="http://schemas.openxmlformats.org/officeDocument/2006/relationships/image" Target="../media/image35.png"/><Relationship Id="rId4" Type="http://schemas.openxmlformats.org/officeDocument/2006/relationships/customXml" Target="../ink/ink1.xml"/><Relationship Id="rId9"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39.xml"/><Relationship Id="rId5" Type="http://schemas.openxmlformats.org/officeDocument/2006/relationships/image" Target="../media/image39.png"/><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40.em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41.xml"/><Relationship Id="rId5" Type="http://schemas.openxmlformats.org/officeDocument/2006/relationships/image" Target="../media/image41.emf"/><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42.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43.xml"/><Relationship Id="rId4" Type="http://schemas.openxmlformats.org/officeDocument/2006/relationships/image" Target="../media/image45.em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44.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7.emf"/><Relationship Id="rId5" Type="http://schemas.openxmlformats.org/officeDocument/2006/relationships/tags" Target="../tags/tag6.xml"/><Relationship Id="rId10" Type="http://schemas.openxmlformats.org/officeDocument/2006/relationships/notesSlide" Target="../notesSlides/notesSlide3.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notesSlide" Target="../notesSlides/notesSlide30.xml"/><Relationship Id="rId7" Type="http://schemas.openxmlformats.org/officeDocument/2006/relationships/image" Target="../media/image52.emf"/><Relationship Id="rId2" Type="http://schemas.openxmlformats.org/officeDocument/2006/relationships/slideLayout" Target="../slideLayouts/slideLayout3.xml"/><Relationship Id="rId1" Type="http://schemas.openxmlformats.org/officeDocument/2006/relationships/tags" Target="../tags/tag45.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46.xml"/><Relationship Id="rId4" Type="http://schemas.openxmlformats.org/officeDocument/2006/relationships/image" Target="../media/image54.em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47.xml"/><Relationship Id="rId5" Type="http://schemas.openxmlformats.org/officeDocument/2006/relationships/image" Target="../media/image56.png"/><Relationship Id="rId4" Type="http://schemas.openxmlformats.org/officeDocument/2006/relationships/image" Target="../media/image55.emf"/></Relationships>
</file>

<file path=ppt/slides/_rels/slide33.xml.rels><?xml version="1.0" encoding="UTF-8" standalone="yes"?>
<Relationships xmlns="http://schemas.openxmlformats.org/package/2006/relationships"><Relationship Id="rId8" Type="http://schemas.openxmlformats.org/officeDocument/2006/relationships/tags" Target="../tags/tag55.xml"/><Relationship Id="rId3" Type="http://schemas.openxmlformats.org/officeDocument/2006/relationships/tags" Target="../tags/tag50.xml"/><Relationship Id="rId7" Type="http://schemas.openxmlformats.org/officeDocument/2006/relationships/tags" Target="../tags/tag54.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11" Type="http://schemas.openxmlformats.org/officeDocument/2006/relationships/image" Target="../media/image57.emf"/><Relationship Id="rId5" Type="http://schemas.openxmlformats.org/officeDocument/2006/relationships/tags" Target="../tags/tag52.xml"/><Relationship Id="rId10" Type="http://schemas.openxmlformats.org/officeDocument/2006/relationships/notesSlide" Target="../notesSlides/notesSlide33.xml"/><Relationship Id="rId4" Type="http://schemas.openxmlformats.org/officeDocument/2006/relationships/tags" Target="../tags/tag51.xml"/><Relationship Id="rId9"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tags" Target="../tags/tag56.xml"/><Relationship Id="rId5" Type="http://schemas.openxmlformats.org/officeDocument/2006/relationships/image" Target="../media/image59.emf"/><Relationship Id="rId4" Type="http://schemas.openxmlformats.org/officeDocument/2006/relationships/image" Target="../media/image58.emf"/></Relationships>
</file>

<file path=ppt/slides/_rels/slide35.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notesSlide" Target="../notesSlides/notesSlide35.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Layout" Target="../slideLayouts/slideLayout4.xml"/><Relationship Id="rId5" Type="http://schemas.openxmlformats.org/officeDocument/2006/relationships/tags" Target="../tags/tag61.xml"/><Relationship Id="rId4" Type="http://schemas.openxmlformats.org/officeDocument/2006/relationships/tags" Target="../tags/tag60.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tags" Target="../tags/tag6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5.xml"/><Relationship Id="rId1" Type="http://schemas.openxmlformats.org/officeDocument/2006/relationships/tags" Target="../tags/tag63.xml"/><Relationship Id="rId4" Type="http://schemas.openxmlformats.org/officeDocument/2006/relationships/image" Target="../media/image60.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64.xml"/><Relationship Id="rId4" Type="http://schemas.openxmlformats.org/officeDocument/2006/relationships/image" Target="../media/image61.em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65.xml"/><Relationship Id="rId4" Type="http://schemas.openxmlformats.org/officeDocument/2006/relationships/image" Target="../media/image62.emf"/></Relationships>
</file>

<file path=ppt/slides/_rels/slide4.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8.emf"/><Relationship Id="rId5" Type="http://schemas.openxmlformats.org/officeDocument/2006/relationships/tags" Target="../tags/tag14.xml"/><Relationship Id="rId10" Type="http://schemas.openxmlformats.org/officeDocument/2006/relationships/notesSlide" Target="../notesSlides/notesSlide4.xml"/><Relationship Id="rId4" Type="http://schemas.openxmlformats.org/officeDocument/2006/relationships/tags" Target="../tags/tag13.xml"/><Relationship Id="rId9"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tags" Target="../tags/tag66.xml"/><Relationship Id="rId4" Type="http://schemas.openxmlformats.org/officeDocument/2006/relationships/image" Target="../media/image63.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6.xml"/><Relationship Id="rId1" Type="http://schemas.openxmlformats.org/officeDocument/2006/relationships/tags" Target="../tags/tag67.xml"/><Relationship Id="rId4" Type="http://schemas.openxmlformats.org/officeDocument/2006/relationships/image" Target="../media/image64.em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68.xml"/><Relationship Id="rId4" Type="http://schemas.openxmlformats.org/officeDocument/2006/relationships/image" Target="../media/image65.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tags" Target="../tags/tag69.xml"/><Relationship Id="rId5" Type="http://schemas.openxmlformats.org/officeDocument/2006/relationships/image" Target="../media/image67.png"/><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70.xml"/><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6.xml"/><Relationship Id="rId1" Type="http://schemas.openxmlformats.org/officeDocument/2006/relationships/tags" Target="../tags/tag71.xml"/><Relationship Id="rId4" Type="http://schemas.openxmlformats.org/officeDocument/2006/relationships/image" Target="../media/image68.em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6.xml"/><Relationship Id="rId1" Type="http://schemas.openxmlformats.org/officeDocument/2006/relationships/tags" Target="../tags/tag72.xml"/><Relationship Id="rId5" Type="http://schemas.microsoft.com/office/2007/relationships/hdphoto" Target="../media/hdphoto1.wdp"/><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tags" Target="../tags/tag73.xml"/><Relationship Id="rId4" Type="http://schemas.openxmlformats.org/officeDocument/2006/relationships/image" Target="../media/image70.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6.xml"/><Relationship Id="rId1" Type="http://schemas.openxmlformats.org/officeDocument/2006/relationships/tags" Target="../tags/tag74.xml"/><Relationship Id="rId4" Type="http://schemas.openxmlformats.org/officeDocument/2006/relationships/image" Target="../media/image71.emf"/></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6.xml"/><Relationship Id="rId1" Type="http://schemas.openxmlformats.org/officeDocument/2006/relationships/tags" Target="../tags/tag75.xml"/><Relationship Id="rId4" Type="http://schemas.openxmlformats.org/officeDocument/2006/relationships/image" Target="../media/image71.em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tags" Target="../tags/tag76.xml"/><Relationship Id="rId4" Type="http://schemas.openxmlformats.org/officeDocument/2006/relationships/image" Target="../media/image71.em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tags" Target="../tags/tag77.xml"/><Relationship Id="rId4" Type="http://schemas.openxmlformats.org/officeDocument/2006/relationships/image" Target="../media/image61.em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tags" Target="../tags/tag78.xml"/><Relationship Id="rId5" Type="http://schemas.openxmlformats.org/officeDocument/2006/relationships/image" Target="../media/image64.emf"/><Relationship Id="rId4" Type="http://schemas.openxmlformats.org/officeDocument/2006/relationships/image" Target="../media/image72.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7.xml"/><Relationship Id="rId1" Type="http://schemas.openxmlformats.org/officeDocument/2006/relationships/tags" Target="../tags/tag79.xml"/><Relationship Id="rId5" Type="http://schemas.openxmlformats.org/officeDocument/2006/relationships/image" Target="../media/image67.png"/><Relationship Id="rId4" Type="http://schemas.openxmlformats.org/officeDocument/2006/relationships/image" Target="../media/image6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80.xml"/><Relationship Id="rId5" Type="http://schemas.openxmlformats.org/officeDocument/2006/relationships/image" Target="../media/image67.png"/><Relationship Id="rId4" Type="http://schemas.openxmlformats.org/officeDocument/2006/relationships/image" Target="../media/image66.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7.xml"/><Relationship Id="rId1" Type="http://schemas.openxmlformats.org/officeDocument/2006/relationships/tags" Target="../tags/tag8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7.xml"/><Relationship Id="rId1" Type="http://schemas.openxmlformats.org/officeDocument/2006/relationships/tags" Target="../tags/tag8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7.xml"/><Relationship Id="rId1" Type="http://schemas.openxmlformats.org/officeDocument/2006/relationships/tags" Target="../tags/tag8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tags" Target="../tags/tag8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7.xml"/><Relationship Id="rId1" Type="http://schemas.openxmlformats.org/officeDocument/2006/relationships/tags" Target="../tags/tag8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10.emf"/><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tags" Target="../tags/tag86.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tags" Target="../tags/tag87.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tags" Target="../tags/tag88.xml"/><Relationship Id="rId5" Type="http://schemas.openxmlformats.org/officeDocument/2006/relationships/image" Target="../media/image73.emf"/><Relationship Id="rId4" Type="http://schemas.openxmlformats.org/officeDocument/2006/relationships/image" Target="../media/image64.em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tags" Target="../tags/tag8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tags" Target="../tags/tag90.xml"/><Relationship Id="rId4" Type="http://schemas.openxmlformats.org/officeDocument/2006/relationships/image" Target="../media/image71.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91.xml"/><Relationship Id="rId4" Type="http://schemas.openxmlformats.org/officeDocument/2006/relationships/image" Target="../media/image71.emf"/></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tags" Target="../tags/tag92.xml"/><Relationship Id="rId4" Type="http://schemas.openxmlformats.org/officeDocument/2006/relationships/image" Target="../media/image71.emf"/></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8.xml"/><Relationship Id="rId1" Type="http://schemas.openxmlformats.org/officeDocument/2006/relationships/tags" Target="../tags/tag93.xml"/><Relationship Id="rId4" Type="http://schemas.openxmlformats.org/officeDocument/2006/relationships/image" Target="../media/image61.emf"/></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8.xml"/><Relationship Id="rId1" Type="http://schemas.openxmlformats.org/officeDocument/2006/relationships/tags" Target="../tags/tag94.xml"/><Relationship Id="rId5" Type="http://schemas.openxmlformats.org/officeDocument/2006/relationships/image" Target="../media/image64.emf"/><Relationship Id="rId4" Type="http://schemas.openxmlformats.org/officeDocument/2006/relationships/image" Target="../media/image74.emf"/></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8.xml"/><Relationship Id="rId1" Type="http://schemas.openxmlformats.org/officeDocument/2006/relationships/tags" Target="../tags/tag95.xml"/><Relationship Id="rId4" Type="http://schemas.openxmlformats.org/officeDocument/2006/relationships/image" Target="../media/image74.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2.xml"/><Relationship Id="rId4" Type="http://schemas.openxmlformats.org/officeDocument/2006/relationships/image" Target="../media/image11.em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8.xml"/><Relationship Id="rId1" Type="http://schemas.openxmlformats.org/officeDocument/2006/relationships/tags" Target="../tags/tag96.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8.xml"/><Relationship Id="rId1" Type="http://schemas.openxmlformats.org/officeDocument/2006/relationships/tags" Target="../tags/tag97.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8.xml"/><Relationship Id="rId1" Type="http://schemas.openxmlformats.org/officeDocument/2006/relationships/tags" Target="../tags/tag98.xml"/><Relationship Id="rId4" Type="http://schemas.openxmlformats.org/officeDocument/2006/relationships/image" Target="../media/image71.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xml"/><Relationship Id="rId1" Type="http://schemas.openxmlformats.org/officeDocument/2006/relationships/tags" Target="../tags/tag99.xml"/><Relationship Id="rId5" Type="http://schemas.openxmlformats.org/officeDocument/2006/relationships/image" Target="../media/image75.png"/><Relationship Id="rId4" Type="http://schemas.openxmlformats.org/officeDocument/2006/relationships/image" Target="../media/image71.emf"/></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tags" Target="../tags/tag100.xml"/></Relationships>
</file>

<file path=ppt/slides/_rels/slide75.xml.rels><?xml version="1.0" encoding="UTF-8" standalone="yes"?>
<Relationships xmlns="http://schemas.openxmlformats.org/package/2006/relationships"><Relationship Id="rId8" Type="http://schemas.openxmlformats.org/officeDocument/2006/relationships/tags" Target="../tags/tag108.xml"/><Relationship Id="rId3" Type="http://schemas.openxmlformats.org/officeDocument/2006/relationships/tags" Target="../tags/tag103.xml"/><Relationship Id="rId7" Type="http://schemas.openxmlformats.org/officeDocument/2006/relationships/tags" Target="../tags/tag107.xml"/><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tags" Target="../tags/tag106.xml"/><Relationship Id="rId11" Type="http://schemas.openxmlformats.org/officeDocument/2006/relationships/image" Target="../media/image76.emf"/><Relationship Id="rId5" Type="http://schemas.openxmlformats.org/officeDocument/2006/relationships/tags" Target="../tags/tag105.xml"/><Relationship Id="rId10" Type="http://schemas.openxmlformats.org/officeDocument/2006/relationships/notesSlide" Target="../notesSlides/notesSlide75.xml"/><Relationship Id="rId4" Type="http://schemas.openxmlformats.org/officeDocument/2006/relationships/tags" Target="../tags/tag104.xml"/><Relationship Id="rId9"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9.xml"/><Relationship Id="rId1" Type="http://schemas.openxmlformats.org/officeDocument/2006/relationships/tags" Target="../tags/tag109.xml"/><Relationship Id="rId5" Type="http://schemas.openxmlformats.org/officeDocument/2006/relationships/image" Target="../media/image78.emf"/><Relationship Id="rId4" Type="http://schemas.openxmlformats.org/officeDocument/2006/relationships/image" Target="../media/image77.emf"/></Relationships>
</file>

<file path=ppt/slides/_rels/slide77.xml.rels><?xml version="1.0" encoding="UTF-8" standalone="yes"?>
<Relationships xmlns="http://schemas.openxmlformats.org/package/2006/relationships"><Relationship Id="rId3" Type="http://schemas.openxmlformats.org/officeDocument/2006/relationships/tags" Target="../tags/tag112.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notesSlide" Target="../notesSlides/notesSlide77.xml"/><Relationship Id="rId5" Type="http://schemas.openxmlformats.org/officeDocument/2006/relationships/slideLayout" Target="../slideLayouts/slideLayout9.xml"/><Relationship Id="rId4" Type="http://schemas.openxmlformats.org/officeDocument/2006/relationships/tags" Target="../tags/tag113.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0.xml"/><Relationship Id="rId1" Type="http://schemas.openxmlformats.org/officeDocument/2006/relationships/tags" Target="../tags/tag114.xml"/><Relationship Id="rId4" Type="http://schemas.openxmlformats.org/officeDocument/2006/relationships/image" Target="../media/image61.emf"/></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0.xml"/><Relationship Id="rId1" Type="http://schemas.openxmlformats.org/officeDocument/2006/relationships/tags" Target="../tags/tag115.xml"/><Relationship Id="rId6" Type="http://schemas.openxmlformats.org/officeDocument/2006/relationships/image" Target="../media/image81.jpeg"/><Relationship Id="rId5" Type="http://schemas.openxmlformats.org/officeDocument/2006/relationships/image" Target="../media/image80.emf"/><Relationship Id="rId4" Type="http://schemas.openxmlformats.org/officeDocument/2006/relationships/image" Target="../media/image7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4.xml"/><Relationship Id="rId1" Type="http://schemas.openxmlformats.org/officeDocument/2006/relationships/tags" Target="../tags/tag23.xml"/><Relationship Id="rId5" Type="http://schemas.openxmlformats.org/officeDocument/2006/relationships/image" Target="../media/image12.emf"/><Relationship Id="rId4"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notesSlide" Target="../notesSlides/notesSlide80.xml"/><Relationship Id="rId7" Type="http://schemas.openxmlformats.org/officeDocument/2006/relationships/image" Target="../media/image85.png"/><Relationship Id="rId2" Type="http://schemas.openxmlformats.org/officeDocument/2006/relationships/slideLayout" Target="../slideLayouts/slideLayout10.xml"/><Relationship Id="rId1" Type="http://schemas.openxmlformats.org/officeDocument/2006/relationships/tags" Target="../tags/tag116.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81.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6.png"/><Relationship Id="rId3" Type="http://schemas.openxmlformats.org/officeDocument/2006/relationships/notesSlide" Target="../notesSlides/notesSlide81.xml"/><Relationship Id="rId7" Type="http://schemas.openxmlformats.org/officeDocument/2006/relationships/image" Target="../media/image84.png"/><Relationship Id="rId12" Type="http://schemas.openxmlformats.org/officeDocument/2006/relationships/image" Target="../media/image93.png"/><Relationship Id="rId2" Type="http://schemas.openxmlformats.org/officeDocument/2006/relationships/slideLayout" Target="../slideLayouts/slideLayout10.xml"/><Relationship Id="rId16" Type="http://schemas.openxmlformats.org/officeDocument/2006/relationships/image" Target="../media/image88.png"/><Relationship Id="rId1" Type="http://schemas.openxmlformats.org/officeDocument/2006/relationships/tags" Target="../tags/tag117.xml"/><Relationship Id="rId6" Type="http://schemas.openxmlformats.org/officeDocument/2006/relationships/image" Target="../media/image83.png"/><Relationship Id="rId11" Type="http://schemas.openxmlformats.org/officeDocument/2006/relationships/image" Target="../media/image92.png"/><Relationship Id="rId5" Type="http://schemas.openxmlformats.org/officeDocument/2006/relationships/image" Target="../media/image82.png"/><Relationship Id="rId1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9.png"/><Relationship Id="rId9" Type="http://schemas.openxmlformats.org/officeDocument/2006/relationships/image" Target="../media/image90.png"/><Relationship Id="rId14" Type="http://schemas.openxmlformats.org/officeDocument/2006/relationships/image" Target="../media/image94.png"/></Relationships>
</file>

<file path=ppt/slides/_rels/slide8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6.png"/><Relationship Id="rId3" Type="http://schemas.openxmlformats.org/officeDocument/2006/relationships/notesSlide" Target="../notesSlides/notesSlide82.xml"/><Relationship Id="rId7" Type="http://schemas.openxmlformats.org/officeDocument/2006/relationships/image" Target="../media/image84.png"/><Relationship Id="rId12" Type="http://schemas.openxmlformats.org/officeDocument/2006/relationships/image" Target="../media/image93.png"/><Relationship Id="rId2" Type="http://schemas.openxmlformats.org/officeDocument/2006/relationships/slideLayout" Target="../slideLayouts/slideLayout10.xml"/><Relationship Id="rId16" Type="http://schemas.openxmlformats.org/officeDocument/2006/relationships/image" Target="../media/image88.png"/><Relationship Id="rId1" Type="http://schemas.openxmlformats.org/officeDocument/2006/relationships/tags" Target="../tags/tag118.xml"/><Relationship Id="rId6" Type="http://schemas.openxmlformats.org/officeDocument/2006/relationships/image" Target="../media/image83.png"/><Relationship Id="rId11" Type="http://schemas.openxmlformats.org/officeDocument/2006/relationships/image" Target="../media/image92.png"/><Relationship Id="rId5" Type="http://schemas.openxmlformats.org/officeDocument/2006/relationships/image" Target="../media/image82.png"/><Relationship Id="rId15" Type="http://schemas.openxmlformats.org/officeDocument/2006/relationships/image" Target="../media/image87.png"/><Relationship Id="rId10" Type="http://schemas.openxmlformats.org/officeDocument/2006/relationships/image" Target="../media/image91.png"/><Relationship Id="rId4" Type="http://schemas.openxmlformats.org/officeDocument/2006/relationships/image" Target="../media/image89.png"/><Relationship Id="rId9" Type="http://schemas.openxmlformats.org/officeDocument/2006/relationships/image" Target="../media/image90.png"/><Relationship Id="rId14" Type="http://schemas.openxmlformats.org/officeDocument/2006/relationships/image" Target="../media/image94.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0.xml"/><Relationship Id="rId1" Type="http://schemas.openxmlformats.org/officeDocument/2006/relationships/tags" Target="../tags/tag119.xml"/><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0.xml"/><Relationship Id="rId1" Type="http://schemas.openxmlformats.org/officeDocument/2006/relationships/tags" Target="../tags/tag120.xml"/><Relationship Id="rId4" Type="http://schemas.openxmlformats.org/officeDocument/2006/relationships/image" Target="../media/image66.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0.xml"/><Relationship Id="rId1" Type="http://schemas.openxmlformats.org/officeDocument/2006/relationships/tags" Target="../tags/tag121.xml"/><Relationship Id="rId4" Type="http://schemas.openxmlformats.org/officeDocument/2006/relationships/image" Target="../media/image66.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0.xml"/><Relationship Id="rId1" Type="http://schemas.openxmlformats.org/officeDocument/2006/relationships/tags" Target="../tags/tag122.xml"/><Relationship Id="rId4" Type="http://schemas.openxmlformats.org/officeDocument/2006/relationships/image" Target="../media/image66.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1.xml"/><Relationship Id="rId1" Type="http://schemas.openxmlformats.org/officeDocument/2006/relationships/tags" Target="../tags/tag123.xml"/><Relationship Id="rId4" Type="http://schemas.openxmlformats.org/officeDocument/2006/relationships/image" Target="../media/image61.em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1.xml"/><Relationship Id="rId1" Type="http://schemas.openxmlformats.org/officeDocument/2006/relationships/tags" Target="../tags/tag124.xml"/><Relationship Id="rId4" Type="http://schemas.openxmlformats.org/officeDocument/2006/relationships/image" Target="../media/image95.emf"/></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1.xml"/><Relationship Id="rId1" Type="http://schemas.openxmlformats.org/officeDocument/2006/relationships/tags" Target="../tags/tag125.xml"/><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15.emf"/><Relationship Id="rId5" Type="http://schemas.openxmlformats.org/officeDocument/2006/relationships/image" Target="../media/image14.emf"/><Relationship Id="rId4" Type="http://schemas.openxmlformats.org/officeDocument/2006/relationships/image" Target="../media/image13.emf"/></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1.xml"/><Relationship Id="rId1" Type="http://schemas.openxmlformats.org/officeDocument/2006/relationships/tags" Target="../tags/tag126.xml"/><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12.xml"/><Relationship Id="rId1" Type="http://schemas.openxmlformats.org/officeDocument/2006/relationships/tags" Target="../tags/tag127.xml"/><Relationship Id="rId4" Type="http://schemas.openxmlformats.org/officeDocument/2006/relationships/image" Target="../media/image61.emf"/></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2.xml"/><Relationship Id="rId1" Type="http://schemas.openxmlformats.org/officeDocument/2006/relationships/tags" Target="../tags/tag128.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12.xml"/><Relationship Id="rId1" Type="http://schemas.openxmlformats.org/officeDocument/2006/relationships/tags" Target="../tags/tag129.xml"/><Relationship Id="rId4" Type="http://schemas.openxmlformats.org/officeDocument/2006/relationships/image" Target="../media/image71.emf"/></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12.xml"/><Relationship Id="rId1" Type="http://schemas.openxmlformats.org/officeDocument/2006/relationships/tags" Target="../tags/tag130.xml"/><Relationship Id="rId4" Type="http://schemas.openxmlformats.org/officeDocument/2006/relationships/image" Target="../media/image71.emf"/></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12.xml"/><Relationship Id="rId1" Type="http://schemas.openxmlformats.org/officeDocument/2006/relationships/tags" Target="../tags/tag131.xml"/><Relationship Id="rId5" Type="http://schemas.openxmlformats.org/officeDocument/2006/relationships/image" Target="../media/image71.emf"/><Relationship Id="rId4" Type="http://schemas.openxmlformats.org/officeDocument/2006/relationships/image" Target="../media/image96.pn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12.xml"/><Relationship Id="rId1" Type="http://schemas.openxmlformats.org/officeDocument/2006/relationships/tags" Target="../tags/tag132.xml"/><Relationship Id="rId6" Type="http://schemas.openxmlformats.org/officeDocument/2006/relationships/image" Target="../media/image97.emf"/><Relationship Id="rId5" Type="http://schemas.openxmlformats.org/officeDocument/2006/relationships/image" Target="../media/image71.emf"/><Relationship Id="rId4" Type="http://schemas.openxmlformats.org/officeDocument/2006/relationships/image" Target="../media/image96.png"/></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12.xml"/><Relationship Id="rId1" Type="http://schemas.openxmlformats.org/officeDocument/2006/relationships/tags" Target="../tags/tag133.xml"/><Relationship Id="rId5" Type="http://schemas.openxmlformats.org/officeDocument/2006/relationships/image" Target="../media/image99.png"/><Relationship Id="rId4" Type="http://schemas.openxmlformats.org/officeDocument/2006/relationships/image" Target="../media/image98.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12.xml"/><Relationship Id="rId1" Type="http://schemas.openxmlformats.org/officeDocument/2006/relationships/tags" Target="../tags/tag134.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9.xml"/><Relationship Id="rId1" Type="http://schemas.openxmlformats.org/officeDocument/2006/relationships/tags" Target="../tags/tag135.xml"/><Relationship Id="rId4" Type="http://schemas.openxmlformats.org/officeDocument/2006/relationships/image" Target="../media/image7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FF9290B-98B3-0DCC-CDA1-0A9772C0A514}"/>
              </a:ext>
            </a:extLst>
          </p:cNvPr>
          <p:cNvSpPr txBox="1"/>
          <p:nvPr/>
        </p:nvSpPr>
        <p:spPr>
          <a:xfrm>
            <a:off x="5076057" y="2139702"/>
            <a:ext cx="2808311" cy="1568145"/>
          </a:xfrm>
          <a:prstGeom prst="rect">
            <a:avLst/>
          </a:prstGeom>
          <a:noFill/>
        </p:spPr>
        <p:txBody>
          <a:bodyPr wrap="square" lIns="0" tIns="0" rIns="0" bIns="0">
            <a:noAutofit/>
          </a:bodyPr>
          <a:lstStyle/>
          <a:p>
            <a:pPr>
              <a:lnSpc>
                <a:spcPts val="3800"/>
              </a:lnSpc>
            </a:pPr>
            <a:r>
              <a:rPr lang="fr-FR" sz="2800" b="1" dirty="0">
                <a:solidFill>
                  <a:srgbClr val="252525"/>
                </a:solidFill>
                <a:latin typeface="Segoe UI" panose="020B0502040204020203" pitchFamily="34" charset="0"/>
                <a:cs typeface="Segoe UI" panose="020B0502040204020203" pitchFamily="34" charset="0"/>
              </a:rPr>
              <a:t>EBIOS</a:t>
            </a:r>
            <a:br>
              <a:rPr lang="fr-FR" sz="2800" b="1" dirty="0">
                <a:solidFill>
                  <a:srgbClr val="252525"/>
                </a:solidFill>
                <a:latin typeface="Segoe UI" panose="020B0502040204020203" pitchFamily="34" charset="0"/>
                <a:cs typeface="Segoe UI" panose="020B0502040204020203" pitchFamily="34" charset="0"/>
              </a:rPr>
            </a:br>
            <a:r>
              <a:rPr lang="fr-FR" sz="2800" b="1" i="1" dirty="0">
                <a:solidFill>
                  <a:srgbClr val="252525"/>
                </a:solidFill>
                <a:latin typeface="Segoe UI" panose="020B0502040204020203" pitchFamily="34" charset="0"/>
                <a:cs typeface="Segoe UI" panose="020B0502040204020203" pitchFamily="34" charset="0"/>
              </a:rPr>
              <a:t>Risk Manager</a:t>
            </a:r>
          </a:p>
          <a:p>
            <a:pPr>
              <a:lnSpc>
                <a:spcPts val="3800"/>
              </a:lnSpc>
            </a:pPr>
            <a:endParaRPr lang="fr-FR" dirty="0">
              <a:solidFill>
                <a:srgbClr val="252525"/>
              </a:solidFill>
              <a:latin typeface="Segoe UI" panose="020B0502040204020203" pitchFamily="34" charset="0"/>
              <a:cs typeface="Segoe UI" panose="020B0502040204020203" pitchFamily="34" charset="0"/>
            </a:endParaRPr>
          </a:p>
          <a:p>
            <a:r>
              <a:rPr lang="fr-FR" sz="1000" i="1" dirty="0">
                <a:solidFill>
                  <a:srgbClr val="252525"/>
                </a:solidFill>
                <a:latin typeface="Segoe UI" panose="020B0502040204020203" pitchFamily="34" charset="0"/>
                <a:cs typeface="Segoe UI" panose="020B0502040204020203" pitchFamily="34" charset="0"/>
              </a:rPr>
              <a:t>V.2 •  Mai 2023</a:t>
            </a:r>
          </a:p>
          <a:p>
            <a:endParaRPr lang="fr-FR" dirty="0">
              <a:solidFill>
                <a:srgbClr val="252525"/>
              </a:solidFill>
              <a:latin typeface="Segoe UI" panose="020B0502040204020203" pitchFamily="34" charset="0"/>
              <a:cs typeface="Segoe UI" panose="020B0502040204020203" pitchFamily="34" charset="0"/>
            </a:endParaRPr>
          </a:p>
          <a:p>
            <a:endParaRPr lang="fr-FR" dirty="0">
              <a:solidFill>
                <a:srgbClr val="252525"/>
              </a:solidFill>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58521A67-9EEB-934E-FE6C-7466434C53E0}"/>
              </a:ext>
            </a:extLst>
          </p:cNvPr>
          <p:cNvSpPr/>
          <p:nvPr/>
        </p:nvSpPr>
        <p:spPr>
          <a:xfrm>
            <a:off x="5076056" y="1563638"/>
            <a:ext cx="2160886" cy="360000"/>
          </a:xfrm>
          <a:prstGeom prst="rect">
            <a:avLst/>
          </a:prstGeom>
          <a:solidFill>
            <a:srgbClr val="E2000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400" dirty="0">
                <a:latin typeface="Segoe UI" panose="020B0502040204020203" pitchFamily="34" charset="0"/>
                <a:cs typeface="Segoe UI" panose="020B0502040204020203" pitchFamily="34" charset="0"/>
              </a:rPr>
              <a:t>FORMATION</a:t>
            </a:r>
          </a:p>
        </p:txBody>
      </p:sp>
      <p:pic>
        <p:nvPicPr>
          <p:cNvPr id="6" name="Picture 2" descr="\\intranet.fr\sgdsn\utilisateurs\mesdocuments\duclos-j\My Pictures\EBIOSRM_logo.PNG">
            <a:extLst>
              <a:ext uri="{FF2B5EF4-FFF2-40B4-BE49-F238E27FC236}">
                <a16:creationId xmlns:a16="http://schemas.microsoft.com/office/drawing/2014/main" id="{EAB7F1E6-8E6F-BEA4-2C06-C764FCA46DC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379" t="7925" r="8127" b="18128"/>
          <a:stretch/>
        </p:blipFill>
        <p:spPr bwMode="auto">
          <a:xfrm>
            <a:off x="467544" y="1353134"/>
            <a:ext cx="4035295" cy="243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75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CA6A776-8D8E-E5A7-79B7-5FC6CAB31FEE}"/>
              </a:ext>
            </a:extLst>
          </p:cNvPr>
          <p:cNvSpPr/>
          <p:nvPr/>
        </p:nvSpPr>
        <p:spPr>
          <a:xfrm>
            <a:off x="2591779" y="4068000"/>
            <a:ext cx="3960440" cy="724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algn="ctr"/>
            <a:r>
              <a:rPr 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La vraisemblance varie selon l’exposition aux menaces, le niveau de vulnérabilité et les mesures de sécurité</a:t>
            </a:r>
          </a:p>
        </p:txBody>
      </p:sp>
      <p:sp>
        <p:nvSpPr>
          <p:cNvPr id="7" name="Rectangle 6">
            <a:extLst>
              <a:ext uri="{FF2B5EF4-FFF2-40B4-BE49-F238E27FC236}">
                <a16:creationId xmlns:a16="http://schemas.microsoft.com/office/drawing/2014/main" id="{34102697-9D94-AB95-C0E4-3D616424072D}"/>
              </a:ext>
            </a:extLst>
          </p:cNvPr>
          <p:cNvSpPr/>
          <p:nvPr/>
        </p:nvSpPr>
        <p:spPr>
          <a:xfrm>
            <a:off x="656647" y="3312000"/>
            <a:ext cx="2448000" cy="755633"/>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vraisemblance varie selon le nombre d’arbres</a:t>
            </a:r>
          </a:p>
        </p:txBody>
      </p:sp>
      <p:sp>
        <p:nvSpPr>
          <p:cNvPr id="8" name="Rectangle 7">
            <a:extLst>
              <a:ext uri="{FF2B5EF4-FFF2-40B4-BE49-F238E27FC236}">
                <a16:creationId xmlns:a16="http://schemas.microsoft.com/office/drawing/2014/main" id="{51F17B4A-54B7-E2AB-0E74-0E36E1064044}"/>
              </a:ext>
            </a:extLst>
          </p:cNvPr>
          <p:cNvSpPr/>
          <p:nvPr/>
        </p:nvSpPr>
        <p:spPr>
          <a:xfrm>
            <a:off x="3348000" y="3312000"/>
            <a:ext cx="2448000" cy="755633"/>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vraisemblance varie selon le niveau d’attention du conducteur</a:t>
            </a:r>
          </a:p>
        </p:txBody>
      </p:sp>
      <p:sp>
        <p:nvSpPr>
          <p:cNvPr id="9" name="Rectangle 8">
            <a:extLst>
              <a:ext uri="{FF2B5EF4-FFF2-40B4-BE49-F238E27FC236}">
                <a16:creationId xmlns:a16="http://schemas.microsoft.com/office/drawing/2014/main" id="{B8203558-4FA9-8D39-BFDA-F788A2E3E65B}"/>
              </a:ext>
            </a:extLst>
          </p:cNvPr>
          <p:cNvSpPr/>
          <p:nvPr/>
        </p:nvSpPr>
        <p:spPr>
          <a:xfrm>
            <a:off x="6039353" y="3312000"/>
            <a:ext cx="2448000" cy="755633"/>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vraisemblance varie selon les panneaux de signalisation en place</a:t>
            </a:r>
          </a:p>
        </p:txBody>
      </p:sp>
      <p:pic>
        <p:nvPicPr>
          <p:cNvPr id="11" name="Image 10">
            <a:extLst>
              <a:ext uri="{FF2B5EF4-FFF2-40B4-BE49-F238E27FC236}">
                <a16:creationId xmlns:a16="http://schemas.microsoft.com/office/drawing/2014/main" id="{0E99623A-8AE5-1287-5F9D-F03D01305401}"/>
              </a:ext>
            </a:extLst>
          </p:cNvPr>
          <p:cNvPicPr>
            <a:picLocks noChangeAspect="1"/>
          </p:cNvPicPr>
          <p:nvPr/>
        </p:nvPicPr>
        <p:blipFill>
          <a:blip r:embed="rId4"/>
          <a:stretch>
            <a:fillRect/>
          </a:stretch>
        </p:blipFill>
        <p:spPr>
          <a:xfrm>
            <a:off x="737769" y="1640957"/>
            <a:ext cx="2660328" cy="1525255"/>
          </a:xfrm>
          <a:prstGeom prst="rect">
            <a:avLst/>
          </a:prstGeom>
        </p:spPr>
      </p:pic>
      <p:pic>
        <p:nvPicPr>
          <p:cNvPr id="13" name="Image 12">
            <a:extLst>
              <a:ext uri="{FF2B5EF4-FFF2-40B4-BE49-F238E27FC236}">
                <a16:creationId xmlns:a16="http://schemas.microsoft.com/office/drawing/2014/main" id="{6587F649-44B2-72EF-76D0-52228F60F637}"/>
              </a:ext>
            </a:extLst>
          </p:cNvPr>
          <p:cNvPicPr>
            <a:picLocks noChangeAspect="1"/>
          </p:cNvPicPr>
          <p:nvPr/>
        </p:nvPicPr>
        <p:blipFill>
          <a:blip r:embed="rId5"/>
          <a:stretch>
            <a:fillRect/>
          </a:stretch>
        </p:blipFill>
        <p:spPr>
          <a:xfrm>
            <a:off x="3757727" y="1879923"/>
            <a:ext cx="2119395" cy="1268090"/>
          </a:xfrm>
          <a:prstGeom prst="rect">
            <a:avLst/>
          </a:prstGeom>
        </p:spPr>
      </p:pic>
      <p:pic>
        <p:nvPicPr>
          <p:cNvPr id="14" name="Image 13">
            <a:extLst>
              <a:ext uri="{FF2B5EF4-FFF2-40B4-BE49-F238E27FC236}">
                <a16:creationId xmlns:a16="http://schemas.microsoft.com/office/drawing/2014/main" id="{D1F98295-828A-5860-39B3-BEEC05B5D698}"/>
              </a:ext>
            </a:extLst>
          </p:cNvPr>
          <p:cNvPicPr>
            <a:picLocks noChangeAspect="1"/>
          </p:cNvPicPr>
          <p:nvPr/>
        </p:nvPicPr>
        <p:blipFill>
          <a:blip r:embed="rId6"/>
          <a:stretch>
            <a:fillRect/>
          </a:stretch>
        </p:blipFill>
        <p:spPr>
          <a:xfrm>
            <a:off x="6307196" y="1879923"/>
            <a:ext cx="2261279" cy="1268090"/>
          </a:xfrm>
          <a:prstGeom prst="rect">
            <a:avLst/>
          </a:prstGeom>
        </p:spPr>
      </p:pic>
      <p:sp>
        <p:nvSpPr>
          <p:cNvPr id="15" name="Rectangle 14">
            <a:extLst>
              <a:ext uri="{FF2B5EF4-FFF2-40B4-BE49-F238E27FC236}">
                <a16:creationId xmlns:a16="http://schemas.microsoft.com/office/drawing/2014/main" id="{C0EE64FE-8FBD-1C56-9074-3811D3399FBB}"/>
              </a:ext>
            </a:extLst>
          </p:cNvPr>
          <p:cNvSpPr/>
          <p:nvPr/>
        </p:nvSpPr>
        <p:spPr>
          <a:xfrm>
            <a:off x="380252" y="1640957"/>
            <a:ext cx="1096472" cy="570856"/>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indent="0" algn="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Plus d’arbres = exposition plus importante</a:t>
            </a:r>
          </a:p>
        </p:txBody>
      </p:sp>
      <p:sp>
        <p:nvSpPr>
          <p:cNvPr id="17" name="Rectangle 16">
            <a:extLst>
              <a:ext uri="{FF2B5EF4-FFF2-40B4-BE49-F238E27FC236}">
                <a16:creationId xmlns:a16="http://schemas.microsoft.com/office/drawing/2014/main" id="{6980C049-6BDD-54CF-90A5-AE5F23228C98}"/>
              </a:ext>
            </a:extLst>
          </p:cNvPr>
          <p:cNvSpPr/>
          <p:nvPr/>
        </p:nvSpPr>
        <p:spPr>
          <a:xfrm>
            <a:off x="4023763" y="1640957"/>
            <a:ext cx="1096472"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indent="0" algn="ct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Vulnérabilité du conducteur</a:t>
            </a:r>
          </a:p>
        </p:txBody>
      </p:sp>
      <p:sp>
        <p:nvSpPr>
          <p:cNvPr id="18" name="Rectangle 17">
            <a:extLst>
              <a:ext uri="{FF2B5EF4-FFF2-40B4-BE49-F238E27FC236}">
                <a16:creationId xmlns:a16="http://schemas.microsoft.com/office/drawing/2014/main" id="{5760B58A-7053-A3DA-44C8-8BC02FB96281}"/>
              </a:ext>
            </a:extLst>
          </p:cNvPr>
          <p:cNvSpPr/>
          <p:nvPr/>
        </p:nvSpPr>
        <p:spPr>
          <a:xfrm>
            <a:off x="6796239" y="1640957"/>
            <a:ext cx="1096472"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indent="0" algn="ct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Mesure de sécurité</a:t>
            </a:r>
          </a:p>
        </p:txBody>
      </p:sp>
      <p:sp>
        <p:nvSpPr>
          <p:cNvPr id="4" name="Title 4">
            <a:extLst>
              <a:ext uri="{FF2B5EF4-FFF2-40B4-BE49-F238E27FC236}">
                <a16:creationId xmlns:a16="http://schemas.microsoft.com/office/drawing/2014/main" id="{8DEB09E9-4CEF-5CF1-7CCB-8126440F5348}"/>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en-US" sz="1800" dirty="0">
                <a:solidFill>
                  <a:srgbClr val="252525"/>
                </a:solidFill>
                <a:latin typeface="Segoe UI" panose="020B0502040204020203" pitchFamily="34" charset="0"/>
                <a:cs typeface="Segoe UI" panose="020B0502040204020203" pitchFamily="34" charset="0"/>
              </a:rPr>
              <a:t>Quelle </a:t>
            </a:r>
            <a:r>
              <a:rPr lang="en-US" sz="1800" dirty="0" err="1">
                <a:solidFill>
                  <a:srgbClr val="252525"/>
                </a:solidFill>
                <a:latin typeface="Segoe UI" panose="020B0502040204020203" pitchFamily="34" charset="0"/>
                <a:cs typeface="Segoe UI" panose="020B0502040204020203" pitchFamily="34" charset="0"/>
              </a:rPr>
              <a:t>est</a:t>
            </a:r>
            <a:r>
              <a:rPr lang="en-US" sz="1800" dirty="0">
                <a:solidFill>
                  <a:srgbClr val="252525"/>
                </a:solidFill>
                <a:latin typeface="Segoe UI" panose="020B0502040204020203" pitchFamily="34" charset="0"/>
                <a:cs typeface="Segoe UI" panose="020B0502040204020203" pitchFamily="34" charset="0"/>
              </a:rPr>
              <a:t> la vraisemblance de </a:t>
            </a:r>
            <a:r>
              <a:rPr lang="en-US" sz="1800" dirty="0" err="1">
                <a:solidFill>
                  <a:srgbClr val="252525"/>
                </a:solidFill>
                <a:latin typeface="Segoe UI" panose="020B0502040204020203" pitchFamily="34" charset="0"/>
                <a:cs typeface="Segoe UI" panose="020B0502040204020203" pitchFamily="34" charset="0"/>
              </a:rPr>
              <a:t>ce</a:t>
            </a:r>
            <a:r>
              <a:rPr lang="en-US" sz="1800" dirty="0">
                <a:solidFill>
                  <a:srgbClr val="252525"/>
                </a:solidFill>
                <a:latin typeface="Segoe UI" panose="020B0502040204020203" pitchFamily="34" charset="0"/>
                <a:cs typeface="Segoe UI" panose="020B0502040204020203" pitchFamily="34" charset="0"/>
              </a:rPr>
              <a:t> </a:t>
            </a:r>
            <a:r>
              <a:rPr lang="fr-FR" sz="1800" dirty="0">
                <a:solidFill>
                  <a:srgbClr val="252525"/>
                </a:solidFill>
                <a:latin typeface="Segoe UI" panose="020B0502040204020203" pitchFamily="34" charset="0"/>
                <a:cs typeface="Segoe UI" panose="020B0502040204020203" pitchFamily="34" charset="0"/>
              </a:rPr>
              <a:t>risque</a:t>
            </a:r>
            <a:r>
              <a:rPr lang="en-US" sz="1800" dirty="0">
                <a:solidFill>
                  <a:srgbClr val="252525"/>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1784785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9E09CA17-65CE-F971-DC66-165B6493A1EC}"/>
              </a:ext>
            </a:extLst>
          </p:cNvPr>
          <p:cNvGrpSpPr>
            <a:grpSpLocks noChangeAspect="1"/>
          </p:cNvGrpSpPr>
          <p:nvPr/>
        </p:nvGrpSpPr>
        <p:grpSpPr>
          <a:xfrm>
            <a:off x="8287431" y="144000"/>
            <a:ext cx="726429" cy="720000"/>
            <a:chOff x="7980825" y="195574"/>
            <a:chExt cx="799071" cy="792000"/>
          </a:xfrm>
        </p:grpSpPr>
        <p:pic>
          <p:nvPicPr>
            <p:cNvPr id="3" name="Image 2">
              <a:extLst>
                <a:ext uri="{FF2B5EF4-FFF2-40B4-BE49-F238E27FC236}">
                  <a16:creationId xmlns:a16="http://schemas.microsoft.com/office/drawing/2014/main" id="{35A3F28E-5765-B718-64B1-3DA8DBF8D568}"/>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2295D4E8-0010-B280-34B3-5323D2F60E6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12" name="Tableau 11">
            <a:extLst>
              <a:ext uri="{FF2B5EF4-FFF2-40B4-BE49-F238E27FC236}">
                <a16:creationId xmlns:a16="http://schemas.microsoft.com/office/drawing/2014/main" id="{90B4AED5-68C1-DA78-2FE9-FB32571A2B9B}"/>
              </a:ext>
            </a:extLst>
          </p:cNvPr>
          <p:cNvGraphicFramePr>
            <a:graphicFrameLocks noGrp="1"/>
          </p:cNvGraphicFramePr>
          <p:nvPr>
            <p:extLst>
              <p:ext uri="{D42A27DB-BD31-4B8C-83A1-F6EECF244321}">
                <p14:modId xmlns:p14="http://schemas.microsoft.com/office/powerpoint/2010/main" val="781774120"/>
              </p:ext>
            </p:extLst>
          </p:nvPr>
        </p:nvGraphicFramePr>
        <p:xfrm>
          <a:off x="5057689" y="1304751"/>
          <a:ext cx="3134778" cy="3354559"/>
        </p:xfrm>
        <a:graphic>
          <a:graphicData uri="http://schemas.openxmlformats.org/drawingml/2006/table">
            <a:tbl>
              <a:tblPr/>
              <a:tblGrid>
                <a:gridCol w="1046778">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tblGrid>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Source</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Lucratif ? </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Vol des informations des clients du groupe hôtelier</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9636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Informations des clients du groupe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9636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Base de données de sa filiale </a:t>
                      </a:r>
                      <a:r>
                        <a:rPr lang="fr-FR" sz="1100" b="0" i="0" u="none" strike="noStrike" kern="1200" dirty="0" err="1">
                          <a:solidFill>
                            <a:srgbClr val="252525"/>
                          </a:solidFill>
                          <a:effectLst/>
                          <a:latin typeface="Segoe UI" panose="020B0502040204020203" pitchFamily="34" charset="0"/>
                          <a:ea typeface="+mn-ea"/>
                          <a:cs typeface="Segoe UI" panose="020B0502040204020203" pitchFamily="34" charset="0"/>
                        </a:rPr>
                        <a:t>Starwood</a:t>
                      </a: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272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Image, juridique (RGPD)</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13" name="Rectangle 12">
            <a:extLst>
              <a:ext uri="{FF2B5EF4-FFF2-40B4-BE49-F238E27FC236}">
                <a16:creationId xmlns:a16="http://schemas.microsoft.com/office/drawing/2014/main" id="{C9856F93-58E1-E488-BCAF-5DC2C1AF3BCE}"/>
              </a:ext>
            </a:extLst>
          </p:cNvPr>
          <p:cNvSpPr>
            <a:spLocks noChangeArrowheads="1"/>
          </p:cNvSpPr>
          <p:nvPr/>
        </p:nvSpPr>
        <p:spPr bwMode="auto">
          <a:xfrm>
            <a:off x="900200" y="2126512"/>
            <a:ext cx="3960000" cy="2532801"/>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44000" rIns="108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 C’est une méga-fuite de données. Le groupe hôtelier américain </a:t>
            </a:r>
            <a:r>
              <a:rPr lang="fr-FR" altLang="fr-FR" sz="1100" dirty="0" err="1">
                <a:solidFill>
                  <a:srgbClr val="252525"/>
                </a:solidFill>
                <a:latin typeface="Segoe UI" panose="020B0502040204020203" pitchFamily="34" charset="0"/>
                <a:cs typeface="Segoe UI" panose="020B0502040204020203" pitchFamily="34" charset="0"/>
              </a:rPr>
              <a:t>Mariott</a:t>
            </a:r>
            <a:r>
              <a:rPr lang="fr-FR" altLang="fr-FR" sz="1100" dirty="0">
                <a:solidFill>
                  <a:srgbClr val="252525"/>
                </a:solidFill>
                <a:latin typeface="Segoe UI" panose="020B0502040204020203" pitchFamily="34" charset="0"/>
                <a:cs typeface="Segoe UI" panose="020B0502040204020203" pitchFamily="34" charset="0"/>
              </a:rPr>
              <a:t> a révélé qu’il avait été victime d’un piratage massif, avec des accès non-autorisés à la base de données de sa filiale </a:t>
            </a:r>
            <a:r>
              <a:rPr lang="fr-FR" altLang="fr-FR" sz="1100" dirty="0" err="1">
                <a:solidFill>
                  <a:srgbClr val="252525"/>
                </a:solidFill>
                <a:latin typeface="Segoe UI" panose="020B0502040204020203" pitchFamily="34" charset="0"/>
                <a:cs typeface="Segoe UI" panose="020B0502040204020203" pitchFamily="34" charset="0"/>
              </a:rPr>
              <a:t>Starwood</a:t>
            </a:r>
            <a:r>
              <a:rPr lang="fr-FR" altLang="fr-FR" sz="1100" dirty="0">
                <a:solidFill>
                  <a:srgbClr val="252525"/>
                </a:solidFill>
                <a:latin typeface="Segoe UI" panose="020B0502040204020203" pitchFamily="34" charset="0"/>
                <a:cs typeface="Segoe UI" panose="020B0502040204020203" pitchFamily="34" charset="0"/>
              </a:rPr>
              <a:t>.</a:t>
            </a:r>
          </a:p>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Noms, adresses postale et électronique, dates de réservation, numéros de téléphone et de passeport…</a:t>
            </a:r>
            <a:br>
              <a:rPr lang="fr-FR" altLang="fr-FR" sz="1100" dirty="0">
                <a:solidFill>
                  <a:srgbClr val="252525"/>
                </a:solidFill>
                <a:latin typeface="Segoe UI" panose="020B0502040204020203" pitchFamily="34" charset="0"/>
                <a:cs typeface="Segoe UI" panose="020B0502040204020203" pitchFamily="34" charset="0"/>
              </a:rPr>
            </a:br>
            <a:r>
              <a:rPr lang="fr-FR" altLang="fr-FR" sz="1100" dirty="0">
                <a:solidFill>
                  <a:srgbClr val="252525"/>
                </a:solidFill>
                <a:latin typeface="Segoe UI" panose="020B0502040204020203" pitchFamily="34" charset="0"/>
                <a:cs typeface="Segoe UI" panose="020B0502040204020203" pitchFamily="34" charset="0"/>
              </a:rPr>
              <a:t>Les informations d’environ 500 millions de clients ont été dérobées. […]</a:t>
            </a:r>
          </a:p>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Les accès non autorisés, avec une duplication de la base de données ont commencé en 2014. </a:t>
            </a:r>
            <a:r>
              <a:rPr lang="fr-FR" altLang="fr-FR" sz="1100" dirty="0" err="1">
                <a:solidFill>
                  <a:srgbClr val="252525"/>
                </a:solidFill>
                <a:latin typeface="Segoe UI" panose="020B0502040204020203" pitchFamily="34" charset="0"/>
                <a:cs typeface="Segoe UI" panose="020B0502040204020203" pitchFamily="34" charset="0"/>
              </a:rPr>
              <a:t>Mariott</a:t>
            </a:r>
            <a:r>
              <a:rPr lang="fr-FR" altLang="fr-FR" sz="1100" dirty="0">
                <a:solidFill>
                  <a:srgbClr val="252525"/>
                </a:solidFill>
                <a:latin typeface="Segoe UI" panose="020B0502040204020203" pitchFamily="34" charset="0"/>
                <a:cs typeface="Segoe UI" panose="020B0502040204020203" pitchFamily="34" charset="0"/>
              </a:rPr>
              <a:t> assure que les numéros de cartes de crédit étaient chiffrés […]</a:t>
            </a:r>
            <a:br>
              <a:rPr lang="fr-FR" altLang="fr-FR" sz="1100" dirty="0">
                <a:solidFill>
                  <a:srgbClr val="252525"/>
                </a:solidFill>
                <a:latin typeface="Segoe UI" panose="020B0502040204020203" pitchFamily="34" charset="0"/>
                <a:cs typeface="Segoe UI" panose="020B0502040204020203" pitchFamily="34" charset="0"/>
              </a:rPr>
            </a:br>
            <a:r>
              <a:rPr lang="fr-FR" altLang="fr-FR" sz="1100" dirty="0">
                <a:solidFill>
                  <a:srgbClr val="252525"/>
                </a:solidFill>
                <a:latin typeface="Segoe UI" panose="020B0502040204020203" pitchFamily="34" charset="0"/>
                <a:cs typeface="Segoe UI" panose="020B0502040204020203" pitchFamily="34" charset="0"/>
              </a:rPr>
              <a:t>Mais la chaine n’exclut pas que les éléments nécessaires au déchiffrement des données aient été compromis. »</a:t>
            </a:r>
            <a:endParaRPr lang="fr-FR" altLang="fr-FR" sz="1100" dirty="0"/>
          </a:p>
        </p:txBody>
      </p:sp>
      <p:sp>
        <p:nvSpPr>
          <p:cNvPr id="15" name="Rectangle 14">
            <a:extLst>
              <a:ext uri="{FF2B5EF4-FFF2-40B4-BE49-F238E27FC236}">
                <a16:creationId xmlns:a16="http://schemas.microsoft.com/office/drawing/2014/main" id="{166BE044-F103-9D5A-3ED1-24A57EEF1AF3}"/>
              </a:ext>
            </a:extLst>
          </p:cNvPr>
          <p:cNvSpPr/>
          <p:nvPr/>
        </p:nvSpPr>
        <p:spPr>
          <a:xfrm>
            <a:off x="900200" y="1290411"/>
            <a:ext cx="3960000" cy="779394"/>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altLang="fr-FR" sz="1100" b="1" dirty="0">
                <a:solidFill>
                  <a:schemeClr val="bg1"/>
                </a:solidFill>
                <a:latin typeface="Segoe UI" panose="020B0502040204020203" pitchFamily="34" charset="0"/>
                <a:cs typeface="Segoe UI" panose="020B0502040204020203" pitchFamily="34" charset="0"/>
              </a:rPr>
              <a:t>Piratage massif du groupe hôtelier Marriott.</a:t>
            </a:r>
          </a:p>
          <a:p>
            <a:pPr>
              <a:spcAft>
                <a:spcPts val="300"/>
              </a:spcAft>
            </a:pPr>
            <a:r>
              <a:rPr lang="fr-FR" altLang="fr-FR" sz="1100" b="1" dirty="0">
                <a:solidFill>
                  <a:schemeClr val="bg1"/>
                </a:solidFill>
                <a:latin typeface="Segoe UI" panose="020B0502040204020203" pitchFamily="34" charset="0"/>
                <a:cs typeface="Segoe UI" panose="020B0502040204020203" pitchFamily="34" charset="0"/>
              </a:rPr>
              <a:t>500 millions de clients touchés.</a:t>
            </a:r>
            <a:endParaRPr lang="fr-FR" altLang="fr-FR" sz="1100" dirty="0">
              <a:solidFill>
                <a:schemeClr val="bg1"/>
              </a:solidFill>
              <a:latin typeface="Segoe UI" panose="020B0502040204020203" pitchFamily="34" charset="0"/>
              <a:cs typeface="Segoe UI" panose="020B0502040204020203" pitchFamily="34" charset="0"/>
            </a:endParaRP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 : </a:t>
            </a:r>
            <a:r>
              <a:rPr lang="fr-FR" sz="900" i="1" dirty="0">
                <a:solidFill>
                  <a:schemeClr val="bg1"/>
                </a:solidFill>
                <a:latin typeface="Segoe UI" panose="020B0502040204020203" pitchFamily="34" charset="0"/>
                <a:cs typeface="Segoe UI" panose="020B0502040204020203" pitchFamily="34" charset="0"/>
              </a:rPr>
              <a:t>20 minutes – 30/11/2018</a:t>
            </a:r>
            <a:r>
              <a:rPr lang="fr-FR" altLang="fr-FR" sz="900" i="1" dirty="0">
                <a:solidFill>
                  <a:schemeClr val="bg1"/>
                </a:solidFill>
                <a:latin typeface="Segoe UI" panose="020B0502040204020203" pitchFamily="34" charset="0"/>
                <a:cs typeface="Segoe UI" panose="020B0502040204020203" pitchFamily="34" charset="0"/>
              </a:rPr>
              <a:t>]</a:t>
            </a:r>
          </a:p>
        </p:txBody>
      </p:sp>
      <p:sp>
        <p:nvSpPr>
          <p:cNvPr id="4" name="Title 4">
            <a:extLst>
              <a:ext uri="{FF2B5EF4-FFF2-40B4-BE49-F238E27FC236}">
                <a16:creationId xmlns:a16="http://schemas.microsoft.com/office/drawing/2014/main" id="{B48B33FD-F717-14BF-3EE5-1D05B67ACF55}"/>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1800" b="1">
                <a:solidFill>
                  <a:srgbClr val="252525"/>
                </a:solidFill>
                <a:latin typeface="Segoe UI" panose="020B0502040204020203" pitchFamily="34" charset="0"/>
                <a:ea typeface="+mn-ea"/>
                <a:cs typeface="Segoe UI" panose="020B0502040204020203" pitchFamily="34" charset="0"/>
              </a:rPr>
            </a:br>
            <a:r>
              <a:rPr lang="fr-FR" altLang="fr-FR" sz="1800" b="1">
                <a:solidFill>
                  <a:srgbClr val="252525"/>
                </a:solidFill>
                <a:latin typeface="Segoe UI" panose="020B0502040204020203" pitchFamily="34" charset="0"/>
                <a:ea typeface="+mn-ea"/>
                <a:cs typeface="Segoe UI" panose="020B0502040204020203" pitchFamily="34" charset="0"/>
              </a:rPr>
              <a:t>EBIOS </a:t>
            </a:r>
            <a:r>
              <a:rPr lang="fr-FR" altLang="fr-FR" sz="1800" b="1" i="1">
                <a:solidFill>
                  <a:srgbClr val="252525"/>
                </a:solidFill>
                <a:latin typeface="Segoe UI" panose="020B0502040204020203" pitchFamily="34" charset="0"/>
                <a:ea typeface="+mn-ea"/>
                <a:cs typeface="Segoe UI" panose="020B0502040204020203" pitchFamily="34" charset="0"/>
              </a:rPr>
              <a:t>Risk Manager</a:t>
            </a:r>
            <a:endParaRPr lang="fr-FR" sz="1800" b="1" i="1" dirty="0">
              <a:solidFill>
                <a:srgbClr val="252525"/>
              </a:solidFill>
              <a:latin typeface="Segoe UI" panose="020B0502040204020203" pitchFamily="34" charset="0"/>
              <a:cs typeface="Segoe UI" panose="020B0502040204020203" pitchFamily="34"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26CF8205-F0B5-81B7-2D45-044A9B59CDE6}"/>
              </a:ext>
            </a:extLst>
          </p:cNvPr>
          <p:cNvGrpSpPr>
            <a:grpSpLocks noChangeAspect="1"/>
          </p:cNvGrpSpPr>
          <p:nvPr/>
        </p:nvGrpSpPr>
        <p:grpSpPr>
          <a:xfrm>
            <a:off x="8287431" y="144000"/>
            <a:ext cx="726429" cy="720000"/>
            <a:chOff x="7980825" y="195574"/>
            <a:chExt cx="799071" cy="792000"/>
          </a:xfrm>
        </p:grpSpPr>
        <p:pic>
          <p:nvPicPr>
            <p:cNvPr id="3" name="Image 2">
              <a:extLst>
                <a:ext uri="{FF2B5EF4-FFF2-40B4-BE49-F238E27FC236}">
                  <a16:creationId xmlns:a16="http://schemas.microsoft.com/office/drawing/2014/main" id="{8A06B4E7-603E-5D71-9878-841BEFC1A2CC}"/>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C3F87428-C94E-AFC0-324D-BA96E221D99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 name="Rectangle 6">
            <a:extLst>
              <a:ext uri="{FF2B5EF4-FFF2-40B4-BE49-F238E27FC236}">
                <a16:creationId xmlns:a16="http://schemas.microsoft.com/office/drawing/2014/main" id="{C1920CC3-7A74-12C2-0E84-85E8723815F8}"/>
              </a:ext>
            </a:extLst>
          </p:cNvPr>
          <p:cNvSpPr>
            <a:spLocks noChangeArrowheads="1"/>
          </p:cNvSpPr>
          <p:nvPr/>
        </p:nvSpPr>
        <p:spPr bwMode="auto">
          <a:xfrm>
            <a:off x="900200" y="2150533"/>
            <a:ext cx="3960000" cy="2488967"/>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44000" rIns="108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ts val="300"/>
              </a:spcBef>
              <a:buNone/>
            </a:pPr>
            <a:r>
              <a:rPr lang="fr-FR" sz="1100">
                <a:solidFill>
                  <a:srgbClr val="252525"/>
                </a:solidFill>
                <a:latin typeface="Segoe UI" panose="020B0502040204020203" pitchFamily="34" charset="0"/>
                <a:cs typeface="Segoe UI" panose="020B0502040204020203" pitchFamily="34" charset="0"/>
              </a:rPr>
              <a:t>Des escrocs sont parvenus à convaincre l’ancien directeur financier de Pathé Pays-Bas que la direction de Pathé lui ordonnait de verser d’importantes sommes sur un compte tiers pour financer une acquisition à Dubaï.</a:t>
            </a:r>
          </a:p>
          <a:p>
            <a:pPr>
              <a:spcBef>
                <a:spcPts val="300"/>
              </a:spcBef>
              <a:buNone/>
            </a:pPr>
            <a:r>
              <a:rPr lang="fr-FR" sz="1100">
                <a:solidFill>
                  <a:srgbClr val="252525"/>
                </a:solidFill>
                <a:latin typeface="Segoe UI" panose="020B0502040204020203" pitchFamily="34" charset="0"/>
                <a:cs typeface="Segoe UI" panose="020B0502040204020203" pitchFamily="34" charset="0"/>
              </a:rPr>
              <a:t>Au total, plus de 19,2 millions d’euros auraient ainsi été dérobés à l’entreprise en mars 2018.</a:t>
            </a:r>
          </a:p>
          <a:p>
            <a:pPr>
              <a:spcBef>
                <a:spcPts val="300"/>
              </a:spcBef>
              <a:buNone/>
            </a:pPr>
            <a:r>
              <a:rPr lang="fr-FR" sz="1100">
                <a:solidFill>
                  <a:srgbClr val="252525"/>
                </a:solidFill>
                <a:latin typeface="Segoe UI" panose="020B0502040204020203" pitchFamily="34" charset="0"/>
                <a:cs typeface="Segoe UI" panose="020B0502040204020203" pitchFamily="34" charset="0"/>
              </a:rPr>
              <a:t>Les faits n’ont été révélés publiquement que lors du procès opposant l’ex-employé incriminé à son entreprise dans le cadre de son licenciement. Selon Pathé, il aurait « négligé des signaux » qui auraient dû l’alerter du caractère frauduleux des opérations.</a:t>
            </a:r>
          </a:p>
        </p:txBody>
      </p:sp>
      <p:sp>
        <p:nvSpPr>
          <p:cNvPr id="8" name="Rectangle 7">
            <a:extLst>
              <a:ext uri="{FF2B5EF4-FFF2-40B4-BE49-F238E27FC236}">
                <a16:creationId xmlns:a16="http://schemas.microsoft.com/office/drawing/2014/main" id="{3EC89875-1557-3AE6-5AF8-9D8B88AE24FD}"/>
              </a:ext>
            </a:extLst>
          </p:cNvPr>
          <p:cNvSpPr/>
          <p:nvPr/>
        </p:nvSpPr>
        <p:spPr>
          <a:xfrm>
            <a:off x="900200" y="1290411"/>
            <a:ext cx="3960000" cy="766989"/>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altLang="fr-FR" sz="1100" b="1" dirty="0">
                <a:solidFill>
                  <a:schemeClr val="bg1"/>
                </a:solidFill>
                <a:latin typeface="Segoe UI" panose="020B0502040204020203" pitchFamily="34" charset="0"/>
                <a:cs typeface="Segoe UI" panose="020B0502040204020203" pitchFamily="34" charset="0"/>
              </a:rPr>
              <a:t>Pathé victime d’une arnaque au président à 19 millions d’euros.</a:t>
            </a:r>
          </a:p>
          <a:p>
            <a:pPr algn="r"/>
            <a:r>
              <a:rPr lang="fr-FR" sz="1000" i="1" dirty="0">
                <a:solidFill>
                  <a:schemeClr val="bg1"/>
                </a:solidFill>
                <a:latin typeface="Segoe UI" panose="020B0502040204020203" pitchFamily="34" charset="0"/>
                <a:cs typeface="Segoe UI" panose="020B0502040204020203" pitchFamily="34" charset="0"/>
              </a:rPr>
              <a:t>Source : Next inpact – 12/11/2018</a:t>
            </a:r>
          </a:p>
        </p:txBody>
      </p:sp>
      <p:graphicFrame>
        <p:nvGraphicFramePr>
          <p:cNvPr id="9" name="Tableau 8">
            <a:extLst>
              <a:ext uri="{FF2B5EF4-FFF2-40B4-BE49-F238E27FC236}">
                <a16:creationId xmlns:a16="http://schemas.microsoft.com/office/drawing/2014/main" id="{EB6B3D21-D1BB-8837-22A0-1D9B83202E54}"/>
              </a:ext>
            </a:extLst>
          </p:cNvPr>
          <p:cNvGraphicFramePr>
            <a:graphicFrameLocks noGrp="1"/>
          </p:cNvGraphicFramePr>
          <p:nvPr>
            <p:extLst>
              <p:ext uri="{D42A27DB-BD31-4B8C-83A1-F6EECF244321}">
                <p14:modId xmlns:p14="http://schemas.microsoft.com/office/powerpoint/2010/main" val="4020508528"/>
              </p:ext>
            </p:extLst>
          </p:nvPr>
        </p:nvGraphicFramePr>
        <p:xfrm>
          <a:off x="5057689" y="1304751"/>
          <a:ext cx="3134778" cy="3354559"/>
        </p:xfrm>
        <a:graphic>
          <a:graphicData uri="http://schemas.openxmlformats.org/drawingml/2006/table">
            <a:tbl>
              <a:tblPr/>
              <a:tblGrid>
                <a:gridCol w="1046778">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tblGrid>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Source</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9636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9636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272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4" name="Title 4">
            <a:extLst>
              <a:ext uri="{FF2B5EF4-FFF2-40B4-BE49-F238E27FC236}">
                <a16:creationId xmlns:a16="http://schemas.microsoft.com/office/drawing/2014/main" id="{EFFB96A6-69B9-8D88-DEF4-156FFE81F601}"/>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1800" b="1">
                <a:solidFill>
                  <a:srgbClr val="252525"/>
                </a:solidFill>
                <a:latin typeface="Segoe UI" panose="020B0502040204020203" pitchFamily="34" charset="0"/>
                <a:ea typeface="+mn-ea"/>
                <a:cs typeface="Segoe UI" panose="020B0502040204020203" pitchFamily="34" charset="0"/>
              </a:rPr>
            </a:br>
            <a:r>
              <a:rPr lang="fr-FR" altLang="fr-FR" sz="1800" b="1">
                <a:solidFill>
                  <a:srgbClr val="252525"/>
                </a:solidFill>
                <a:latin typeface="Segoe UI" panose="020B0502040204020203" pitchFamily="34" charset="0"/>
                <a:ea typeface="+mn-ea"/>
                <a:cs typeface="Segoe UI" panose="020B0502040204020203" pitchFamily="34" charset="0"/>
              </a:rPr>
              <a:t>EBIOS </a:t>
            </a:r>
            <a:r>
              <a:rPr lang="fr-FR" altLang="fr-FR" sz="1800" b="1" i="1">
                <a:solidFill>
                  <a:srgbClr val="252525"/>
                </a:solidFill>
                <a:latin typeface="Segoe UI" panose="020B0502040204020203" pitchFamily="34" charset="0"/>
                <a:ea typeface="+mn-ea"/>
                <a:cs typeface="Segoe UI" panose="020B0502040204020203" pitchFamily="34" charset="0"/>
              </a:rPr>
              <a:t>Risk Manager</a:t>
            </a:r>
            <a:endParaRPr lang="fr-FR" sz="1800" b="1" i="1" dirty="0">
              <a:solidFill>
                <a:srgbClr val="252525"/>
              </a:solidFill>
              <a:latin typeface="Segoe UI" panose="020B0502040204020203" pitchFamily="34" charset="0"/>
              <a:cs typeface="Segoe UI" panose="020B0502040204020203" pitchFamily="34" charset="0"/>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26CF8205-F0B5-81B7-2D45-044A9B59CDE6}"/>
              </a:ext>
            </a:extLst>
          </p:cNvPr>
          <p:cNvGrpSpPr>
            <a:grpSpLocks noChangeAspect="1"/>
          </p:cNvGrpSpPr>
          <p:nvPr/>
        </p:nvGrpSpPr>
        <p:grpSpPr>
          <a:xfrm>
            <a:off x="8287431" y="144000"/>
            <a:ext cx="726429" cy="720000"/>
            <a:chOff x="7980825" y="195574"/>
            <a:chExt cx="799071" cy="792000"/>
          </a:xfrm>
        </p:grpSpPr>
        <p:pic>
          <p:nvPicPr>
            <p:cNvPr id="3" name="Image 2">
              <a:extLst>
                <a:ext uri="{FF2B5EF4-FFF2-40B4-BE49-F238E27FC236}">
                  <a16:creationId xmlns:a16="http://schemas.microsoft.com/office/drawing/2014/main" id="{8A06B4E7-603E-5D71-9878-841BEFC1A2CC}"/>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C3F87428-C94E-AFC0-324D-BA96E221D99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9" name="Tableau 8">
            <a:extLst>
              <a:ext uri="{FF2B5EF4-FFF2-40B4-BE49-F238E27FC236}">
                <a16:creationId xmlns:a16="http://schemas.microsoft.com/office/drawing/2014/main" id="{EB6B3D21-D1BB-8837-22A0-1D9B83202E54}"/>
              </a:ext>
            </a:extLst>
          </p:cNvPr>
          <p:cNvGraphicFramePr>
            <a:graphicFrameLocks noGrp="1"/>
          </p:cNvGraphicFramePr>
          <p:nvPr>
            <p:extLst>
              <p:ext uri="{D42A27DB-BD31-4B8C-83A1-F6EECF244321}">
                <p14:modId xmlns:p14="http://schemas.microsoft.com/office/powerpoint/2010/main" val="3710853763"/>
              </p:ext>
            </p:extLst>
          </p:nvPr>
        </p:nvGraphicFramePr>
        <p:xfrm>
          <a:off x="5057689" y="1304751"/>
          <a:ext cx="3134778" cy="3354559"/>
        </p:xfrm>
        <a:graphic>
          <a:graphicData uri="http://schemas.openxmlformats.org/drawingml/2006/table">
            <a:tbl>
              <a:tblPr/>
              <a:tblGrid>
                <a:gridCol w="1046778">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tblGrid>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C"/>
                          </a:solidFill>
                          <a:effectLst/>
                          <a:latin typeface="Segoe UI" panose="020B0502040204020203" pitchFamily="34" charset="0"/>
                          <a:ea typeface="+mn-ea"/>
                          <a:cs typeface="Segoe UI" panose="020B0502040204020203" pitchFamily="34" charset="0"/>
                        </a:rPr>
                        <a:t>Sour</a:t>
                      </a: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ce</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Escrocs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Lucratif, fraude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Usurpation de l’identité d’un directeur de l’organisation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9636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Identité des directeurs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9636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Directeurs (personnes)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272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Financier, image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10" name="Rectangle 9">
            <a:extLst>
              <a:ext uri="{FF2B5EF4-FFF2-40B4-BE49-F238E27FC236}">
                <a16:creationId xmlns:a16="http://schemas.microsoft.com/office/drawing/2014/main" id="{B54ABD0A-B6B6-1A95-495E-C14E16C3E423}"/>
              </a:ext>
            </a:extLst>
          </p:cNvPr>
          <p:cNvSpPr>
            <a:spLocks noChangeArrowheads="1"/>
          </p:cNvSpPr>
          <p:nvPr/>
        </p:nvSpPr>
        <p:spPr bwMode="auto">
          <a:xfrm>
            <a:off x="900200" y="2150533"/>
            <a:ext cx="3960000" cy="2508780"/>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44000" rIns="108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ts val="300"/>
              </a:spcBef>
              <a:buNone/>
            </a:pPr>
            <a:r>
              <a:rPr lang="fr-FR" sz="1100">
                <a:solidFill>
                  <a:srgbClr val="252525"/>
                </a:solidFill>
                <a:latin typeface="Segoe UI" panose="020B0502040204020203" pitchFamily="34" charset="0"/>
                <a:cs typeface="Segoe UI" panose="020B0502040204020203" pitchFamily="34" charset="0"/>
              </a:rPr>
              <a:t>Des escrocs sont parvenus à convaincre l’ancien directeur financier de Pathé Pays-Bas que la direction de Pathé lui ordonnait de verser d’importantes sommes sur un compte tiers pour financer une acquisition à Dubaï.</a:t>
            </a:r>
          </a:p>
          <a:p>
            <a:pPr>
              <a:spcBef>
                <a:spcPts val="300"/>
              </a:spcBef>
              <a:buNone/>
            </a:pPr>
            <a:r>
              <a:rPr lang="fr-FR" sz="1100">
                <a:solidFill>
                  <a:srgbClr val="252525"/>
                </a:solidFill>
                <a:latin typeface="Segoe UI" panose="020B0502040204020203" pitchFamily="34" charset="0"/>
                <a:cs typeface="Segoe UI" panose="020B0502040204020203" pitchFamily="34" charset="0"/>
              </a:rPr>
              <a:t>Au total, plus de 19,2 millions d’euros auraient ainsi été dérobés à l’entreprise en mars 2018.</a:t>
            </a:r>
          </a:p>
          <a:p>
            <a:pPr>
              <a:spcBef>
                <a:spcPts val="300"/>
              </a:spcBef>
              <a:buNone/>
            </a:pPr>
            <a:r>
              <a:rPr lang="fr-FR" sz="1100">
                <a:solidFill>
                  <a:srgbClr val="252525"/>
                </a:solidFill>
                <a:latin typeface="Segoe UI" panose="020B0502040204020203" pitchFamily="34" charset="0"/>
                <a:cs typeface="Segoe UI" panose="020B0502040204020203" pitchFamily="34" charset="0"/>
              </a:rPr>
              <a:t>Les faits n’ont été révélés publiquement que lors du procès opposant l’ex-employé incriminé à son entreprise dans le cadre de son licenciement. Selon Pathé, il aurait « négligé des signaux » qui auraient dû l’alerter du caractère frauduleux des opérations.</a:t>
            </a:r>
          </a:p>
        </p:txBody>
      </p:sp>
      <p:sp>
        <p:nvSpPr>
          <p:cNvPr id="11" name="Rectangle 10">
            <a:extLst>
              <a:ext uri="{FF2B5EF4-FFF2-40B4-BE49-F238E27FC236}">
                <a16:creationId xmlns:a16="http://schemas.microsoft.com/office/drawing/2014/main" id="{E1F08698-C3C9-4E1A-6E14-17A8DEBA18E5}"/>
              </a:ext>
            </a:extLst>
          </p:cNvPr>
          <p:cNvSpPr/>
          <p:nvPr/>
        </p:nvSpPr>
        <p:spPr>
          <a:xfrm>
            <a:off x="900200" y="1290411"/>
            <a:ext cx="3960000" cy="766989"/>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altLang="fr-FR" sz="1100" b="1" dirty="0">
                <a:solidFill>
                  <a:schemeClr val="bg1"/>
                </a:solidFill>
                <a:latin typeface="Segoe UI" panose="020B0502040204020203" pitchFamily="34" charset="0"/>
                <a:cs typeface="Segoe UI" panose="020B0502040204020203" pitchFamily="34" charset="0"/>
              </a:rPr>
              <a:t>Pathé victime d’une arnaque au président à 19 millions d’euros.</a:t>
            </a:r>
          </a:p>
          <a:p>
            <a:pPr algn="r"/>
            <a:r>
              <a:rPr lang="fr-FR" sz="1000" i="1" dirty="0">
                <a:solidFill>
                  <a:schemeClr val="bg1"/>
                </a:solidFill>
                <a:latin typeface="Segoe UI" panose="020B0502040204020203" pitchFamily="34" charset="0"/>
                <a:cs typeface="Segoe UI" panose="020B0502040204020203" pitchFamily="34" charset="0"/>
              </a:rPr>
              <a:t>Source : Next inpact – 12/11/2018</a:t>
            </a:r>
          </a:p>
        </p:txBody>
      </p:sp>
      <p:sp>
        <p:nvSpPr>
          <p:cNvPr id="4" name="Title 4">
            <a:extLst>
              <a:ext uri="{FF2B5EF4-FFF2-40B4-BE49-F238E27FC236}">
                <a16:creationId xmlns:a16="http://schemas.microsoft.com/office/drawing/2014/main" id="{0D229282-8399-5F5A-BDB2-3B662AD229D6}"/>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1800" b="1">
                <a:solidFill>
                  <a:srgbClr val="252525"/>
                </a:solidFill>
                <a:latin typeface="Segoe UI" panose="020B0502040204020203" pitchFamily="34" charset="0"/>
                <a:ea typeface="+mn-ea"/>
                <a:cs typeface="Segoe UI" panose="020B0502040204020203" pitchFamily="34" charset="0"/>
              </a:rPr>
            </a:br>
            <a:r>
              <a:rPr lang="fr-FR" altLang="fr-FR" sz="1800" b="1">
                <a:solidFill>
                  <a:srgbClr val="252525"/>
                </a:solidFill>
                <a:latin typeface="Segoe UI" panose="020B0502040204020203" pitchFamily="34" charset="0"/>
                <a:ea typeface="+mn-ea"/>
                <a:cs typeface="Segoe UI" panose="020B0502040204020203" pitchFamily="34" charset="0"/>
              </a:rPr>
              <a:t>EBIOS </a:t>
            </a:r>
            <a:r>
              <a:rPr lang="fr-FR" altLang="fr-FR" sz="1800" b="1" i="1">
                <a:solidFill>
                  <a:srgbClr val="252525"/>
                </a:solidFill>
                <a:latin typeface="Segoe UI" panose="020B0502040204020203" pitchFamily="34" charset="0"/>
                <a:ea typeface="+mn-ea"/>
                <a:cs typeface="Segoe UI" panose="020B0502040204020203" pitchFamily="34" charset="0"/>
              </a:rPr>
              <a:t>Risk Manager</a:t>
            </a:r>
            <a:endParaRPr lang="fr-FR" sz="1800" b="1" i="1"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534973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ADE4F511-757C-ECC8-E8B0-9CB24F1486A3}"/>
              </a:ext>
            </a:extLst>
          </p:cNvPr>
          <p:cNvPicPr>
            <a:picLocks noChangeAspect="1"/>
          </p:cNvPicPr>
          <p:nvPr/>
        </p:nvPicPr>
        <p:blipFill>
          <a:blip r:embed="rId11"/>
          <a:stretch>
            <a:fillRect/>
          </a:stretch>
        </p:blipFill>
        <p:spPr>
          <a:xfrm>
            <a:off x="1752600" y="771550"/>
            <a:ext cx="5638800" cy="3860800"/>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052000" y="504000"/>
            <a:ext cx="1800201" cy="720080"/>
          </a:xfrm>
          <a:prstGeom prst="rect">
            <a:avLst/>
          </a:prstGeom>
          <a:noFill/>
        </p:spPr>
        <p:txBody>
          <a:bodyPr wrap="square" lIns="0" tIns="0" rIns="0" bIns="0">
            <a:noAutofit/>
          </a:bodyPr>
          <a:lstStyle/>
          <a:p>
            <a:r>
              <a:rPr lang="fr-FR">
                <a:solidFill>
                  <a:srgbClr val="00AFAA"/>
                </a:solidFill>
                <a:latin typeface="Segoe UI" panose="020B0502040204020203" pitchFamily="34" charset="0"/>
                <a:cs typeface="Segoe UI" panose="020B0502040204020203" pitchFamily="34" charset="0"/>
              </a:rPr>
              <a:t>Atelier 3</a:t>
            </a:r>
          </a:p>
          <a:p>
            <a:r>
              <a:rPr lang="fr-FR" b="1" dirty="0">
                <a:solidFill>
                  <a:srgbClr val="252525"/>
                </a:solidFill>
                <a:latin typeface="Segoe UI" panose="020B0502040204020203" pitchFamily="34" charset="0"/>
                <a:cs typeface="Segoe UI" panose="020B0502040204020203" pitchFamily="34" charset="0"/>
              </a:rPr>
              <a:t>Scénarios stratégiques</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4134560" y="1305009"/>
            <a:ext cx="873412" cy="138499"/>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1863568" y="230795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3003093" y="230795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4124458"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5254598" y="2307950"/>
            <a:ext cx="883513"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6396919"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7564984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8DC8EA-3051-0BF1-311F-9474099129B8}"/>
              </a:ext>
            </a:extLst>
          </p:cNvPr>
          <p:cNvSpPr/>
          <p:nvPr/>
        </p:nvSpPr>
        <p:spPr>
          <a:xfrm>
            <a:off x="6093202" y="2896682"/>
            <a:ext cx="2286342" cy="191728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300"/>
              </a:spcAft>
              <a:buClr>
                <a:schemeClr val="tx2"/>
              </a:buClr>
              <a:buSzPts val="2400"/>
            </a:pPr>
            <a:r>
              <a:rPr lang="fr-FR" sz="1200" b="1" dirty="0">
                <a:solidFill>
                  <a:srgbClr val="00AFAA"/>
                </a:solidFill>
                <a:latin typeface="Segoe UI" panose="020B0502040204020203" pitchFamily="34" charset="0"/>
                <a:cs typeface="Segoe UI" panose="020B0502040204020203" pitchFamily="34" charset="0"/>
              </a:rPr>
              <a:t>Éléments en sortie</a:t>
            </a:r>
          </a:p>
          <a:p>
            <a:pPr marL="95250" indent="-95250">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Cartographie de menace de l’écosystème</a:t>
            </a:r>
          </a:p>
          <a:p>
            <a:pPr marL="95250" indent="-95250">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Scénarios stratégiques </a:t>
            </a:r>
          </a:p>
          <a:p>
            <a:pPr marL="95250" indent="-95250">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Mesures de sécurité retenues pour l’écosystème.</a:t>
            </a:r>
          </a:p>
        </p:txBody>
      </p:sp>
      <p:sp>
        <p:nvSpPr>
          <p:cNvPr id="4" name="Organigramme : Décision 13">
            <a:extLst>
              <a:ext uri="{FF2B5EF4-FFF2-40B4-BE49-F238E27FC236}">
                <a16:creationId xmlns:a16="http://schemas.microsoft.com/office/drawing/2014/main" id="{D165626D-D9FD-DE28-39DF-240F9948B540}"/>
              </a:ext>
            </a:extLst>
          </p:cNvPr>
          <p:cNvSpPr/>
          <p:nvPr/>
        </p:nvSpPr>
        <p:spPr>
          <a:xfrm>
            <a:off x="3764421" y="2926421"/>
            <a:ext cx="1857810" cy="1857810"/>
          </a:xfrm>
          <a:prstGeom prst="flowChartDecision">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80" b="1" cap="all" dirty="0">
                <a:latin typeface="Segoe UI" panose="020B0502040204020203" pitchFamily="34" charset="0"/>
                <a:cs typeface="Segoe UI" panose="020B0502040204020203" pitchFamily="34" charset="0"/>
              </a:rPr>
              <a:t>Atelier 3</a:t>
            </a:r>
          </a:p>
          <a:p>
            <a:pPr algn="ctr"/>
            <a:r>
              <a:rPr lang="fr-FR" sz="1080" cap="all" dirty="0">
                <a:latin typeface="Segoe UI" panose="020B0502040204020203" pitchFamily="34" charset="0"/>
                <a:cs typeface="Segoe UI" panose="020B0502040204020203" pitchFamily="34" charset="0"/>
              </a:rPr>
              <a:t>scénarios stratégiques</a:t>
            </a:r>
          </a:p>
        </p:txBody>
      </p:sp>
      <p:sp>
        <p:nvSpPr>
          <p:cNvPr id="5" name="Rectangle 4">
            <a:extLst>
              <a:ext uri="{FF2B5EF4-FFF2-40B4-BE49-F238E27FC236}">
                <a16:creationId xmlns:a16="http://schemas.microsoft.com/office/drawing/2014/main" id="{A9F81ACA-2838-14DC-5376-3D5578B0C750}"/>
              </a:ext>
            </a:extLst>
          </p:cNvPr>
          <p:cNvSpPr/>
          <p:nvPr/>
        </p:nvSpPr>
        <p:spPr>
          <a:xfrm>
            <a:off x="746451" y="3380075"/>
            <a:ext cx="2528838" cy="100811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95250" indent="-95250" algn="r">
              <a:spcAft>
                <a:spcPts val="300"/>
              </a:spcAft>
              <a:buClr>
                <a:schemeClr val="tx2"/>
              </a:buClr>
              <a:buSzPts val="2400"/>
            </a:pPr>
            <a:r>
              <a:rPr lang="fr-FR" sz="1200" b="1" dirty="0">
                <a:solidFill>
                  <a:srgbClr val="00AFAA"/>
                </a:solidFill>
                <a:latin typeface="Segoe UI" panose="020B0502040204020203" pitchFamily="34" charset="0"/>
                <a:cs typeface="Segoe UI" panose="020B0502040204020203" pitchFamily="34" charset="0"/>
              </a:rPr>
              <a:t>Éléments en entrée</a:t>
            </a:r>
          </a:p>
          <a:p>
            <a:pPr marL="95250" indent="-95250" algn="r">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Missions et valeurs métier </a:t>
            </a:r>
            <a:r>
              <a:rPr lang="fr-FR" sz="1200" dirty="0">
                <a:solidFill>
                  <a:srgbClr val="E7007F"/>
                </a:solidFill>
                <a:latin typeface="Segoe UI" panose="020B0502040204020203" pitchFamily="34" charset="0"/>
                <a:cs typeface="Segoe UI" panose="020B0502040204020203" pitchFamily="34" charset="0"/>
              </a:rPr>
              <a:t>(atelier 1)</a:t>
            </a:r>
          </a:p>
          <a:p>
            <a:pPr marL="95250" indent="-95250" algn="r">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Événements redoutés et leur gravité </a:t>
            </a:r>
            <a:r>
              <a:rPr lang="fr-FR" sz="1200" dirty="0">
                <a:solidFill>
                  <a:srgbClr val="E7007F"/>
                </a:solidFill>
                <a:latin typeface="Segoe UI" panose="020B0502040204020203" pitchFamily="34" charset="0"/>
                <a:cs typeface="Segoe UI" panose="020B0502040204020203" pitchFamily="34" charset="0"/>
              </a:rPr>
              <a:t>(atelier 1)</a:t>
            </a:r>
          </a:p>
          <a:p>
            <a:pPr marL="95250" indent="-95250" algn="r">
              <a:spcAft>
                <a:spcPts val="300"/>
              </a:spcAft>
              <a:buClr>
                <a:srgbClr val="00AFAA"/>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Sources de risque et objectifs visés retenus </a:t>
            </a:r>
            <a:r>
              <a:rPr lang="fr-FR" sz="1200" dirty="0">
                <a:solidFill>
                  <a:srgbClr val="9C258C"/>
                </a:solidFill>
                <a:latin typeface="Segoe UI" panose="020B0502040204020203" pitchFamily="34" charset="0"/>
                <a:cs typeface="Segoe UI" panose="020B0502040204020203" pitchFamily="34" charset="0"/>
              </a:rPr>
              <a:t>(atelier 2)</a:t>
            </a:r>
          </a:p>
        </p:txBody>
      </p:sp>
      <p:sp>
        <p:nvSpPr>
          <p:cNvPr id="6" name="Rectangle 5">
            <a:extLst>
              <a:ext uri="{FF2B5EF4-FFF2-40B4-BE49-F238E27FC236}">
                <a16:creationId xmlns:a16="http://schemas.microsoft.com/office/drawing/2014/main" id="{C184F122-F27D-680A-8485-8B7E963056D4}"/>
              </a:ext>
            </a:extLst>
          </p:cNvPr>
          <p:cNvSpPr/>
          <p:nvPr/>
        </p:nvSpPr>
        <p:spPr>
          <a:xfrm>
            <a:off x="1331640" y="1655020"/>
            <a:ext cx="3060000" cy="1152000"/>
          </a:xfrm>
          <a:prstGeom prst="rect">
            <a:avLst/>
          </a:prstGeom>
          <a:solidFill>
            <a:schemeClr val="bg1"/>
          </a:solidFill>
          <a:ln w="31750">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rgbClr val="00AFAA"/>
                </a:solidFill>
                <a:latin typeface="Segoe UI" panose="020B0502040204020203" pitchFamily="34" charset="0"/>
                <a:cs typeface="Segoe UI" panose="020B0502040204020203" pitchFamily="34" charset="0"/>
              </a:rPr>
              <a:t>Objectif</a:t>
            </a:r>
            <a:r>
              <a:rPr lang="fr-FR" sz="1200" b="1" dirty="0">
                <a:solidFill>
                  <a:srgbClr val="9C258D"/>
                </a:solidFill>
                <a:latin typeface="Segoe UI" panose="020B0502040204020203" pitchFamily="34" charset="0"/>
                <a:cs typeface="Segoe UI" panose="020B0502040204020203" pitchFamily="34" charset="0"/>
              </a:rPr>
              <a:t> </a:t>
            </a:r>
          </a:p>
          <a:p>
            <a:r>
              <a:rPr lang="fr-FR" sz="1200" dirty="0">
                <a:solidFill>
                  <a:srgbClr val="252525"/>
                </a:solidFill>
                <a:latin typeface="Segoe UI" panose="020B0502040204020203" pitchFamily="34" charset="0"/>
                <a:cs typeface="Segoe UI" panose="020B0502040204020203" pitchFamily="34" charset="0"/>
              </a:rPr>
              <a:t>Identifier les parties prenantes critiques de l’écosystème et construire des scénarios de risque de haut niveau (scénarios stratégiques).</a:t>
            </a:r>
          </a:p>
        </p:txBody>
      </p:sp>
      <p:sp>
        <p:nvSpPr>
          <p:cNvPr id="7" name="Rectangle 6">
            <a:extLst>
              <a:ext uri="{FF2B5EF4-FFF2-40B4-BE49-F238E27FC236}">
                <a16:creationId xmlns:a16="http://schemas.microsoft.com/office/drawing/2014/main" id="{F10AA7F6-A923-BC02-3502-5A871E2C0730}"/>
              </a:ext>
            </a:extLst>
          </p:cNvPr>
          <p:cNvSpPr/>
          <p:nvPr/>
        </p:nvSpPr>
        <p:spPr>
          <a:xfrm>
            <a:off x="4644008" y="1655020"/>
            <a:ext cx="3060000" cy="1152000"/>
          </a:xfrm>
          <a:prstGeom prst="rect">
            <a:avLst/>
          </a:prstGeom>
          <a:solidFill>
            <a:schemeClr val="bg1"/>
          </a:solidFill>
          <a:ln w="31750">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buNone/>
            </a:pPr>
            <a:r>
              <a:rPr lang="fr-FR" sz="1200" b="1" dirty="0">
                <a:solidFill>
                  <a:srgbClr val="00AFAA"/>
                </a:solidFill>
                <a:latin typeface="Segoe UI" panose="020B0502040204020203" pitchFamily="34" charset="0"/>
                <a:cs typeface="Segoe UI" panose="020B0502040204020203" pitchFamily="34" charset="0"/>
              </a:rPr>
              <a:t>Participants</a:t>
            </a:r>
            <a:r>
              <a:rPr lang="fr-FR" sz="1200" b="1" dirty="0">
                <a:solidFill>
                  <a:srgbClr val="772080"/>
                </a:solidFill>
                <a:latin typeface="Segoe UI" panose="020B0502040204020203" pitchFamily="34" charset="0"/>
                <a:cs typeface="Segoe UI" panose="020B0502040204020203" pitchFamily="34" charset="0"/>
              </a:rPr>
              <a:t> </a:t>
            </a:r>
          </a:p>
          <a:p>
            <a:pPr marL="0" indent="0">
              <a:buNone/>
            </a:pPr>
            <a:r>
              <a:rPr lang="fr-FR" sz="1200" dirty="0">
                <a:solidFill>
                  <a:srgbClr val="252525"/>
                </a:solidFill>
                <a:latin typeface="Segoe UI" panose="020B0502040204020203" pitchFamily="34" charset="0"/>
                <a:cs typeface="Segoe UI" panose="020B0502040204020203" pitchFamily="34" charset="0"/>
              </a:rPr>
              <a:t>Métiers, Architectes fonctionnels, Juristes, RSSI, Spécialiste cybersécurité.</a:t>
            </a:r>
          </a:p>
        </p:txBody>
      </p:sp>
      <p:cxnSp>
        <p:nvCxnSpPr>
          <p:cNvPr id="8" name="Connecteur droit avec flèche 7">
            <a:extLst>
              <a:ext uri="{FF2B5EF4-FFF2-40B4-BE49-F238E27FC236}">
                <a16:creationId xmlns:a16="http://schemas.microsoft.com/office/drawing/2014/main" id="{0C0AD2FE-A58E-4A41-A4DA-C293918DB2A9}"/>
              </a:ext>
            </a:extLst>
          </p:cNvPr>
          <p:cNvCxnSpPr>
            <a:cxnSpLocks/>
          </p:cNvCxnSpPr>
          <p:nvPr/>
        </p:nvCxnSpPr>
        <p:spPr>
          <a:xfrm>
            <a:off x="5468299" y="3855326"/>
            <a:ext cx="441964" cy="0"/>
          </a:xfrm>
          <a:prstGeom prst="straightConnector1">
            <a:avLst/>
          </a:prstGeom>
          <a:noFill/>
          <a:ln w="34925">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8">
            <a:extLst>
              <a:ext uri="{FF2B5EF4-FFF2-40B4-BE49-F238E27FC236}">
                <a16:creationId xmlns:a16="http://schemas.microsoft.com/office/drawing/2014/main" id="{A6DB12E3-385F-F397-F310-6D643087414E}"/>
              </a:ext>
            </a:extLst>
          </p:cNvPr>
          <p:cNvCxnSpPr>
            <a:cxnSpLocks/>
          </p:cNvCxnSpPr>
          <p:nvPr/>
        </p:nvCxnSpPr>
        <p:spPr>
          <a:xfrm flipV="1">
            <a:off x="5910263" y="3252648"/>
            <a:ext cx="0" cy="1181878"/>
          </a:xfrm>
          <a:prstGeom prst="line">
            <a:avLst/>
          </a:prstGeom>
          <a:ln w="34925">
            <a:solidFill>
              <a:srgbClr val="00AFAA"/>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269CEE7A-4B24-1DBC-A171-60CDE1397EA6}"/>
              </a:ext>
            </a:extLst>
          </p:cNvPr>
          <p:cNvCxnSpPr>
            <a:cxnSpLocks/>
          </p:cNvCxnSpPr>
          <p:nvPr/>
        </p:nvCxnSpPr>
        <p:spPr>
          <a:xfrm flipV="1">
            <a:off x="3453782" y="3302412"/>
            <a:ext cx="0" cy="1194318"/>
          </a:xfrm>
          <a:prstGeom prst="line">
            <a:avLst/>
          </a:prstGeom>
          <a:ln w="34925">
            <a:solidFill>
              <a:srgbClr val="00AFAA"/>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A429128-C74F-8C8A-A527-DF7CF91012AC}"/>
              </a:ext>
            </a:extLst>
          </p:cNvPr>
          <p:cNvCxnSpPr>
            <a:cxnSpLocks/>
          </p:cNvCxnSpPr>
          <p:nvPr/>
        </p:nvCxnSpPr>
        <p:spPr>
          <a:xfrm>
            <a:off x="3453782" y="3855326"/>
            <a:ext cx="310639" cy="0"/>
          </a:xfrm>
          <a:prstGeom prst="straightConnector1">
            <a:avLst/>
          </a:prstGeom>
          <a:noFill/>
          <a:ln w="34925">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6" name="Image 15">
            <a:extLst>
              <a:ext uri="{FF2B5EF4-FFF2-40B4-BE49-F238E27FC236}">
                <a16:creationId xmlns:a16="http://schemas.microsoft.com/office/drawing/2014/main" id="{5055301C-C80E-9D75-EE01-A3D57635A6DE}"/>
              </a:ext>
            </a:extLst>
          </p:cNvPr>
          <p:cNvPicPr>
            <a:picLocks noChangeAspect="1"/>
          </p:cNvPicPr>
          <p:nvPr/>
        </p:nvPicPr>
        <p:blipFill>
          <a:blip r:embed="rId4"/>
          <a:stretch>
            <a:fillRect/>
          </a:stretch>
        </p:blipFill>
        <p:spPr>
          <a:xfrm>
            <a:off x="2472335" y="1076947"/>
            <a:ext cx="720000" cy="720000"/>
          </a:xfrm>
          <a:prstGeom prst="rect">
            <a:avLst/>
          </a:prstGeom>
        </p:spPr>
      </p:pic>
      <p:pic>
        <p:nvPicPr>
          <p:cNvPr id="17" name="Image 16">
            <a:extLst>
              <a:ext uri="{FF2B5EF4-FFF2-40B4-BE49-F238E27FC236}">
                <a16:creationId xmlns:a16="http://schemas.microsoft.com/office/drawing/2014/main" id="{E454E7EC-A504-0515-6C6C-0A20FD146B01}"/>
              </a:ext>
            </a:extLst>
          </p:cNvPr>
          <p:cNvPicPr>
            <a:picLocks noChangeAspect="1"/>
          </p:cNvPicPr>
          <p:nvPr/>
        </p:nvPicPr>
        <p:blipFill>
          <a:blip r:embed="rId5"/>
          <a:stretch>
            <a:fillRect/>
          </a:stretch>
        </p:blipFill>
        <p:spPr>
          <a:xfrm>
            <a:off x="5806492" y="1076947"/>
            <a:ext cx="720000" cy="720000"/>
          </a:xfrm>
          <a:prstGeom prst="rect">
            <a:avLst/>
          </a:prstGeom>
        </p:spPr>
      </p:pic>
      <p:sp>
        <p:nvSpPr>
          <p:cNvPr id="12" name="Title 4">
            <a:extLst>
              <a:ext uri="{FF2B5EF4-FFF2-40B4-BE49-F238E27FC236}">
                <a16:creationId xmlns:a16="http://schemas.microsoft.com/office/drawing/2014/main" id="{E11A3EAD-C58A-2508-FA21-E3CADFDC473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Scénarios stratégiques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3" name="ZoneTexte 12">
            <a:extLst>
              <a:ext uri="{FF2B5EF4-FFF2-40B4-BE49-F238E27FC236}">
                <a16:creationId xmlns:a16="http://schemas.microsoft.com/office/drawing/2014/main" id="{69562DCA-9E1D-D94C-4577-F05D5DF31579}"/>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a:t>
            </a:r>
          </a:p>
        </p:txBody>
      </p:sp>
    </p:spTree>
    <p:extLst>
      <p:ext uri="{BB962C8B-B14F-4D97-AF65-F5344CB8AC3E}">
        <p14:creationId xmlns:p14="http://schemas.microsoft.com/office/powerpoint/2010/main" val="26591174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1290BD4-D15B-2354-C118-AF111665365C}"/>
              </a:ext>
            </a:extLst>
          </p:cNvPr>
          <p:cNvCxnSpPr>
            <a:cxnSpLocks/>
            <a:stCxn id="4" idx="0"/>
          </p:cNvCxnSpPr>
          <p:nvPr/>
        </p:nvCxnSpPr>
        <p:spPr>
          <a:xfrm>
            <a:off x="4547150" y="1767750"/>
            <a:ext cx="0" cy="1283942"/>
          </a:xfrm>
          <a:prstGeom prst="line">
            <a:avLst/>
          </a:prstGeom>
          <a:solidFill>
            <a:schemeClr val="bg1"/>
          </a:solidFill>
          <a:ln w="15875">
            <a:solidFill>
              <a:srgbClr val="00AFAA"/>
            </a:solidFill>
          </a:ln>
          <a:effectLst/>
        </p:spPr>
        <p:style>
          <a:lnRef idx="1">
            <a:schemeClr val="accent1"/>
          </a:lnRef>
          <a:fillRef idx="3">
            <a:schemeClr val="accent1"/>
          </a:fillRef>
          <a:effectRef idx="2">
            <a:schemeClr val="accent1"/>
          </a:effectRef>
          <a:fontRef idx="minor">
            <a:schemeClr val="lt1"/>
          </a:fontRef>
        </p:style>
      </p:cxnSp>
      <p:grpSp>
        <p:nvGrpSpPr>
          <p:cNvPr id="10" name="Groupe 9">
            <a:extLst>
              <a:ext uri="{FF2B5EF4-FFF2-40B4-BE49-F238E27FC236}">
                <a16:creationId xmlns:a16="http://schemas.microsoft.com/office/drawing/2014/main" id="{3F1337F3-A012-89F1-9259-65B7126FF8C8}"/>
              </a:ext>
            </a:extLst>
          </p:cNvPr>
          <p:cNvGrpSpPr/>
          <p:nvPr/>
        </p:nvGrpSpPr>
        <p:grpSpPr>
          <a:xfrm>
            <a:off x="4427984" y="1702337"/>
            <a:ext cx="2977816" cy="369332"/>
            <a:chOff x="4427984" y="1702337"/>
            <a:chExt cx="2977816" cy="369332"/>
          </a:xfrm>
        </p:grpSpPr>
        <p:sp>
          <p:nvSpPr>
            <p:cNvPr id="4" name="Ellipse 3">
              <a:extLst>
                <a:ext uri="{FF2B5EF4-FFF2-40B4-BE49-F238E27FC236}">
                  <a16:creationId xmlns:a16="http://schemas.microsoft.com/office/drawing/2014/main" id="{8C00AE35-523A-A96F-4354-7676A997EC7E}"/>
                </a:ext>
              </a:extLst>
            </p:cNvPr>
            <p:cNvSpPr>
              <a:spLocks noChangeAspect="1"/>
            </p:cNvSpPr>
            <p:nvPr/>
          </p:nvSpPr>
          <p:spPr>
            <a:xfrm>
              <a:off x="4427984" y="1767750"/>
              <a:ext cx="238332" cy="238507"/>
            </a:xfrm>
            <a:prstGeom prst="ellipse">
              <a:avLst/>
            </a:prstGeom>
            <a:solidFill>
              <a:schemeClr val="bg1"/>
            </a:solidFill>
            <a:ln w="3810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Title 4">
              <a:extLst>
                <a:ext uri="{FF2B5EF4-FFF2-40B4-BE49-F238E27FC236}">
                  <a16:creationId xmlns:a16="http://schemas.microsoft.com/office/drawing/2014/main" id="{A7E6DCB6-6EC3-DD10-5CEE-5FEB3588EC9E}"/>
                </a:ext>
              </a:extLst>
            </p:cNvPr>
            <p:cNvSpPr txBox="1">
              <a:spLocks/>
            </p:cNvSpPr>
            <p:nvPr>
              <p:custDataLst>
                <p:tags r:id="rId4"/>
              </p:custDataLst>
            </p:nvPr>
          </p:nvSpPr>
          <p:spPr>
            <a:xfrm>
              <a:off x="4782044" y="1702337"/>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00AFAA"/>
                  </a:solidFill>
                  <a:latin typeface="Segoe UI" panose="020B0502040204020203" pitchFamily="34" charset="0"/>
                  <a:cs typeface="Segoe UI" panose="020B0502040204020203" pitchFamily="34" charset="0"/>
                </a:rPr>
                <a:t>Activité 1</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Cartographier l’écosystème</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13" name="Groupe 12">
            <a:extLst>
              <a:ext uri="{FF2B5EF4-FFF2-40B4-BE49-F238E27FC236}">
                <a16:creationId xmlns:a16="http://schemas.microsoft.com/office/drawing/2014/main" id="{1C1141C6-EA01-067A-3266-D43F332D823C}"/>
              </a:ext>
            </a:extLst>
          </p:cNvPr>
          <p:cNvGrpSpPr/>
          <p:nvPr/>
        </p:nvGrpSpPr>
        <p:grpSpPr>
          <a:xfrm>
            <a:off x="4427984" y="2235781"/>
            <a:ext cx="3323846" cy="369332"/>
            <a:chOff x="4427984" y="2233284"/>
            <a:chExt cx="3323846" cy="369332"/>
          </a:xfrm>
        </p:grpSpPr>
        <p:sp>
          <p:nvSpPr>
            <p:cNvPr id="5" name="Ellipse 4">
              <a:extLst>
                <a:ext uri="{FF2B5EF4-FFF2-40B4-BE49-F238E27FC236}">
                  <a16:creationId xmlns:a16="http://schemas.microsoft.com/office/drawing/2014/main" id="{FBBEAA1B-793E-0C03-E606-3102C82D7961}"/>
                </a:ext>
              </a:extLst>
            </p:cNvPr>
            <p:cNvSpPr>
              <a:spLocks noChangeAspect="1"/>
            </p:cNvSpPr>
            <p:nvPr/>
          </p:nvSpPr>
          <p:spPr>
            <a:xfrm>
              <a:off x="4427984" y="2298697"/>
              <a:ext cx="238332" cy="238507"/>
            </a:xfrm>
            <a:prstGeom prst="ellipse">
              <a:avLst/>
            </a:prstGeom>
            <a:solidFill>
              <a:schemeClr val="bg1"/>
            </a:solidFill>
            <a:ln w="3810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Title 4">
              <a:extLst>
                <a:ext uri="{FF2B5EF4-FFF2-40B4-BE49-F238E27FC236}">
                  <a16:creationId xmlns:a16="http://schemas.microsoft.com/office/drawing/2014/main" id="{FB1F7BBD-7F61-C32A-D00F-A55034C71AFB}"/>
                </a:ext>
              </a:extLst>
            </p:cNvPr>
            <p:cNvSpPr txBox="1">
              <a:spLocks/>
            </p:cNvSpPr>
            <p:nvPr>
              <p:custDataLst>
                <p:tags r:id="rId3"/>
              </p:custDataLst>
            </p:nvPr>
          </p:nvSpPr>
          <p:spPr>
            <a:xfrm>
              <a:off x="4782044" y="2233284"/>
              <a:ext cx="296978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00AFAA"/>
                  </a:solidFill>
                  <a:latin typeface="Segoe UI" panose="020B0502040204020203" pitchFamily="34" charset="0"/>
                  <a:cs typeface="Segoe UI" panose="020B0502040204020203" pitchFamily="34" charset="0"/>
                </a:rPr>
                <a:t>Activité 2</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Élaborer les scénarios stratégiques</a:t>
              </a:r>
              <a:endParaRPr lang="fr-FR" altLang="fr-FR" sz="1200" dirty="0">
                <a:solidFill>
                  <a:srgbClr val="252525"/>
                </a:solidFill>
                <a:latin typeface="Segoe UI" panose="020B0502040204020203" pitchFamily="34" charset="0"/>
                <a:cs typeface="Segoe UI" panose="020B0502040204020203" pitchFamily="34" charset="0"/>
              </a:endParaRPr>
            </a:p>
          </p:txBody>
        </p:sp>
      </p:grpSp>
      <p:grpSp>
        <p:nvGrpSpPr>
          <p:cNvPr id="14" name="Groupe 13">
            <a:extLst>
              <a:ext uri="{FF2B5EF4-FFF2-40B4-BE49-F238E27FC236}">
                <a16:creationId xmlns:a16="http://schemas.microsoft.com/office/drawing/2014/main" id="{C27DB49F-5C95-3F05-A2D0-79A40F3A5DD6}"/>
              </a:ext>
            </a:extLst>
          </p:cNvPr>
          <p:cNvGrpSpPr/>
          <p:nvPr/>
        </p:nvGrpSpPr>
        <p:grpSpPr>
          <a:xfrm>
            <a:off x="4427984" y="2769224"/>
            <a:ext cx="2977816" cy="553998"/>
            <a:chOff x="4427984" y="2769224"/>
            <a:chExt cx="2977816" cy="553998"/>
          </a:xfrm>
        </p:grpSpPr>
        <p:sp>
          <p:nvSpPr>
            <p:cNvPr id="6" name="Ellipse 5">
              <a:extLst>
                <a:ext uri="{FF2B5EF4-FFF2-40B4-BE49-F238E27FC236}">
                  <a16:creationId xmlns:a16="http://schemas.microsoft.com/office/drawing/2014/main" id="{31AA3AAC-FDCA-F585-C6A3-A92DFDF5773B}"/>
                </a:ext>
              </a:extLst>
            </p:cNvPr>
            <p:cNvSpPr>
              <a:spLocks noChangeAspect="1"/>
            </p:cNvSpPr>
            <p:nvPr/>
          </p:nvSpPr>
          <p:spPr>
            <a:xfrm>
              <a:off x="4427984" y="2926970"/>
              <a:ext cx="238332" cy="238507"/>
            </a:xfrm>
            <a:prstGeom prst="ellipse">
              <a:avLst/>
            </a:prstGeom>
            <a:solidFill>
              <a:schemeClr val="bg1"/>
            </a:solidFill>
            <a:ln w="38100">
              <a:solidFill>
                <a:srgbClr val="00AFAA"/>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Title 4">
              <a:extLst>
                <a:ext uri="{FF2B5EF4-FFF2-40B4-BE49-F238E27FC236}">
                  <a16:creationId xmlns:a16="http://schemas.microsoft.com/office/drawing/2014/main" id="{4BBEBFA1-7688-5867-4875-9AB83ACC9D7D}"/>
                </a:ext>
              </a:extLst>
            </p:cNvPr>
            <p:cNvSpPr txBox="1">
              <a:spLocks/>
            </p:cNvSpPr>
            <p:nvPr>
              <p:custDataLst>
                <p:tags r:id="rId2"/>
              </p:custDataLst>
            </p:nvPr>
          </p:nvSpPr>
          <p:spPr>
            <a:xfrm>
              <a:off x="4782044" y="2769224"/>
              <a:ext cx="26237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00AFAA"/>
                  </a:solidFill>
                  <a:latin typeface="Segoe UI" panose="020B0502040204020203" pitchFamily="34" charset="0"/>
                  <a:cs typeface="Segoe UI" panose="020B0502040204020203" pitchFamily="34" charset="0"/>
                </a:rPr>
                <a:t>Activité 3</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Définir les mesures de sécurité</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sur l’écosystème</a:t>
              </a:r>
              <a:endParaRPr lang="fr-FR" altLang="fr-FR" sz="1200" dirty="0">
                <a:solidFill>
                  <a:srgbClr val="252525"/>
                </a:solidFill>
                <a:latin typeface="Segoe UI" panose="020B0502040204020203" pitchFamily="34" charset="0"/>
                <a:cs typeface="Segoe UI" panose="020B0502040204020203" pitchFamily="34" charset="0"/>
              </a:endParaRPr>
            </a:p>
          </p:txBody>
        </p:sp>
      </p:grpSp>
      <p:sp>
        <p:nvSpPr>
          <p:cNvPr id="11" name="Title 4">
            <a:extLst>
              <a:ext uri="{FF2B5EF4-FFF2-40B4-BE49-F238E27FC236}">
                <a16:creationId xmlns:a16="http://schemas.microsoft.com/office/drawing/2014/main" id="{E887FE62-2698-FC73-9E9A-1CA7D8DBC8C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Scénarios stratégiques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2" name="ZoneTexte 11">
            <a:extLst>
              <a:ext uri="{FF2B5EF4-FFF2-40B4-BE49-F238E27FC236}">
                <a16:creationId xmlns:a16="http://schemas.microsoft.com/office/drawing/2014/main" id="{2D41FBB1-8CD1-4318-2156-66A9EA20C8C1}"/>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a:t>
            </a:r>
          </a:p>
        </p:txBody>
      </p:sp>
    </p:spTree>
    <p:extLst>
      <p:ext uri="{BB962C8B-B14F-4D97-AF65-F5344CB8AC3E}">
        <p14:creationId xmlns:p14="http://schemas.microsoft.com/office/powerpoint/2010/main" val="703035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orme libre 21">
            <a:extLst>
              <a:ext uri="{FF2B5EF4-FFF2-40B4-BE49-F238E27FC236}">
                <a16:creationId xmlns:a16="http://schemas.microsoft.com/office/drawing/2014/main" id="{CAD1F7A2-0C62-2CD7-7B0E-D6103A85024A}"/>
              </a:ext>
            </a:extLst>
          </p:cNvPr>
          <p:cNvSpPr/>
          <p:nvPr/>
        </p:nvSpPr>
        <p:spPr>
          <a:xfrm flipH="1">
            <a:off x="2160794" y="1449912"/>
            <a:ext cx="2088976" cy="1818029"/>
          </a:xfrm>
          <a:custGeom>
            <a:avLst/>
            <a:gdLst>
              <a:gd name="connsiteX0" fmla="*/ 2088976 w 2088976"/>
              <a:gd name="connsiteY0" fmla="*/ 0 h 1818029"/>
              <a:gd name="connsiteX1" fmla="*/ 0 w 2088976"/>
              <a:gd name="connsiteY1" fmla="*/ 0 h 1818029"/>
              <a:gd name="connsiteX2" fmla="*/ 0 w 2088976"/>
              <a:gd name="connsiteY2" fmla="*/ 1356167 h 1818029"/>
              <a:gd name="connsiteX3" fmla="*/ 780252 w 2088976"/>
              <a:gd name="connsiteY3" fmla="*/ 1356167 h 1818029"/>
              <a:gd name="connsiteX4" fmla="*/ 581100 w 2088976"/>
              <a:gd name="connsiteY4" fmla="*/ 1818029 h 1818029"/>
              <a:gd name="connsiteX5" fmla="*/ 1084200 w 2088976"/>
              <a:gd name="connsiteY5" fmla="*/ 1356167 h 1818029"/>
              <a:gd name="connsiteX6" fmla="*/ 2088976 w 2088976"/>
              <a:gd name="connsiteY6" fmla="*/ 1356167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818029">
                <a:moveTo>
                  <a:pt x="2088976" y="0"/>
                </a:moveTo>
                <a:lnTo>
                  <a:pt x="0" y="0"/>
                </a:lnTo>
                <a:lnTo>
                  <a:pt x="0" y="1356167"/>
                </a:lnTo>
                <a:lnTo>
                  <a:pt x="780252" y="1356167"/>
                </a:lnTo>
                <a:lnTo>
                  <a:pt x="581100" y="1818029"/>
                </a:lnTo>
                <a:lnTo>
                  <a:pt x="1084200" y="1356167"/>
                </a:lnTo>
                <a:lnTo>
                  <a:pt x="2088976" y="1356167"/>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chemeClr val="bg1">
                  <a:lumMod val="75000"/>
                </a:schemeClr>
              </a:solidFill>
              <a:latin typeface="Segoe UI" panose="020B0502040204020203" pitchFamily="34" charset="0"/>
              <a:cs typeface="Segoe UI" panose="020B0502040204020203" pitchFamily="34" charset="0"/>
            </a:endParaRPr>
          </a:p>
        </p:txBody>
      </p:sp>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10" name="Rectangle à coins arrondis 6">
            <a:extLst>
              <a:ext uri="{FF2B5EF4-FFF2-40B4-BE49-F238E27FC236}">
                <a16:creationId xmlns:a16="http://schemas.microsoft.com/office/drawing/2014/main" id="{62340F9A-BA1C-9490-962D-12AB1A592719}"/>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20" name="Forme libre 19">
            <a:extLst>
              <a:ext uri="{FF2B5EF4-FFF2-40B4-BE49-F238E27FC236}">
                <a16:creationId xmlns:a16="http://schemas.microsoft.com/office/drawing/2014/main" id="{6279E354-AA61-10FD-1820-666ACB065830}"/>
              </a:ext>
            </a:extLst>
          </p:cNvPr>
          <p:cNvSpPr/>
          <p:nvPr/>
        </p:nvSpPr>
        <p:spPr>
          <a:xfrm>
            <a:off x="582821" y="2976421"/>
            <a:ext cx="2827802" cy="1377224"/>
          </a:xfrm>
          <a:custGeom>
            <a:avLst/>
            <a:gdLst>
              <a:gd name="connsiteX0" fmla="*/ 0 w 2827802"/>
              <a:gd name="connsiteY0" fmla="*/ 0 h 1377224"/>
              <a:gd name="connsiteX1" fmla="*/ 2160000 w 2827802"/>
              <a:gd name="connsiteY1" fmla="*/ 0 h 1377224"/>
              <a:gd name="connsiteX2" fmla="*/ 2160000 w 2827802"/>
              <a:gd name="connsiteY2" fmla="*/ 616227 h 1377224"/>
              <a:gd name="connsiteX3" fmla="*/ 2827802 w 2827802"/>
              <a:gd name="connsiteY3" fmla="*/ 753657 h 1377224"/>
              <a:gd name="connsiteX4" fmla="*/ 2160000 w 2827802"/>
              <a:gd name="connsiteY4" fmla="*/ 884267 h 1377224"/>
              <a:gd name="connsiteX5" fmla="*/ 2160000 w 2827802"/>
              <a:gd name="connsiteY5" fmla="*/ 1377224 h 1377224"/>
              <a:gd name="connsiteX6" fmla="*/ 0 w 2827802"/>
              <a:gd name="connsiteY6" fmla="*/ 1377224 h 1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7802" h="1377224">
                <a:moveTo>
                  <a:pt x="0" y="0"/>
                </a:moveTo>
                <a:lnTo>
                  <a:pt x="2160000" y="0"/>
                </a:lnTo>
                <a:lnTo>
                  <a:pt x="2160000" y="616227"/>
                </a:lnTo>
                <a:lnTo>
                  <a:pt x="2827802" y="753657"/>
                </a:lnTo>
                <a:lnTo>
                  <a:pt x="2160000" y="884267"/>
                </a:lnTo>
                <a:lnTo>
                  <a:pt x="2160000" y="1377224"/>
                </a:lnTo>
                <a:lnTo>
                  <a:pt x="0" y="1377224"/>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chemeClr val="bg1">
                  <a:lumMod val="75000"/>
                </a:schemeClr>
              </a:soli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E570E8D2-7D96-69DB-84A0-4FC912CC1744}"/>
              </a:ext>
            </a:extLst>
          </p:cNvPr>
          <p:cNvSpPr/>
          <p:nvPr/>
        </p:nvSpPr>
        <p:spPr>
          <a:xfrm>
            <a:off x="582821" y="2982344"/>
            <a:ext cx="2160000" cy="1377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Quelles sont les </a:t>
            </a:r>
            <a:r>
              <a:rPr lang="fr-FR" sz="12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parties prenantes</a:t>
            </a:r>
            <a:r>
              <a:rPr lang="fr-FR" sz="1200" i="1" dirty="0">
                <a:solidFill>
                  <a:srgbClr val="252525"/>
                </a:solidFill>
                <a:latin typeface="Segoe UI" panose="020B0502040204020203" pitchFamily="34" charset="0"/>
                <a:cs typeface="Segoe UI" panose="020B0502040204020203" pitchFamily="34" charset="0"/>
              </a:rPr>
              <a:t> (i.e. acteurs humains ou informatiques en interaction avec l’objet de l’étude) qui forment </a:t>
            </a:r>
            <a:r>
              <a:rPr lang="fr-FR" sz="12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l’écosystème</a:t>
            </a:r>
            <a:r>
              <a:rPr lang="fr-FR" sz="1200" i="1" dirty="0">
                <a:solidFill>
                  <a:srgbClr val="252525"/>
                </a:solidFill>
                <a:latin typeface="Segoe UI" panose="020B0502040204020203" pitchFamily="34" charset="0"/>
                <a:cs typeface="Segoe UI" panose="020B0502040204020203" pitchFamily="34" charset="0"/>
              </a:rPr>
              <a:t> ?</a:t>
            </a:r>
            <a:endParaRPr lang="fr-FR">
              <a:solidFill>
                <a:srgbClr val="252525"/>
              </a:solidFill>
            </a:endParaRPr>
          </a:p>
        </p:txBody>
      </p:sp>
      <p:sp>
        <p:nvSpPr>
          <p:cNvPr id="4" name="Forme libre 3">
            <a:extLst>
              <a:ext uri="{FF2B5EF4-FFF2-40B4-BE49-F238E27FC236}">
                <a16:creationId xmlns:a16="http://schemas.microsoft.com/office/drawing/2014/main" id="{40B225A8-E1BD-8EE9-26D0-A04A7035FF8E}"/>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9" name="Rectangle à coins arrondis 4">
            <a:extLst>
              <a:ext uri="{FF2B5EF4-FFF2-40B4-BE49-F238E27FC236}">
                <a16:creationId xmlns:a16="http://schemas.microsoft.com/office/drawing/2014/main" id="{28D704EC-88AE-6A51-8512-C2F4358DB844}"/>
              </a:ext>
            </a:extLst>
          </p:cNvPr>
          <p:cNvSpPr/>
          <p:nvPr/>
        </p:nvSpPr>
        <p:spPr>
          <a:xfrm>
            <a:off x="2160794"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Quelles sont les </a:t>
            </a:r>
            <a:r>
              <a:rPr lang="fr-FR" sz="12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parties prenantes critiques (PPC)</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(i.e. les maillons faibles de l’écosystème disposant d’un accès privilégié aux valeurs métier) ?</a:t>
            </a:r>
          </a:p>
        </p:txBody>
      </p:sp>
      <p:sp>
        <p:nvSpPr>
          <p:cNvPr id="11" name="Rectangle à coins arrondis 7">
            <a:extLst>
              <a:ext uri="{FF2B5EF4-FFF2-40B4-BE49-F238E27FC236}">
                <a16:creationId xmlns:a16="http://schemas.microsoft.com/office/drawing/2014/main" id="{08602A79-C2F2-8C53-C5F4-8EBA0978A235}"/>
              </a:ext>
            </a:extLst>
          </p:cNvPr>
          <p:cNvSpPr/>
          <p:nvPr/>
        </p:nvSpPr>
        <p:spPr>
          <a:xfrm>
            <a:off x="4393787"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scénarios stratégiques, i.e. ensembles de chemins d’attaque allant d’une source de risques à un objectif visé ? L’attaquant est-il susceptible de passer par une PPC ?</a:t>
            </a:r>
          </a:p>
        </p:txBody>
      </p:sp>
      <p:sp>
        <p:nvSpPr>
          <p:cNvPr id="12" name="Rectangle à coins arrondis 11">
            <a:extLst>
              <a:ext uri="{FF2B5EF4-FFF2-40B4-BE49-F238E27FC236}">
                <a16:creationId xmlns:a16="http://schemas.microsoft.com/office/drawing/2014/main" id="{67012D2B-5235-388B-D367-EB4A06D1C0C5}"/>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mesures de sécurité peut-on appliquer aux parties prenantes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critiques ?</a:t>
            </a:r>
          </a:p>
        </p:txBody>
      </p:sp>
      <p:sp>
        <p:nvSpPr>
          <p:cNvPr id="5" name="Title 4">
            <a:extLst>
              <a:ext uri="{FF2B5EF4-FFF2-40B4-BE49-F238E27FC236}">
                <a16:creationId xmlns:a16="http://schemas.microsoft.com/office/drawing/2014/main" id="{6D9B4B65-31CF-B00E-AD87-BDE47D926733}"/>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376F8AAA-5CC4-C92A-EE39-089F2A8094F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Les questions à se poser</a:t>
            </a:r>
            <a:endParaRPr lang="fr-FR" sz="1400" b="1">
              <a:solidFill>
                <a:srgbClr val="00AFAA"/>
              </a:solidFill>
              <a:latin typeface="Segoe UI" panose="020B0502040204020203" pitchFamily="34" charset="0"/>
              <a:cs typeface="Segoe UI" panose="020B0502040204020203" pitchFamily="34" charset="0"/>
            </a:endParaRPr>
          </a:p>
        </p:txBody>
      </p:sp>
      <p:sp>
        <p:nvSpPr>
          <p:cNvPr id="17" name="Forme libre 16">
            <a:extLst>
              <a:ext uri="{FF2B5EF4-FFF2-40B4-BE49-F238E27FC236}">
                <a16:creationId xmlns:a16="http://schemas.microsoft.com/office/drawing/2014/main" id="{4313FBD0-A160-6335-97FB-9EBCB951E21B}"/>
              </a:ext>
            </a:extLst>
          </p:cNvPr>
          <p:cNvSpPr/>
          <p:nvPr/>
        </p:nvSpPr>
        <p:spPr>
          <a:xfrm>
            <a:off x="4393787" y="1449912"/>
            <a:ext cx="2700040" cy="1818029"/>
          </a:xfrm>
          <a:custGeom>
            <a:avLst/>
            <a:gdLst>
              <a:gd name="connsiteX0" fmla="*/ 0 w 2700040"/>
              <a:gd name="connsiteY0" fmla="*/ 0 h 1818029"/>
              <a:gd name="connsiteX1" fmla="*/ 2700040 w 2700040"/>
              <a:gd name="connsiteY1" fmla="*/ 0 h 1818029"/>
              <a:gd name="connsiteX2" fmla="*/ 2700040 w 2700040"/>
              <a:gd name="connsiteY2" fmla="*/ 1350453 h 1818029"/>
              <a:gd name="connsiteX3" fmla="*/ 1734779 w 2700040"/>
              <a:gd name="connsiteY3" fmla="*/ 1350453 h 1818029"/>
              <a:gd name="connsiteX4" fmla="*/ 1225455 w 2700040"/>
              <a:gd name="connsiteY4" fmla="*/ 1818029 h 1818029"/>
              <a:gd name="connsiteX5" fmla="*/ 1427071 w 2700040"/>
              <a:gd name="connsiteY5" fmla="*/ 1350453 h 1818029"/>
              <a:gd name="connsiteX6" fmla="*/ 0 w 2700040"/>
              <a:gd name="connsiteY6" fmla="*/ 1350453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818029">
                <a:moveTo>
                  <a:pt x="0" y="0"/>
                </a:moveTo>
                <a:lnTo>
                  <a:pt x="2700040" y="0"/>
                </a:lnTo>
                <a:lnTo>
                  <a:pt x="2700040" y="1350453"/>
                </a:lnTo>
                <a:lnTo>
                  <a:pt x="1734779" y="1350453"/>
                </a:lnTo>
                <a:lnTo>
                  <a:pt x="1225455" y="1818029"/>
                </a:lnTo>
                <a:lnTo>
                  <a:pt x="1427071" y="1350453"/>
                </a:lnTo>
                <a:lnTo>
                  <a:pt x="0" y="1350453"/>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112304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Image 28">
            <a:extLst>
              <a:ext uri="{FF2B5EF4-FFF2-40B4-BE49-F238E27FC236}">
                <a16:creationId xmlns:a16="http://schemas.microsoft.com/office/drawing/2014/main" id="{A18B6AFA-17A9-0966-B473-32686C8C7F2C}"/>
              </a:ext>
            </a:extLst>
          </p:cNvPr>
          <p:cNvPicPr>
            <a:picLocks noChangeAspect="1"/>
          </p:cNvPicPr>
          <p:nvPr/>
        </p:nvPicPr>
        <p:blipFill>
          <a:blip r:embed="rId4"/>
          <a:stretch>
            <a:fillRect/>
          </a:stretch>
        </p:blipFill>
        <p:spPr>
          <a:xfrm>
            <a:off x="3467724" y="1319133"/>
            <a:ext cx="3328691" cy="3328691"/>
          </a:xfrm>
          <a:prstGeom prst="rect">
            <a:avLst/>
          </a:prstGeom>
        </p:spPr>
      </p:pic>
      <p:pic>
        <p:nvPicPr>
          <p:cNvPr id="30" name="Image 29">
            <a:extLst>
              <a:ext uri="{FF2B5EF4-FFF2-40B4-BE49-F238E27FC236}">
                <a16:creationId xmlns:a16="http://schemas.microsoft.com/office/drawing/2014/main" id="{A7953504-1105-FBD4-2FCE-30FA117E2536}"/>
              </a:ext>
            </a:extLst>
          </p:cNvPr>
          <p:cNvPicPr>
            <a:picLocks noChangeAspect="1"/>
          </p:cNvPicPr>
          <p:nvPr/>
        </p:nvPicPr>
        <p:blipFill>
          <a:blip r:embed="rId5"/>
          <a:stretch>
            <a:fillRect/>
          </a:stretch>
        </p:blipFill>
        <p:spPr>
          <a:xfrm>
            <a:off x="4018493" y="1869902"/>
            <a:ext cx="2227153" cy="2227153"/>
          </a:xfrm>
          <a:prstGeom prst="rect">
            <a:avLst/>
          </a:prstGeom>
        </p:spPr>
      </p:pic>
      <p:pic>
        <p:nvPicPr>
          <p:cNvPr id="31" name="Image 30">
            <a:extLst>
              <a:ext uri="{FF2B5EF4-FFF2-40B4-BE49-F238E27FC236}">
                <a16:creationId xmlns:a16="http://schemas.microsoft.com/office/drawing/2014/main" id="{E61D5642-274B-97E3-3B70-DE070ACA774B}"/>
              </a:ext>
            </a:extLst>
          </p:cNvPr>
          <p:cNvPicPr>
            <a:picLocks noChangeAspect="1"/>
          </p:cNvPicPr>
          <p:nvPr/>
        </p:nvPicPr>
        <p:blipFill>
          <a:blip r:embed="rId6"/>
          <a:stretch>
            <a:fillRect/>
          </a:stretch>
        </p:blipFill>
        <p:spPr>
          <a:xfrm>
            <a:off x="4673688" y="2450237"/>
            <a:ext cx="916763" cy="1066485"/>
          </a:xfrm>
          <a:prstGeom prst="rect">
            <a:avLst/>
          </a:prstGeom>
        </p:spPr>
      </p:pic>
      <p:pic>
        <p:nvPicPr>
          <p:cNvPr id="33" name="Image 32">
            <a:extLst>
              <a:ext uri="{FF2B5EF4-FFF2-40B4-BE49-F238E27FC236}">
                <a16:creationId xmlns:a16="http://schemas.microsoft.com/office/drawing/2014/main" id="{870727B6-E5D8-FD5F-5556-0B03A9E1D68B}"/>
              </a:ext>
            </a:extLst>
          </p:cNvPr>
          <p:cNvPicPr>
            <a:picLocks noChangeAspect="1"/>
          </p:cNvPicPr>
          <p:nvPr/>
        </p:nvPicPr>
        <p:blipFill>
          <a:blip r:embed="rId7"/>
          <a:stretch>
            <a:fillRect/>
          </a:stretch>
        </p:blipFill>
        <p:spPr>
          <a:xfrm>
            <a:off x="3810483" y="1876454"/>
            <a:ext cx="476476" cy="476476"/>
          </a:xfrm>
          <a:prstGeom prst="rect">
            <a:avLst/>
          </a:prstGeom>
        </p:spPr>
      </p:pic>
      <p:pic>
        <p:nvPicPr>
          <p:cNvPr id="34" name="Image 33">
            <a:extLst>
              <a:ext uri="{FF2B5EF4-FFF2-40B4-BE49-F238E27FC236}">
                <a16:creationId xmlns:a16="http://schemas.microsoft.com/office/drawing/2014/main" id="{E02992A5-C13F-1746-3572-E929BE6EF04F}"/>
              </a:ext>
            </a:extLst>
          </p:cNvPr>
          <p:cNvPicPr>
            <a:picLocks noChangeAspect="1"/>
          </p:cNvPicPr>
          <p:nvPr/>
        </p:nvPicPr>
        <p:blipFill>
          <a:blip r:embed="rId7"/>
          <a:stretch>
            <a:fillRect/>
          </a:stretch>
        </p:blipFill>
        <p:spPr>
          <a:xfrm>
            <a:off x="6233167" y="2362293"/>
            <a:ext cx="476476" cy="476476"/>
          </a:xfrm>
          <a:prstGeom prst="rect">
            <a:avLst/>
          </a:prstGeom>
        </p:spPr>
      </p:pic>
      <p:pic>
        <p:nvPicPr>
          <p:cNvPr id="35" name="Image 34">
            <a:extLst>
              <a:ext uri="{FF2B5EF4-FFF2-40B4-BE49-F238E27FC236}">
                <a16:creationId xmlns:a16="http://schemas.microsoft.com/office/drawing/2014/main" id="{891683D8-C51C-953E-3C81-2C33121849E4}"/>
              </a:ext>
            </a:extLst>
          </p:cNvPr>
          <p:cNvPicPr>
            <a:picLocks noChangeAspect="1"/>
          </p:cNvPicPr>
          <p:nvPr/>
        </p:nvPicPr>
        <p:blipFill>
          <a:blip r:embed="rId7"/>
          <a:stretch>
            <a:fillRect/>
          </a:stretch>
        </p:blipFill>
        <p:spPr>
          <a:xfrm>
            <a:off x="6206710" y="3208659"/>
            <a:ext cx="476476" cy="476476"/>
          </a:xfrm>
          <a:prstGeom prst="rect">
            <a:avLst/>
          </a:prstGeom>
        </p:spPr>
      </p:pic>
      <p:pic>
        <p:nvPicPr>
          <p:cNvPr id="36" name="Image 35">
            <a:extLst>
              <a:ext uri="{FF2B5EF4-FFF2-40B4-BE49-F238E27FC236}">
                <a16:creationId xmlns:a16="http://schemas.microsoft.com/office/drawing/2014/main" id="{522158FB-2BFA-6BC4-FF0E-D5D3C18A4172}"/>
              </a:ext>
            </a:extLst>
          </p:cNvPr>
          <p:cNvPicPr>
            <a:picLocks noChangeAspect="1"/>
          </p:cNvPicPr>
          <p:nvPr/>
        </p:nvPicPr>
        <p:blipFill>
          <a:blip r:embed="rId8"/>
          <a:stretch>
            <a:fillRect/>
          </a:stretch>
        </p:blipFill>
        <p:spPr>
          <a:xfrm>
            <a:off x="4168295" y="3146138"/>
            <a:ext cx="476476" cy="476476"/>
          </a:xfrm>
          <a:prstGeom prst="rect">
            <a:avLst/>
          </a:prstGeom>
        </p:spPr>
      </p:pic>
      <p:pic>
        <p:nvPicPr>
          <p:cNvPr id="37" name="Image 36">
            <a:extLst>
              <a:ext uri="{FF2B5EF4-FFF2-40B4-BE49-F238E27FC236}">
                <a16:creationId xmlns:a16="http://schemas.microsoft.com/office/drawing/2014/main" id="{76D60605-F729-EBF6-116F-1EC883226CCD}"/>
              </a:ext>
            </a:extLst>
          </p:cNvPr>
          <p:cNvPicPr>
            <a:picLocks noChangeAspect="1"/>
          </p:cNvPicPr>
          <p:nvPr/>
        </p:nvPicPr>
        <p:blipFill>
          <a:blip r:embed="rId8"/>
          <a:stretch>
            <a:fillRect/>
          </a:stretch>
        </p:blipFill>
        <p:spPr>
          <a:xfrm>
            <a:off x="5697494" y="2769751"/>
            <a:ext cx="476476" cy="476476"/>
          </a:xfrm>
          <a:prstGeom prst="rect">
            <a:avLst/>
          </a:prstGeom>
        </p:spPr>
      </p:pic>
      <p:pic>
        <p:nvPicPr>
          <p:cNvPr id="38" name="Image 37">
            <a:extLst>
              <a:ext uri="{FF2B5EF4-FFF2-40B4-BE49-F238E27FC236}">
                <a16:creationId xmlns:a16="http://schemas.microsoft.com/office/drawing/2014/main" id="{D0395E33-FAF8-D9F9-DECF-66AA3FC43C36}"/>
              </a:ext>
            </a:extLst>
          </p:cNvPr>
          <p:cNvPicPr>
            <a:picLocks noChangeAspect="1"/>
          </p:cNvPicPr>
          <p:nvPr/>
        </p:nvPicPr>
        <p:blipFill>
          <a:blip r:embed="rId8"/>
          <a:stretch>
            <a:fillRect/>
          </a:stretch>
        </p:blipFill>
        <p:spPr>
          <a:xfrm>
            <a:off x="4232412" y="2343465"/>
            <a:ext cx="476476" cy="476476"/>
          </a:xfrm>
          <a:prstGeom prst="rect">
            <a:avLst/>
          </a:prstGeom>
        </p:spPr>
      </p:pic>
      <p:pic>
        <p:nvPicPr>
          <p:cNvPr id="39" name="Image 38">
            <a:extLst>
              <a:ext uri="{FF2B5EF4-FFF2-40B4-BE49-F238E27FC236}">
                <a16:creationId xmlns:a16="http://schemas.microsoft.com/office/drawing/2014/main" id="{23F6B3D4-A0C2-D134-0331-486659B8711E}"/>
              </a:ext>
            </a:extLst>
          </p:cNvPr>
          <p:cNvPicPr>
            <a:picLocks noChangeAspect="1"/>
          </p:cNvPicPr>
          <p:nvPr/>
        </p:nvPicPr>
        <p:blipFill>
          <a:blip r:embed="rId9"/>
          <a:stretch>
            <a:fillRect/>
          </a:stretch>
        </p:blipFill>
        <p:spPr>
          <a:xfrm>
            <a:off x="4198428" y="2301392"/>
            <a:ext cx="124979" cy="115834"/>
          </a:xfrm>
          <a:prstGeom prst="rect">
            <a:avLst/>
          </a:prstGeom>
        </p:spPr>
      </p:pic>
      <p:pic>
        <p:nvPicPr>
          <p:cNvPr id="40" name="Image 39">
            <a:extLst>
              <a:ext uri="{FF2B5EF4-FFF2-40B4-BE49-F238E27FC236}">
                <a16:creationId xmlns:a16="http://schemas.microsoft.com/office/drawing/2014/main" id="{2CE27493-6E90-0D72-FE7C-45552A109897}"/>
              </a:ext>
            </a:extLst>
          </p:cNvPr>
          <p:cNvPicPr>
            <a:picLocks noChangeAspect="1"/>
          </p:cNvPicPr>
          <p:nvPr/>
        </p:nvPicPr>
        <p:blipFill>
          <a:blip r:embed="rId10"/>
          <a:stretch>
            <a:fillRect/>
          </a:stretch>
        </p:blipFill>
        <p:spPr>
          <a:xfrm>
            <a:off x="4637211" y="2731034"/>
            <a:ext cx="107011" cy="99181"/>
          </a:xfrm>
          <a:prstGeom prst="rect">
            <a:avLst/>
          </a:prstGeom>
        </p:spPr>
      </p:pic>
      <p:pic>
        <p:nvPicPr>
          <p:cNvPr id="41" name="Image 40">
            <a:extLst>
              <a:ext uri="{FF2B5EF4-FFF2-40B4-BE49-F238E27FC236}">
                <a16:creationId xmlns:a16="http://schemas.microsoft.com/office/drawing/2014/main" id="{E1169402-ED54-E6F9-5691-7D46D51F7BE0}"/>
              </a:ext>
            </a:extLst>
          </p:cNvPr>
          <p:cNvPicPr>
            <a:picLocks noChangeAspect="1"/>
          </p:cNvPicPr>
          <p:nvPr/>
        </p:nvPicPr>
        <p:blipFill>
          <a:blip r:embed="rId11"/>
          <a:stretch>
            <a:fillRect/>
          </a:stretch>
        </p:blipFill>
        <p:spPr>
          <a:xfrm>
            <a:off x="4605512" y="3220303"/>
            <a:ext cx="112257" cy="87311"/>
          </a:xfrm>
          <a:prstGeom prst="rect">
            <a:avLst/>
          </a:prstGeom>
        </p:spPr>
      </p:pic>
      <p:pic>
        <p:nvPicPr>
          <p:cNvPr id="42" name="Image 41">
            <a:extLst>
              <a:ext uri="{FF2B5EF4-FFF2-40B4-BE49-F238E27FC236}">
                <a16:creationId xmlns:a16="http://schemas.microsoft.com/office/drawing/2014/main" id="{2246343C-AD8C-3D98-CE12-21C797968693}"/>
              </a:ext>
            </a:extLst>
          </p:cNvPr>
          <p:cNvPicPr>
            <a:picLocks noChangeAspect="1"/>
          </p:cNvPicPr>
          <p:nvPr/>
        </p:nvPicPr>
        <p:blipFill>
          <a:blip r:embed="rId12"/>
          <a:stretch>
            <a:fillRect/>
          </a:stretch>
        </p:blipFill>
        <p:spPr>
          <a:xfrm>
            <a:off x="5583434" y="2983479"/>
            <a:ext cx="130447" cy="65223"/>
          </a:xfrm>
          <a:prstGeom prst="rect">
            <a:avLst/>
          </a:prstGeom>
        </p:spPr>
      </p:pic>
      <p:pic>
        <p:nvPicPr>
          <p:cNvPr id="43" name="Image 42">
            <a:extLst>
              <a:ext uri="{FF2B5EF4-FFF2-40B4-BE49-F238E27FC236}">
                <a16:creationId xmlns:a16="http://schemas.microsoft.com/office/drawing/2014/main" id="{BBCDF0B5-FE8A-C59D-4CC8-53EBB7F8A364}"/>
              </a:ext>
            </a:extLst>
          </p:cNvPr>
          <p:cNvPicPr>
            <a:picLocks noChangeAspect="1"/>
          </p:cNvPicPr>
          <p:nvPr/>
        </p:nvPicPr>
        <p:blipFill>
          <a:blip r:embed="rId13"/>
          <a:stretch>
            <a:fillRect/>
          </a:stretch>
        </p:blipFill>
        <p:spPr>
          <a:xfrm>
            <a:off x="6118167" y="2733870"/>
            <a:ext cx="160361" cy="146998"/>
          </a:xfrm>
          <a:prstGeom prst="rect">
            <a:avLst/>
          </a:prstGeom>
        </p:spPr>
      </p:pic>
      <p:pic>
        <p:nvPicPr>
          <p:cNvPr id="44" name="Image 43">
            <a:extLst>
              <a:ext uri="{FF2B5EF4-FFF2-40B4-BE49-F238E27FC236}">
                <a16:creationId xmlns:a16="http://schemas.microsoft.com/office/drawing/2014/main" id="{74D927C4-9167-5CD1-1890-41193ABB58AB}"/>
              </a:ext>
            </a:extLst>
          </p:cNvPr>
          <p:cNvPicPr>
            <a:picLocks noChangeAspect="1"/>
          </p:cNvPicPr>
          <p:nvPr/>
        </p:nvPicPr>
        <p:blipFill>
          <a:blip r:embed="rId14"/>
          <a:stretch>
            <a:fillRect/>
          </a:stretch>
        </p:blipFill>
        <p:spPr>
          <a:xfrm>
            <a:off x="6096681" y="3153005"/>
            <a:ext cx="159790" cy="149957"/>
          </a:xfrm>
          <a:prstGeom prst="rect">
            <a:avLst/>
          </a:prstGeom>
        </p:spPr>
      </p:pic>
      <p:sp>
        <p:nvSpPr>
          <p:cNvPr id="3" name="Rectangle 2">
            <a:extLst>
              <a:ext uri="{FF2B5EF4-FFF2-40B4-BE49-F238E27FC236}">
                <a16:creationId xmlns:a16="http://schemas.microsoft.com/office/drawing/2014/main" id="{95DBECCB-B506-7D73-2FBB-F4FF144934B8}"/>
              </a:ext>
            </a:extLst>
          </p:cNvPr>
          <p:cNvSpPr/>
          <p:nvPr/>
        </p:nvSpPr>
        <p:spPr>
          <a:xfrm>
            <a:off x="6968054" y="1416878"/>
            <a:ext cx="1834117" cy="2091498"/>
          </a:xfrm>
          <a:prstGeom prst="rect">
            <a:avLst/>
          </a:prstGeom>
          <a:solidFill>
            <a:schemeClr val="bg1"/>
          </a:solidFill>
          <a:ln w="38100">
            <a:solidFill>
              <a:srgbClr val="00AFAA"/>
            </a:solidFill>
          </a:ln>
          <a:effectLst/>
        </p:spPr>
        <p:style>
          <a:lnRef idx="1">
            <a:schemeClr val="accent4"/>
          </a:lnRef>
          <a:fillRef idx="2">
            <a:schemeClr val="accent4"/>
          </a:fillRef>
          <a:effectRef idx="1">
            <a:schemeClr val="accent4"/>
          </a:effectRef>
          <a:fontRef idx="minor">
            <a:schemeClr val="dk1"/>
          </a:fontRef>
        </p:style>
        <p:txBody>
          <a:bodyPr lIns="144000" tIns="144000" rIns="36000" bIns="0" rtlCol="0" anchor="t"/>
          <a:lstStyle/>
          <a:p>
            <a:pPr>
              <a:spcAft>
                <a:spcPts val="300"/>
              </a:spcAft>
            </a:pPr>
            <a:r>
              <a:rPr lang="fr-FR" sz="1100" b="1" dirty="0">
                <a:solidFill>
                  <a:srgbClr val="00AFAA"/>
                </a:solidFill>
                <a:latin typeface="Segoe UI" panose="020B0502040204020203" pitchFamily="34" charset="0"/>
                <a:cs typeface="Segoe UI" panose="020B0502040204020203" pitchFamily="34" charset="0"/>
              </a:rPr>
              <a:t>Qu’est-ce que l’écosystème ?</a:t>
            </a:r>
          </a:p>
          <a:p>
            <a:r>
              <a:rPr lang="fr-FR" sz="1100" dirty="0">
                <a:solidFill>
                  <a:srgbClr val="252525"/>
                </a:solidFill>
                <a:latin typeface="Segoe UI" panose="020B0502040204020203" pitchFamily="34" charset="0"/>
                <a:cs typeface="Segoe UI" panose="020B0502040204020203" pitchFamily="34" charset="0"/>
              </a:rPr>
              <a:t>L’écosystème comprend l’ensemble des parties prenantes qui gravitent autour de l’objet de l’étude et concourent à la réalisation de ses missions (partenaires, sous-traitants, filiales, etc.).</a:t>
            </a:r>
          </a:p>
        </p:txBody>
      </p:sp>
      <p:sp>
        <p:nvSpPr>
          <p:cNvPr id="4" name="Rectangle 3">
            <a:extLst>
              <a:ext uri="{FF2B5EF4-FFF2-40B4-BE49-F238E27FC236}">
                <a16:creationId xmlns:a16="http://schemas.microsoft.com/office/drawing/2014/main" id="{C939CB93-C386-DB26-6F89-409C1E6AD7A3}"/>
              </a:ext>
            </a:extLst>
          </p:cNvPr>
          <p:cNvSpPr/>
          <p:nvPr/>
        </p:nvSpPr>
        <p:spPr>
          <a:xfrm>
            <a:off x="1025817" y="1416878"/>
            <a:ext cx="2196593" cy="2915889"/>
          </a:xfrm>
          <a:prstGeom prst="rect">
            <a:avLst/>
          </a:prstGeom>
          <a:solidFill>
            <a:schemeClr val="bg1"/>
          </a:solidFill>
          <a:ln w="38100">
            <a:solidFill>
              <a:srgbClr val="00AFAA"/>
            </a:solidFill>
          </a:ln>
          <a:effectLst/>
        </p:spPr>
        <p:style>
          <a:lnRef idx="1">
            <a:schemeClr val="accent5"/>
          </a:lnRef>
          <a:fillRef idx="2">
            <a:schemeClr val="accent5"/>
          </a:fillRef>
          <a:effectRef idx="1">
            <a:schemeClr val="accent5"/>
          </a:effectRef>
          <a:fontRef idx="minor">
            <a:schemeClr val="dk1"/>
          </a:fontRef>
        </p:style>
        <p:txBody>
          <a:bodyPr lIns="144000" tIns="144000" rIns="144000" bIns="0" rtlCol="0" anchor="t"/>
          <a:lstStyle/>
          <a:p>
            <a:pPr>
              <a:spcBef>
                <a:spcPct val="0"/>
              </a:spcBef>
              <a:spcAft>
                <a:spcPts val="300"/>
              </a:spcAft>
            </a:pPr>
            <a:r>
              <a:rPr lang="fr-FR" sz="1100" b="1" dirty="0">
                <a:solidFill>
                  <a:srgbClr val="00AFAA"/>
                </a:solidFill>
                <a:latin typeface="Segoe UI" panose="020B0502040204020203" pitchFamily="34" charset="0"/>
                <a:cs typeface="Segoe UI" panose="020B0502040204020203" pitchFamily="34" charset="0"/>
              </a:rPr>
              <a:t>Qu’est-ce qu’une partie prenante ?</a:t>
            </a:r>
          </a:p>
          <a:p>
            <a:r>
              <a:rPr lang="fr-FR" sz="1100" dirty="0">
                <a:solidFill>
                  <a:srgbClr val="252525"/>
                </a:solidFill>
                <a:latin typeface="Segoe UI" panose="020B0502040204020203" pitchFamily="34" charset="0"/>
                <a:cs typeface="Segoe UI" panose="020B0502040204020203" pitchFamily="34" charset="0"/>
              </a:rPr>
              <a:t>L’objet de l’étude est une boite noire, tout ce qui interagit avec cette boite noire est une partie prenante.</a:t>
            </a:r>
          </a:p>
          <a:p>
            <a:r>
              <a:rPr lang="fr-FR" sz="1100" dirty="0">
                <a:solidFill>
                  <a:srgbClr val="252525"/>
                </a:solidFill>
                <a:latin typeface="Segoe UI" panose="020B0502040204020203" pitchFamily="34" charset="0"/>
                <a:cs typeface="Segoe UI" panose="020B0502040204020203" pitchFamily="34" charset="0"/>
              </a:rPr>
              <a:t>Les parties prenantes sont les </a:t>
            </a:r>
            <a:r>
              <a:rPr lang="fr-FR" sz="1100" b="1" dirty="0">
                <a:solidFill>
                  <a:srgbClr val="252525"/>
                </a:solidFill>
                <a:latin typeface="Segoe UI" panose="020B0502040204020203" pitchFamily="34" charset="0"/>
                <a:ea typeface="Segoe UI" panose="020B0502040204020203" pitchFamily="34" charset="0"/>
                <a:cs typeface="Segoe UI" panose="020B0502040204020203" pitchFamily="34" charset="0"/>
              </a:rPr>
              <a:t>éléments dont la sécurité ne dépend pas directement du commanditaire du système étudié</a:t>
            </a:r>
            <a:r>
              <a:rPr lang="fr-FR" sz="1100" dirty="0">
                <a:solidFill>
                  <a:srgbClr val="252525"/>
                </a:solidFill>
                <a:latin typeface="Segoe UI" panose="020B0502040204020203" pitchFamily="34" charset="0"/>
                <a:cs typeface="Segoe UI" panose="020B0502040204020203" pitchFamily="34" charset="0"/>
              </a:rPr>
              <a:t>. Généralement le commanditaire ne peut imposer des moyens de sécurité aux parties prenantes à l’inverse des biens supports.</a:t>
            </a:r>
          </a:p>
        </p:txBody>
      </p:sp>
      <p:sp>
        <p:nvSpPr>
          <p:cNvPr id="5" name="Title 4">
            <a:extLst>
              <a:ext uri="{FF2B5EF4-FFF2-40B4-BE49-F238E27FC236}">
                <a16:creationId xmlns:a16="http://schemas.microsoft.com/office/drawing/2014/main" id="{3FE477FF-3BB2-3362-CAA3-7E38EEA7A9AA}"/>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Définitions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11EC3096-F671-285C-33E4-3AA9B5729BA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a:t>
            </a:r>
            <a:endParaRPr lang="fr-FR" sz="1400" b="1">
              <a:solidFill>
                <a:srgbClr val="00AFAA"/>
              </a:solidFill>
              <a:latin typeface="Segoe UI" panose="020B0502040204020203" pitchFamily="34" charset="0"/>
              <a:cs typeface="Segoe UI" panose="020B0502040204020203" pitchFamily="34" charset="0"/>
            </a:endParaRPr>
          </a:p>
        </p:txBody>
      </p:sp>
      <p:sp>
        <p:nvSpPr>
          <p:cNvPr id="45" name="Rectangle à coins arrondis 4">
            <a:extLst>
              <a:ext uri="{FF2B5EF4-FFF2-40B4-BE49-F238E27FC236}">
                <a16:creationId xmlns:a16="http://schemas.microsoft.com/office/drawing/2014/main" id="{BB250769-19DF-6A27-AEF8-51CBE719718C}"/>
              </a:ext>
            </a:extLst>
          </p:cNvPr>
          <p:cNvSpPr/>
          <p:nvPr/>
        </p:nvSpPr>
        <p:spPr>
          <a:xfrm>
            <a:off x="4659746" y="3115751"/>
            <a:ext cx="942110"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b="1" dirty="0">
                <a:solidFill>
                  <a:srgbClr val="252525"/>
                </a:solidFill>
                <a:latin typeface="Segoe UI" panose="020B0502040204020203" pitchFamily="34" charset="0"/>
                <a:cs typeface="Segoe UI" panose="020B0502040204020203" pitchFamily="34" charset="0"/>
              </a:rPr>
              <a:t>OBJET DE</a:t>
            </a:r>
          </a:p>
          <a:p>
            <a:pPr algn="ctr"/>
            <a:r>
              <a:rPr lang="fr-FR" sz="900" b="1" dirty="0">
                <a:solidFill>
                  <a:srgbClr val="252525"/>
                </a:solidFill>
                <a:latin typeface="Segoe UI" panose="020B0502040204020203" pitchFamily="34" charset="0"/>
                <a:cs typeface="Segoe UI" panose="020B0502040204020203" pitchFamily="34" charset="0"/>
              </a:rPr>
              <a:t>L’ÉTUDE</a:t>
            </a:r>
          </a:p>
        </p:txBody>
      </p:sp>
      <p:pic>
        <p:nvPicPr>
          <p:cNvPr id="26" name="Image 25">
            <a:extLst>
              <a:ext uri="{FF2B5EF4-FFF2-40B4-BE49-F238E27FC236}">
                <a16:creationId xmlns:a16="http://schemas.microsoft.com/office/drawing/2014/main" id="{2A2E8A27-CE3D-4D39-9752-3AB3EE2FFA08}"/>
              </a:ext>
            </a:extLst>
          </p:cNvPr>
          <p:cNvPicPr>
            <a:picLocks noChangeAspect="1"/>
          </p:cNvPicPr>
          <p:nvPr/>
        </p:nvPicPr>
        <p:blipFill>
          <a:blip r:embed="rId15"/>
          <a:stretch>
            <a:fillRect/>
          </a:stretch>
        </p:blipFill>
        <p:spPr>
          <a:xfrm>
            <a:off x="3460897" y="1320689"/>
            <a:ext cx="3338624" cy="3338624"/>
          </a:xfrm>
          <a:prstGeom prst="rect">
            <a:avLst/>
          </a:prstGeom>
        </p:spPr>
      </p:pic>
      <p:cxnSp>
        <p:nvCxnSpPr>
          <p:cNvPr id="11" name="Connecteur droit avec flèche 10">
            <a:extLst>
              <a:ext uri="{FF2B5EF4-FFF2-40B4-BE49-F238E27FC236}">
                <a16:creationId xmlns:a16="http://schemas.microsoft.com/office/drawing/2014/main" id="{DE41D49E-C0F7-CE97-6AA5-74A04B2574B5}"/>
              </a:ext>
            </a:extLst>
          </p:cNvPr>
          <p:cNvCxnSpPr>
            <a:cxnSpLocks/>
          </p:cNvCxnSpPr>
          <p:nvPr/>
        </p:nvCxnSpPr>
        <p:spPr>
          <a:xfrm>
            <a:off x="3222410" y="2124493"/>
            <a:ext cx="579131" cy="0"/>
          </a:xfrm>
          <a:prstGeom prst="straightConnector1">
            <a:avLst/>
          </a:pr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avec flèche 13">
            <a:extLst>
              <a:ext uri="{FF2B5EF4-FFF2-40B4-BE49-F238E27FC236}">
                <a16:creationId xmlns:a16="http://schemas.microsoft.com/office/drawing/2014/main" id="{F70A883C-469A-BF8B-7992-83D94402C281}"/>
              </a:ext>
            </a:extLst>
          </p:cNvPr>
          <p:cNvCxnSpPr>
            <a:cxnSpLocks/>
          </p:cNvCxnSpPr>
          <p:nvPr/>
        </p:nvCxnSpPr>
        <p:spPr>
          <a:xfrm>
            <a:off x="3222410" y="2590502"/>
            <a:ext cx="1004816" cy="0"/>
          </a:xfrm>
          <a:prstGeom prst="straightConnector1">
            <a:avLst/>
          </a:pr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avec flèche 16">
            <a:extLst>
              <a:ext uri="{FF2B5EF4-FFF2-40B4-BE49-F238E27FC236}">
                <a16:creationId xmlns:a16="http://schemas.microsoft.com/office/drawing/2014/main" id="{AD0746BF-D922-71E5-4BD7-FDECFE67B076}"/>
              </a:ext>
            </a:extLst>
          </p:cNvPr>
          <p:cNvCxnSpPr>
            <a:cxnSpLocks/>
          </p:cNvCxnSpPr>
          <p:nvPr/>
        </p:nvCxnSpPr>
        <p:spPr>
          <a:xfrm flipH="1">
            <a:off x="6614695" y="1935231"/>
            <a:ext cx="353359" cy="0"/>
          </a:xfrm>
          <a:prstGeom prst="straightConnector1">
            <a:avLst/>
          </a:pr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296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right)">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30">
            <a:extLst>
              <a:ext uri="{FF2B5EF4-FFF2-40B4-BE49-F238E27FC236}">
                <a16:creationId xmlns:a16="http://schemas.microsoft.com/office/drawing/2014/main" id="{77208F74-1C14-2FB1-A22E-D2F462047B6A}"/>
              </a:ext>
            </a:extLst>
          </p:cNvPr>
          <p:cNvPicPr>
            <a:picLocks noChangeAspect="1"/>
          </p:cNvPicPr>
          <p:nvPr/>
        </p:nvPicPr>
        <p:blipFill>
          <a:blip r:embed="rId4"/>
          <a:stretch>
            <a:fillRect/>
          </a:stretch>
        </p:blipFill>
        <p:spPr>
          <a:xfrm>
            <a:off x="2701846" y="1041623"/>
            <a:ext cx="3772474" cy="3772474"/>
          </a:xfrm>
          <a:prstGeom prst="rect">
            <a:avLst/>
          </a:prstGeom>
        </p:spPr>
      </p:pic>
      <p:pic>
        <p:nvPicPr>
          <p:cNvPr id="30" name="Image 29">
            <a:extLst>
              <a:ext uri="{FF2B5EF4-FFF2-40B4-BE49-F238E27FC236}">
                <a16:creationId xmlns:a16="http://schemas.microsoft.com/office/drawing/2014/main" id="{2AB03342-E4B3-C24A-D884-A4F3622F1D57}"/>
              </a:ext>
            </a:extLst>
          </p:cNvPr>
          <p:cNvPicPr>
            <a:picLocks noChangeAspect="1"/>
          </p:cNvPicPr>
          <p:nvPr/>
        </p:nvPicPr>
        <p:blipFill>
          <a:blip r:embed="rId5"/>
          <a:stretch>
            <a:fillRect/>
          </a:stretch>
        </p:blipFill>
        <p:spPr>
          <a:xfrm>
            <a:off x="3326044" y="1665821"/>
            <a:ext cx="2524078" cy="2524078"/>
          </a:xfrm>
          <a:prstGeom prst="rect">
            <a:avLst/>
          </a:prstGeom>
        </p:spPr>
      </p:pic>
      <p:sp>
        <p:nvSpPr>
          <p:cNvPr id="8" name="Rectangle à coins arrondis 4">
            <a:extLst>
              <a:ext uri="{FF2B5EF4-FFF2-40B4-BE49-F238E27FC236}">
                <a16:creationId xmlns:a16="http://schemas.microsoft.com/office/drawing/2014/main" id="{E1A3A060-79C7-AF02-4140-EEB0ADD3208E}"/>
              </a:ext>
            </a:extLst>
          </p:cNvPr>
          <p:cNvSpPr/>
          <p:nvPr/>
        </p:nvSpPr>
        <p:spPr>
          <a:xfrm>
            <a:off x="3103631" y="1441340"/>
            <a:ext cx="513342"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ct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9" name="Rectangle à coins arrondis 4">
            <a:extLst>
              <a:ext uri="{FF2B5EF4-FFF2-40B4-BE49-F238E27FC236}">
                <a16:creationId xmlns:a16="http://schemas.microsoft.com/office/drawing/2014/main" id="{668D15C5-B039-0C65-C72C-7F4F784D30F1}"/>
              </a:ext>
            </a:extLst>
          </p:cNvPr>
          <p:cNvSpPr/>
          <p:nvPr/>
        </p:nvSpPr>
        <p:spPr>
          <a:xfrm>
            <a:off x="3568403" y="2746831"/>
            <a:ext cx="554107"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ct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10" name="Rectangle à coins arrondis 4">
            <a:extLst>
              <a:ext uri="{FF2B5EF4-FFF2-40B4-BE49-F238E27FC236}">
                <a16:creationId xmlns:a16="http://schemas.microsoft.com/office/drawing/2014/main" id="{CC0F3AEE-2928-C36D-27A3-3F3CEABA93C6}"/>
              </a:ext>
            </a:extLst>
          </p:cNvPr>
          <p:cNvSpPr/>
          <p:nvPr/>
        </p:nvSpPr>
        <p:spPr>
          <a:xfrm>
            <a:off x="2907236" y="3290504"/>
            <a:ext cx="554107"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11" name="Rectangle à coins arrondis 4">
            <a:extLst>
              <a:ext uri="{FF2B5EF4-FFF2-40B4-BE49-F238E27FC236}">
                <a16:creationId xmlns:a16="http://schemas.microsoft.com/office/drawing/2014/main" id="{DF791EE9-4BA6-1AD5-6D53-C998A2D1E194}"/>
              </a:ext>
            </a:extLst>
          </p:cNvPr>
          <p:cNvSpPr/>
          <p:nvPr/>
        </p:nvSpPr>
        <p:spPr>
          <a:xfrm>
            <a:off x="5260875" y="3243674"/>
            <a:ext cx="504355"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ct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12" name="Rectangle à coins arrondis 4">
            <a:extLst>
              <a:ext uri="{FF2B5EF4-FFF2-40B4-BE49-F238E27FC236}">
                <a16:creationId xmlns:a16="http://schemas.microsoft.com/office/drawing/2014/main" id="{BAA581E7-F486-E595-9953-BDD5C71A189A}"/>
              </a:ext>
            </a:extLst>
          </p:cNvPr>
          <p:cNvSpPr/>
          <p:nvPr/>
        </p:nvSpPr>
        <p:spPr>
          <a:xfrm>
            <a:off x="5813481" y="3745080"/>
            <a:ext cx="542243"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ct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13" name="Rectangle à coins arrondis 4">
            <a:extLst>
              <a:ext uri="{FF2B5EF4-FFF2-40B4-BE49-F238E27FC236}">
                <a16:creationId xmlns:a16="http://schemas.microsoft.com/office/drawing/2014/main" id="{63A11715-DBA2-CFAF-EB99-105F90C03358}"/>
              </a:ext>
            </a:extLst>
          </p:cNvPr>
          <p:cNvSpPr/>
          <p:nvPr/>
        </p:nvSpPr>
        <p:spPr>
          <a:xfrm>
            <a:off x="5843139" y="2012118"/>
            <a:ext cx="512585"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Partie</a:t>
            </a:r>
          </a:p>
          <a:p>
            <a:pPr algn="ctr">
              <a:lnSpc>
                <a:spcPts val="800"/>
              </a:lnSpc>
            </a:pPr>
            <a:r>
              <a:rPr lang="fr-FR" sz="800" i="1" dirty="0">
                <a:solidFill>
                  <a:srgbClr val="252525"/>
                </a:solidFill>
                <a:latin typeface="Segoe UI" panose="020B0502040204020203" pitchFamily="34" charset="0"/>
                <a:cs typeface="Segoe UI" panose="020B0502040204020203" pitchFamily="34" charset="0"/>
              </a:rPr>
              <a:t>prenante</a:t>
            </a:r>
          </a:p>
        </p:txBody>
      </p:sp>
      <p:sp>
        <p:nvSpPr>
          <p:cNvPr id="16" name="Rectangle à coins arrondis 4">
            <a:extLst>
              <a:ext uri="{FF2B5EF4-FFF2-40B4-BE49-F238E27FC236}">
                <a16:creationId xmlns:a16="http://schemas.microsoft.com/office/drawing/2014/main" id="{697D9B9A-CF1B-91CA-C067-B81C6D958AAD}"/>
              </a:ext>
            </a:extLst>
          </p:cNvPr>
          <p:cNvSpPr/>
          <p:nvPr/>
        </p:nvSpPr>
        <p:spPr>
          <a:xfrm>
            <a:off x="3743709" y="4430321"/>
            <a:ext cx="1664782"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b="1" dirty="0">
                <a:solidFill>
                  <a:srgbClr val="252525"/>
                </a:solidFill>
                <a:latin typeface="Segoe UI" panose="020B0502040204020203" pitchFamily="34" charset="0"/>
                <a:cs typeface="Segoe UI" panose="020B0502040204020203" pitchFamily="34" charset="0"/>
              </a:rPr>
              <a:t>ÉCOSYSTÈME</a:t>
            </a:r>
          </a:p>
        </p:txBody>
      </p:sp>
      <p:sp>
        <p:nvSpPr>
          <p:cNvPr id="21" name="Rectangle 20">
            <a:extLst>
              <a:ext uri="{FF2B5EF4-FFF2-40B4-BE49-F238E27FC236}">
                <a16:creationId xmlns:a16="http://schemas.microsoft.com/office/drawing/2014/main" id="{F3C3E265-65A6-8162-AC64-4F00E6357411}"/>
              </a:ext>
            </a:extLst>
          </p:cNvPr>
          <p:cNvSpPr/>
          <p:nvPr/>
        </p:nvSpPr>
        <p:spPr bwMode="auto">
          <a:xfrm>
            <a:off x="745451" y="2656845"/>
            <a:ext cx="1584176" cy="584828"/>
          </a:xfrm>
          <a:prstGeom prst="rect">
            <a:avLst/>
          </a:prstGeom>
          <a:noFill/>
          <a:ln w="9525" cap="flat" cmpd="sng" algn="ctr">
            <a:noFill/>
            <a:prstDash val="solid"/>
          </a:ln>
          <a:effectLst/>
        </p:spPr>
        <p:txBody>
          <a:bodyPr lIns="0" tIns="0" rIns="0" bIns="0" anchor="t"/>
          <a:lstStyle/>
          <a:p>
            <a:pPr>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endParaRPr lang="fr-FR" sz="800" b="1" i="1" dirty="0">
              <a:solidFill>
                <a:srgbClr val="252525"/>
              </a:solidFill>
              <a:latin typeface="Segoe UI" panose="020B0502040204020203" pitchFamily="34" charset="0"/>
              <a:cs typeface="Segoe UI" panose="020B0502040204020203" pitchFamily="34" charset="0"/>
            </a:endParaRPr>
          </a:p>
          <a:p>
            <a:pPr>
              <a:spcAft>
                <a:spcPts val="1200"/>
              </a:spcAft>
              <a:defRPr/>
            </a:pPr>
            <a:r>
              <a:rPr lang="fr-FR" sz="800" i="1" dirty="0">
                <a:solidFill>
                  <a:srgbClr val="252525"/>
                </a:solidFill>
                <a:latin typeface="Segoe UI" panose="020B0502040204020203" pitchFamily="34" charset="0"/>
                <a:cs typeface="Segoe UI" panose="020B0502040204020203" pitchFamily="34" charset="0"/>
              </a:rPr>
              <a:t>Partie prenante directement reliée</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au système (1</a:t>
            </a:r>
            <a:r>
              <a:rPr lang="fr-FR" sz="800" i="1" baseline="30000"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niveau de relation)</a:t>
            </a:r>
          </a:p>
        </p:txBody>
      </p:sp>
      <p:pic>
        <p:nvPicPr>
          <p:cNvPr id="23" name="Image 22">
            <a:extLst>
              <a:ext uri="{FF2B5EF4-FFF2-40B4-BE49-F238E27FC236}">
                <a16:creationId xmlns:a16="http://schemas.microsoft.com/office/drawing/2014/main" id="{4A6B2198-FB31-932E-E86B-EFFBA5CAD32A}"/>
              </a:ext>
            </a:extLst>
          </p:cNvPr>
          <p:cNvPicPr>
            <a:picLocks noChangeAspect="1"/>
          </p:cNvPicPr>
          <p:nvPr/>
        </p:nvPicPr>
        <p:blipFill>
          <a:blip r:embed="rId6"/>
          <a:stretch>
            <a:fillRect/>
          </a:stretch>
        </p:blipFill>
        <p:spPr>
          <a:xfrm>
            <a:off x="320099" y="3339091"/>
            <a:ext cx="360000" cy="360000"/>
          </a:xfrm>
          <a:prstGeom prst="rect">
            <a:avLst/>
          </a:prstGeom>
        </p:spPr>
      </p:pic>
      <p:pic>
        <p:nvPicPr>
          <p:cNvPr id="24" name="Image 23">
            <a:extLst>
              <a:ext uri="{FF2B5EF4-FFF2-40B4-BE49-F238E27FC236}">
                <a16:creationId xmlns:a16="http://schemas.microsoft.com/office/drawing/2014/main" id="{2461638F-4FF9-A86F-4343-3FC02A529C1C}"/>
              </a:ext>
            </a:extLst>
          </p:cNvPr>
          <p:cNvPicPr>
            <a:picLocks noChangeAspect="1"/>
          </p:cNvPicPr>
          <p:nvPr/>
        </p:nvPicPr>
        <p:blipFill>
          <a:blip r:embed="rId7"/>
          <a:stretch>
            <a:fillRect/>
          </a:stretch>
        </p:blipFill>
        <p:spPr>
          <a:xfrm>
            <a:off x="320099" y="2881673"/>
            <a:ext cx="378947" cy="360000"/>
          </a:xfrm>
          <a:prstGeom prst="rect">
            <a:avLst/>
          </a:prstGeom>
        </p:spPr>
      </p:pic>
      <p:sp>
        <p:nvSpPr>
          <p:cNvPr id="3" name="Title 4">
            <a:extLst>
              <a:ext uri="{FF2B5EF4-FFF2-40B4-BE49-F238E27FC236}">
                <a16:creationId xmlns:a16="http://schemas.microsoft.com/office/drawing/2014/main" id="{D9CA856B-67B7-5A8B-5CE5-529624BEE2E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4" name="ZoneTexte 3">
            <a:extLst>
              <a:ext uri="{FF2B5EF4-FFF2-40B4-BE49-F238E27FC236}">
                <a16:creationId xmlns:a16="http://schemas.microsoft.com/office/drawing/2014/main" id="{B890E0EB-6C71-6BCA-47A0-3844FC17478F}"/>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I</a:t>
            </a:r>
            <a:r>
              <a:rPr lang="fr-FR" sz="1400" dirty="0">
                <a:solidFill>
                  <a:srgbClr val="00AFAA"/>
                </a:solidFill>
                <a:latin typeface="Segoe UI" panose="020B0502040204020203" pitchFamily="34" charset="0"/>
                <a:cs typeface="Segoe UI" panose="020B0502040204020203" pitchFamily="34" charset="0"/>
              </a:rPr>
              <a:t>dentifier les parties prenantes de l’écosystème</a:t>
            </a:r>
            <a:endParaRPr lang="fr-FR" sz="1400">
              <a:solidFill>
                <a:srgbClr val="00AFAA"/>
              </a:solidFill>
              <a:latin typeface="Segoe UI" panose="020B0502040204020203" pitchFamily="34" charset="0"/>
              <a:cs typeface="Segoe UI" panose="020B0502040204020203" pitchFamily="34" charset="0"/>
            </a:endParaRPr>
          </a:p>
        </p:txBody>
      </p:sp>
      <p:pic>
        <p:nvPicPr>
          <p:cNvPr id="2" name="Image 1">
            <a:extLst>
              <a:ext uri="{FF2B5EF4-FFF2-40B4-BE49-F238E27FC236}">
                <a16:creationId xmlns:a16="http://schemas.microsoft.com/office/drawing/2014/main" id="{52948680-5295-32F6-4486-78ED92623F03}"/>
              </a:ext>
            </a:extLst>
          </p:cNvPr>
          <p:cNvPicPr>
            <a:picLocks noChangeAspect="1"/>
          </p:cNvPicPr>
          <p:nvPr/>
        </p:nvPicPr>
        <p:blipFill>
          <a:blip r:embed="rId8"/>
          <a:stretch>
            <a:fillRect/>
          </a:stretch>
        </p:blipFill>
        <p:spPr>
          <a:xfrm>
            <a:off x="2310192" y="1673246"/>
            <a:ext cx="540000" cy="540000"/>
          </a:xfrm>
          <a:prstGeom prst="rect">
            <a:avLst/>
          </a:prstGeom>
        </p:spPr>
      </p:pic>
      <p:pic>
        <p:nvPicPr>
          <p:cNvPr id="5" name="Image 4">
            <a:extLst>
              <a:ext uri="{FF2B5EF4-FFF2-40B4-BE49-F238E27FC236}">
                <a16:creationId xmlns:a16="http://schemas.microsoft.com/office/drawing/2014/main" id="{B4933FBC-1DEE-CBFA-3B87-70DE417EDE1C}"/>
              </a:ext>
            </a:extLst>
          </p:cNvPr>
          <p:cNvPicPr>
            <a:picLocks noChangeAspect="1"/>
          </p:cNvPicPr>
          <p:nvPr/>
        </p:nvPicPr>
        <p:blipFill>
          <a:blip r:embed="rId8"/>
          <a:stretch>
            <a:fillRect/>
          </a:stretch>
        </p:blipFill>
        <p:spPr>
          <a:xfrm>
            <a:off x="6622125" y="2999250"/>
            <a:ext cx="540000" cy="540000"/>
          </a:xfrm>
          <a:prstGeom prst="rect">
            <a:avLst/>
          </a:prstGeom>
        </p:spPr>
      </p:pic>
      <p:pic>
        <p:nvPicPr>
          <p:cNvPr id="6" name="Image 5">
            <a:extLst>
              <a:ext uri="{FF2B5EF4-FFF2-40B4-BE49-F238E27FC236}">
                <a16:creationId xmlns:a16="http://schemas.microsoft.com/office/drawing/2014/main" id="{C6BDE561-9FE9-ADE2-3F95-0BC48DCE1F7B}"/>
              </a:ext>
            </a:extLst>
          </p:cNvPr>
          <p:cNvPicPr>
            <a:picLocks noChangeAspect="1"/>
          </p:cNvPicPr>
          <p:nvPr/>
        </p:nvPicPr>
        <p:blipFill>
          <a:blip r:embed="rId9"/>
          <a:stretch>
            <a:fillRect/>
          </a:stretch>
        </p:blipFill>
        <p:spPr>
          <a:xfrm>
            <a:off x="3118488" y="1645349"/>
            <a:ext cx="540000" cy="540000"/>
          </a:xfrm>
          <a:prstGeom prst="rect">
            <a:avLst/>
          </a:prstGeom>
        </p:spPr>
      </p:pic>
      <p:pic>
        <p:nvPicPr>
          <p:cNvPr id="7" name="Image 6">
            <a:extLst>
              <a:ext uri="{FF2B5EF4-FFF2-40B4-BE49-F238E27FC236}">
                <a16:creationId xmlns:a16="http://schemas.microsoft.com/office/drawing/2014/main" id="{6E009EAE-EB6C-AA46-A4C6-1C7A506A2442}"/>
              </a:ext>
            </a:extLst>
          </p:cNvPr>
          <p:cNvPicPr>
            <a:picLocks noChangeAspect="1"/>
          </p:cNvPicPr>
          <p:nvPr/>
        </p:nvPicPr>
        <p:blipFill>
          <a:blip r:embed="rId9"/>
          <a:stretch>
            <a:fillRect/>
          </a:stretch>
        </p:blipFill>
        <p:spPr>
          <a:xfrm>
            <a:off x="5822858" y="2223858"/>
            <a:ext cx="540000" cy="540000"/>
          </a:xfrm>
          <a:prstGeom prst="rect">
            <a:avLst/>
          </a:prstGeom>
        </p:spPr>
      </p:pic>
      <p:pic>
        <p:nvPicPr>
          <p:cNvPr id="19" name="Image 18">
            <a:extLst>
              <a:ext uri="{FF2B5EF4-FFF2-40B4-BE49-F238E27FC236}">
                <a16:creationId xmlns:a16="http://schemas.microsoft.com/office/drawing/2014/main" id="{C84EF38A-246D-B2D0-ABCB-6862D0E947A8}"/>
              </a:ext>
            </a:extLst>
          </p:cNvPr>
          <p:cNvPicPr>
            <a:picLocks noChangeAspect="1"/>
          </p:cNvPicPr>
          <p:nvPr/>
        </p:nvPicPr>
        <p:blipFill>
          <a:blip r:embed="rId9"/>
          <a:stretch>
            <a:fillRect/>
          </a:stretch>
        </p:blipFill>
        <p:spPr>
          <a:xfrm>
            <a:off x="5792874" y="3183062"/>
            <a:ext cx="540000" cy="540000"/>
          </a:xfrm>
          <a:prstGeom prst="rect">
            <a:avLst/>
          </a:prstGeom>
        </p:spPr>
      </p:pic>
      <p:pic>
        <p:nvPicPr>
          <p:cNvPr id="20" name="Image 19">
            <a:extLst>
              <a:ext uri="{FF2B5EF4-FFF2-40B4-BE49-F238E27FC236}">
                <a16:creationId xmlns:a16="http://schemas.microsoft.com/office/drawing/2014/main" id="{BF2AF277-6A23-0993-6441-62C845F19ADF}"/>
              </a:ext>
            </a:extLst>
          </p:cNvPr>
          <p:cNvPicPr>
            <a:picLocks noChangeAspect="1"/>
          </p:cNvPicPr>
          <p:nvPr/>
        </p:nvPicPr>
        <p:blipFill>
          <a:blip r:embed="rId10"/>
          <a:stretch>
            <a:fillRect/>
          </a:stretch>
        </p:blipFill>
        <p:spPr>
          <a:xfrm>
            <a:off x="3483913" y="3119348"/>
            <a:ext cx="540000" cy="540000"/>
          </a:xfrm>
          <a:prstGeom prst="rect">
            <a:avLst/>
          </a:prstGeom>
        </p:spPr>
      </p:pic>
      <p:pic>
        <p:nvPicPr>
          <p:cNvPr id="22" name="Image 21">
            <a:extLst>
              <a:ext uri="{FF2B5EF4-FFF2-40B4-BE49-F238E27FC236}">
                <a16:creationId xmlns:a16="http://schemas.microsoft.com/office/drawing/2014/main" id="{9D05E2E9-F214-6C4C-92F4-020E467D2543}"/>
              </a:ext>
            </a:extLst>
          </p:cNvPr>
          <p:cNvPicPr>
            <a:picLocks noChangeAspect="1"/>
          </p:cNvPicPr>
          <p:nvPr/>
        </p:nvPicPr>
        <p:blipFill>
          <a:blip r:embed="rId10"/>
          <a:stretch>
            <a:fillRect/>
          </a:stretch>
        </p:blipFill>
        <p:spPr>
          <a:xfrm>
            <a:off x="5228890" y="2685638"/>
            <a:ext cx="540000" cy="540000"/>
          </a:xfrm>
          <a:prstGeom prst="rect">
            <a:avLst/>
          </a:prstGeom>
        </p:spPr>
      </p:pic>
      <p:pic>
        <p:nvPicPr>
          <p:cNvPr id="27" name="Image 26">
            <a:extLst>
              <a:ext uri="{FF2B5EF4-FFF2-40B4-BE49-F238E27FC236}">
                <a16:creationId xmlns:a16="http://schemas.microsoft.com/office/drawing/2014/main" id="{29BF8FA5-02A5-B064-0AF5-C594E7238CFD}"/>
              </a:ext>
            </a:extLst>
          </p:cNvPr>
          <p:cNvPicPr>
            <a:picLocks noChangeAspect="1"/>
          </p:cNvPicPr>
          <p:nvPr/>
        </p:nvPicPr>
        <p:blipFill>
          <a:blip r:embed="rId11"/>
          <a:stretch>
            <a:fillRect/>
          </a:stretch>
        </p:blipFill>
        <p:spPr>
          <a:xfrm>
            <a:off x="6786060" y="1900788"/>
            <a:ext cx="624916" cy="624916"/>
          </a:xfrm>
          <a:prstGeom prst="rect">
            <a:avLst/>
          </a:prstGeom>
        </p:spPr>
      </p:pic>
      <p:pic>
        <p:nvPicPr>
          <p:cNvPr id="28" name="Image 27">
            <a:extLst>
              <a:ext uri="{FF2B5EF4-FFF2-40B4-BE49-F238E27FC236}">
                <a16:creationId xmlns:a16="http://schemas.microsoft.com/office/drawing/2014/main" id="{51B07A2B-91EB-9AD1-916A-B14FEBFC04BE}"/>
              </a:ext>
            </a:extLst>
          </p:cNvPr>
          <p:cNvPicPr>
            <a:picLocks noChangeAspect="1"/>
          </p:cNvPicPr>
          <p:nvPr/>
        </p:nvPicPr>
        <p:blipFill>
          <a:blip r:embed="rId11"/>
          <a:stretch>
            <a:fillRect/>
          </a:stretch>
        </p:blipFill>
        <p:spPr>
          <a:xfrm>
            <a:off x="2604809" y="4200365"/>
            <a:ext cx="624916" cy="624916"/>
          </a:xfrm>
          <a:prstGeom prst="rect">
            <a:avLst/>
          </a:prstGeom>
        </p:spPr>
      </p:pic>
      <p:pic>
        <p:nvPicPr>
          <p:cNvPr id="32" name="Image 31">
            <a:extLst>
              <a:ext uri="{FF2B5EF4-FFF2-40B4-BE49-F238E27FC236}">
                <a16:creationId xmlns:a16="http://schemas.microsoft.com/office/drawing/2014/main" id="{D438DA06-3A33-D206-D2F8-C5B2FB13D06B}"/>
              </a:ext>
            </a:extLst>
          </p:cNvPr>
          <p:cNvPicPr>
            <a:picLocks noChangeAspect="1"/>
          </p:cNvPicPr>
          <p:nvPr/>
        </p:nvPicPr>
        <p:blipFill>
          <a:blip r:embed="rId12"/>
          <a:stretch>
            <a:fillRect/>
          </a:stretch>
        </p:blipFill>
        <p:spPr>
          <a:xfrm>
            <a:off x="2842376" y="1910777"/>
            <a:ext cx="247267" cy="64939"/>
          </a:xfrm>
          <a:prstGeom prst="rect">
            <a:avLst/>
          </a:prstGeom>
        </p:spPr>
      </p:pic>
      <p:pic>
        <p:nvPicPr>
          <p:cNvPr id="37" name="Image 36">
            <a:extLst>
              <a:ext uri="{FF2B5EF4-FFF2-40B4-BE49-F238E27FC236}">
                <a16:creationId xmlns:a16="http://schemas.microsoft.com/office/drawing/2014/main" id="{7157C50C-3A6E-2C44-4959-37E92A0565E4}"/>
              </a:ext>
            </a:extLst>
          </p:cNvPr>
          <p:cNvPicPr>
            <a:picLocks noChangeAspect="1"/>
          </p:cNvPicPr>
          <p:nvPr/>
        </p:nvPicPr>
        <p:blipFill>
          <a:blip r:embed="rId13"/>
          <a:stretch>
            <a:fillRect/>
          </a:stretch>
        </p:blipFill>
        <p:spPr>
          <a:xfrm>
            <a:off x="3529968" y="2154837"/>
            <a:ext cx="141641" cy="131277"/>
          </a:xfrm>
          <a:prstGeom prst="rect">
            <a:avLst/>
          </a:prstGeom>
        </p:spPr>
      </p:pic>
      <p:pic>
        <p:nvPicPr>
          <p:cNvPr id="45" name="Image 44">
            <a:extLst>
              <a:ext uri="{FF2B5EF4-FFF2-40B4-BE49-F238E27FC236}">
                <a16:creationId xmlns:a16="http://schemas.microsoft.com/office/drawing/2014/main" id="{FD4CE52B-4F6A-ADFD-2CCD-51F4A222553F}"/>
              </a:ext>
            </a:extLst>
          </p:cNvPr>
          <p:cNvPicPr>
            <a:picLocks noChangeAspect="1"/>
          </p:cNvPicPr>
          <p:nvPr/>
        </p:nvPicPr>
        <p:blipFill>
          <a:blip r:embed="rId14"/>
          <a:stretch>
            <a:fillRect/>
          </a:stretch>
        </p:blipFill>
        <p:spPr>
          <a:xfrm>
            <a:off x="6281331" y="2700251"/>
            <a:ext cx="392278" cy="400176"/>
          </a:xfrm>
          <a:prstGeom prst="rect">
            <a:avLst/>
          </a:prstGeom>
        </p:spPr>
      </p:pic>
      <p:sp>
        <p:nvSpPr>
          <p:cNvPr id="14" name="Rectangle à coins arrondis 4">
            <a:extLst>
              <a:ext uri="{FF2B5EF4-FFF2-40B4-BE49-F238E27FC236}">
                <a16:creationId xmlns:a16="http://schemas.microsoft.com/office/drawing/2014/main" id="{D64F4220-FBFD-9EAA-803A-6BF7D77ACE9D}"/>
              </a:ext>
            </a:extLst>
          </p:cNvPr>
          <p:cNvSpPr/>
          <p:nvPr/>
        </p:nvSpPr>
        <p:spPr>
          <a:xfrm>
            <a:off x="2135762" y="4302386"/>
            <a:ext cx="554107"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Source de risque</a:t>
            </a:r>
          </a:p>
        </p:txBody>
      </p:sp>
      <p:sp>
        <p:nvSpPr>
          <p:cNvPr id="15" name="Rectangle à coins arrondis 4">
            <a:extLst>
              <a:ext uri="{FF2B5EF4-FFF2-40B4-BE49-F238E27FC236}">
                <a16:creationId xmlns:a16="http://schemas.microsoft.com/office/drawing/2014/main" id="{0A0FE07A-0B5A-3817-EB7D-45E693BD43BD}"/>
              </a:ext>
            </a:extLst>
          </p:cNvPr>
          <p:cNvSpPr/>
          <p:nvPr/>
        </p:nvSpPr>
        <p:spPr>
          <a:xfrm>
            <a:off x="7316171" y="2023655"/>
            <a:ext cx="554107"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i="1" dirty="0">
                <a:solidFill>
                  <a:srgbClr val="252525"/>
                </a:solidFill>
                <a:latin typeface="Segoe UI" panose="020B0502040204020203" pitchFamily="34" charset="0"/>
                <a:cs typeface="Segoe UI" panose="020B0502040204020203" pitchFamily="34" charset="0"/>
              </a:rPr>
              <a:t>Source de risque</a:t>
            </a:r>
          </a:p>
        </p:txBody>
      </p:sp>
      <p:pic>
        <p:nvPicPr>
          <p:cNvPr id="26" name="Image 25">
            <a:extLst>
              <a:ext uri="{FF2B5EF4-FFF2-40B4-BE49-F238E27FC236}">
                <a16:creationId xmlns:a16="http://schemas.microsoft.com/office/drawing/2014/main" id="{9F04B0B2-FDCC-417B-BAA6-DD0046CF4717}"/>
              </a:ext>
            </a:extLst>
          </p:cNvPr>
          <p:cNvPicPr>
            <a:picLocks noChangeAspect="1"/>
          </p:cNvPicPr>
          <p:nvPr/>
        </p:nvPicPr>
        <p:blipFill>
          <a:blip r:embed="rId15"/>
          <a:stretch>
            <a:fillRect/>
          </a:stretch>
        </p:blipFill>
        <p:spPr>
          <a:xfrm>
            <a:off x="4068971" y="2323023"/>
            <a:ext cx="1038225" cy="1209675"/>
          </a:xfrm>
          <a:prstGeom prst="rect">
            <a:avLst/>
          </a:prstGeom>
        </p:spPr>
      </p:pic>
      <p:sp>
        <p:nvSpPr>
          <p:cNvPr id="17" name="Rectangle à coins arrondis 4">
            <a:extLst>
              <a:ext uri="{FF2B5EF4-FFF2-40B4-BE49-F238E27FC236}">
                <a16:creationId xmlns:a16="http://schemas.microsoft.com/office/drawing/2014/main" id="{71E14969-FFB1-ED32-1C88-1F41C32D7C83}"/>
              </a:ext>
            </a:extLst>
          </p:cNvPr>
          <p:cNvSpPr/>
          <p:nvPr/>
        </p:nvSpPr>
        <p:spPr>
          <a:xfrm>
            <a:off x="4108483" y="3167396"/>
            <a:ext cx="949746"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700" b="1" dirty="0">
                <a:solidFill>
                  <a:srgbClr val="252525"/>
                </a:solidFill>
                <a:latin typeface="Segoe UI" panose="020B0502040204020203" pitchFamily="34" charset="0"/>
                <a:cs typeface="Segoe UI" panose="020B0502040204020203" pitchFamily="34" charset="0"/>
              </a:rPr>
              <a:t>OBJET DE L’ÉTUDE</a:t>
            </a:r>
          </a:p>
        </p:txBody>
      </p:sp>
      <p:sp>
        <p:nvSpPr>
          <p:cNvPr id="18" name="Rectangle à coins arrondis 4">
            <a:extLst>
              <a:ext uri="{FF2B5EF4-FFF2-40B4-BE49-F238E27FC236}">
                <a16:creationId xmlns:a16="http://schemas.microsoft.com/office/drawing/2014/main" id="{089EBF30-CA2E-5624-6B66-17BCF1C0FE20}"/>
              </a:ext>
            </a:extLst>
          </p:cNvPr>
          <p:cNvSpPr/>
          <p:nvPr/>
        </p:nvSpPr>
        <p:spPr>
          <a:xfrm>
            <a:off x="4108483" y="2972979"/>
            <a:ext cx="949746"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800" dirty="0">
                <a:solidFill>
                  <a:srgbClr val="252525"/>
                </a:solidFill>
                <a:latin typeface="Segoe UI" panose="020B0502040204020203" pitchFamily="34" charset="0"/>
                <a:cs typeface="Segoe UI" panose="020B0502040204020203" pitchFamily="34" charset="0"/>
              </a:rPr>
              <a:t>Valeurs métier</a:t>
            </a:r>
          </a:p>
          <a:p>
            <a:pPr algn="ctr">
              <a:lnSpc>
                <a:spcPts val="800"/>
              </a:lnSpc>
            </a:pPr>
            <a:r>
              <a:rPr lang="fr-FR" sz="800" dirty="0">
                <a:solidFill>
                  <a:srgbClr val="252525"/>
                </a:solidFill>
                <a:latin typeface="Segoe UI" panose="020B0502040204020203" pitchFamily="34" charset="0"/>
                <a:cs typeface="Segoe UI" panose="020B0502040204020203" pitchFamily="34" charset="0"/>
              </a:rPr>
              <a:t>Biens supports</a:t>
            </a:r>
          </a:p>
        </p:txBody>
      </p:sp>
      <p:pic>
        <p:nvPicPr>
          <p:cNvPr id="39" name="Image 38">
            <a:extLst>
              <a:ext uri="{FF2B5EF4-FFF2-40B4-BE49-F238E27FC236}">
                <a16:creationId xmlns:a16="http://schemas.microsoft.com/office/drawing/2014/main" id="{601829DF-89B5-2642-5AE7-C962607CD9B5}"/>
              </a:ext>
            </a:extLst>
          </p:cNvPr>
          <p:cNvPicPr>
            <a:picLocks noChangeAspect="1"/>
          </p:cNvPicPr>
          <p:nvPr/>
        </p:nvPicPr>
        <p:blipFill>
          <a:blip r:embed="rId16"/>
          <a:stretch>
            <a:fillRect/>
          </a:stretch>
        </p:blipFill>
        <p:spPr>
          <a:xfrm>
            <a:off x="4047844" y="2616770"/>
            <a:ext cx="121278" cy="112404"/>
          </a:xfrm>
          <a:prstGeom prst="rect">
            <a:avLst/>
          </a:prstGeom>
        </p:spPr>
      </p:pic>
      <p:pic>
        <p:nvPicPr>
          <p:cNvPr id="40" name="Image 39">
            <a:extLst>
              <a:ext uri="{FF2B5EF4-FFF2-40B4-BE49-F238E27FC236}">
                <a16:creationId xmlns:a16="http://schemas.microsoft.com/office/drawing/2014/main" id="{D8D1A0C6-0238-6587-A896-5C865DF6607B}"/>
              </a:ext>
            </a:extLst>
          </p:cNvPr>
          <p:cNvPicPr>
            <a:picLocks noChangeAspect="1"/>
          </p:cNvPicPr>
          <p:nvPr/>
        </p:nvPicPr>
        <p:blipFill>
          <a:blip r:embed="rId17"/>
          <a:stretch>
            <a:fillRect/>
          </a:stretch>
        </p:blipFill>
        <p:spPr>
          <a:xfrm>
            <a:off x="3991324" y="3196258"/>
            <a:ext cx="127223" cy="98951"/>
          </a:xfrm>
          <a:prstGeom prst="rect">
            <a:avLst/>
          </a:prstGeom>
        </p:spPr>
      </p:pic>
      <p:sp>
        <p:nvSpPr>
          <p:cNvPr id="47" name="Rectangle 46">
            <a:extLst>
              <a:ext uri="{FF2B5EF4-FFF2-40B4-BE49-F238E27FC236}">
                <a16:creationId xmlns:a16="http://schemas.microsoft.com/office/drawing/2014/main" id="{AFDA7E25-0E10-4FD8-A05D-F0BB0C9DE629}"/>
              </a:ext>
            </a:extLst>
          </p:cNvPr>
          <p:cNvSpPr/>
          <p:nvPr/>
        </p:nvSpPr>
        <p:spPr bwMode="auto">
          <a:xfrm>
            <a:off x="747728" y="3339091"/>
            <a:ext cx="1584176" cy="360000"/>
          </a:xfrm>
          <a:prstGeom prst="rect">
            <a:avLst/>
          </a:prstGeom>
          <a:noFill/>
          <a:ln w="9525" cap="flat" cmpd="sng" algn="ctr">
            <a:noFill/>
            <a:prstDash val="solid"/>
          </a:ln>
          <a:effectLst/>
        </p:spPr>
        <p:txBody>
          <a:bodyPr lIns="0" tIns="0" rIns="0" bIns="0" anchor="t"/>
          <a:lstStyle/>
          <a:p>
            <a:pPr>
              <a:spcAft>
                <a:spcPts val="1200"/>
              </a:spcAft>
              <a:defRPr/>
            </a:pPr>
            <a:r>
              <a:rPr lang="fr-FR" sz="800" i="1" dirty="0">
                <a:solidFill>
                  <a:srgbClr val="252525"/>
                </a:solidFill>
                <a:latin typeface="Segoe UI" panose="020B0502040204020203" pitchFamily="34" charset="0"/>
                <a:cs typeface="Segoe UI" panose="020B0502040204020203" pitchFamily="34" charset="0"/>
              </a:rPr>
              <a:t>Partie prenante reliée à</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une autre partie prenante</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(2</a:t>
            </a:r>
            <a:r>
              <a:rPr lang="fr-FR" sz="800" i="1" baseline="30000" dirty="0">
                <a:solidFill>
                  <a:srgbClr val="252525"/>
                </a:solidFill>
                <a:latin typeface="Segoe UI" panose="020B0502040204020203" pitchFamily="34" charset="0"/>
                <a:cs typeface="Segoe UI" panose="020B0502040204020203" pitchFamily="34" charset="0"/>
              </a:rPr>
              <a:t>ème</a:t>
            </a:r>
            <a:r>
              <a:rPr lang="fr-FR" sz="800" i="1" dirty="0">
                <a:solidFill>
                  <a:srgbClr val="252525"/>
                </a:solidFill>
                <a:latin typeface="Segoe UI" panose="020B0502040204020203" pitchFamily="34" charset="0"/>
                <a:cs typeface="Segoe UI" panose="020B0502040204020203" pitchFamily="34" charset="0"/>
              </a:rPr>
              <a:t> niveau de relation</a:t>
            </a:r>
            <a:endParaRPr lang="en-GB" sz="800" i="1" dirty="0">
              <a:solidFill>
                <a:srgbClr val="252525"/>
              </a:solidFill>
              <a:latin typeface="Segoe UI" panose="020B0502040204020203" pitchFamily="34" charset="0"/>
              <a:cs typeface="Segoe UI" panose="020B0502040204020203" pitchFamily="34" charset="0"/>
            </a:endParaRPr>
          </a:p>
        </p:txBody>
      </p:sp>
      <p:pic>
        <p:nvPicPr>
          <p:cNvPr id="25" name="Image 24">
            <a:extLst>
              <a:ext uri="{FF2B5EF4-FFF2-40B4-BE49-F238E27FC236}">
                <a16:creationId xmlns:a16="http://schemas.microsoft.com/office/drawing/2014/main" id="{E26DB00A-A440-EFB6-FA40-F6DEA53DDEE3}"/>
              </a:ext>
            </a:extLst>
          </p:cNvPr>
          <p:cNvPicPr>
            <a:picLocks noChangeAspect="1"/>
          </p:cNvPicPr>
          <p:nvPr/>
        </p:nvPicPr>
        <p:blipFill>
          <a:blip r:embed="rId10"/>
          <a:stretch>
            <a:fillRect/>
          </a:stretch>
        </p:blipFill>
        <p:spPr>
          <a:xfrm>
            <a:off x="3568483" y="2202520"/>
            <a:ext cx="540000" cy="540000"/>
          </a:xfrm>
          <a:prstGeom prst="rect">
            <a:avLst/>
          </a:prstGeom>
        </p:spPr>
      </p:pic>
      <p:pic>
        <p:nvPicPr>
          <p:cNvPr id="58" name="Image 57">
            <a:extLst>
              <a:ext uri="{FF2B5EF4-FFF2-40B4-BE49-F238E27FC236}">
                <a16:creationId xmlns:a16="http://schemas.microsoft.com/office/drawing/2014/main" id="{14FF00A4-EFB2-40EC-B535-7A23324BA435}"/>
              </a:ext>
            </a:extLst>
          </p:cNvPr>
          <p:cNvPicPr>
            <a:picLocks noChangeAspect="1"/>
          </p:cNvPicPr>
          <p:nvPr/>
        </p:nvPicPr>
        <p:blipFill>
          <a:blip r:embed="rId17"/>
          <a:stretch>
            <a:fillRect/>
          </a:stretch>
        </p:blipFill>
        <p:spPr>
          <a:xfrm rot="1933674">
            <a:off x="5117068" y="2954162"/>
            <a:ext cx="127223" cy="98951"/>
          </a:xfrm>
          <a:prstGeom prst="rect">
            <a:avLst/>
          </a:prstGeom>
        </p:spPr>
      </p:pic>
      <p:pic>
        <p:nvPicPr>
          <p:cNvPr id="59" name="Image 58">
            <a:extLst>
              <a:ext uri="{FF2B5EF4-FFF2-40B4-BE49-F238E27FC236}">
                <a16:creationId xmlns:a16="http://schemas.microsoft.com/office/drawing/2014/main" id="{A3B892F4-5298-4774-ABE1-EC9272CE7AC2}"/>
              </a:ext>
            </a:extLst>
          </p:cNvPr>
          <p:cNvPicPr>
            <a:picLocks noChangeAspect="1"/>
          </p:cNvPicPr>
          <p:nvPr/>
        </p:nvPicPr>
        <p:blipFill>
          <a:blip r:embed="rId13"/>
          <a:stretch>
            <a:fillRect/>
          </a:stretch>
        </p:blipFill>
        <p:spPr>
          <a:xfrm rot="16836322">
            <a:off x="5719552" y="2670164"/>
            <a:ext cx="173250" cy="160573"/>
          </a:xfrm>
          <a:prstGeom prst="rect">
            <a:avLst/>
          </a:prstGeom>
        </p:spPr>
      </p:pic>
      <p:pic>
        <p:nvPicPr>
          <p:cNvPr id="60" name="Image 59">
            <a:extLst>
              <a:ext uri="{FF2B5EF4-FFF2-40B4-BE49-F238E27FC236}">
                <a16:creationId xmlns:a16="http://schemas.microsoft.com/office/drawing/2014/main" id="{86DA861A-5C5C-461A-AE35-A184AC5A1053}"/>
              </a:ext>
            </a:extLst>
          </p:cNvPr>
          <p:cNvPicPr>
            <a:picLocks noChangeAspect="1"/>
          </p:cNvPicPr>
          <p:nvPr/>
        </p:nvPicPr>
        <p:blipFill>
          <a:blip r:embed="rId13"/>
          <a:stretch>
            <a:fillRect/>
          </a:stretch>
        </p:blipFill>
        <p:spPr>
          <a:xfrm rot="4763678" flipV="1">
            <a:off x="5699924" y="3115971"/>
            <a:ext cx="173250" cy="160573"/>
          </a:xfrm>
          <a:prstGeom prst="rect">
            <a:avLst/>
          </a:prstGeom>
        </p:spPr>
      </p:pic>
      <p:cxnSp>
        <p:nvCxnSpPr>
          <p:cNvPr id="62" name="Connecteur droit avec flèche 61">
            <a:extLst>
              <a:ext uri="{FF2B5EF4-FFF2-40B4-BE49-F238E27FC236}">
                <a16:creationId xmlns:a16="http://schemas.microsoft.com/office/drawing/2014/main" id="{5AE27120-A09C-4F0D-B480-8B2DDB4C96EE}"/>
              </a:ext>
            </a:extLst>
          </p:cNvPr>
          <p:cNvCxnSpPr>
            <a:cxnSpLocks/>
          </p:cNvCxnSpPr>
          <p:nvPr/>
        </p:nvCxnSpPr>
        <p:spPr>
          <a:xfrm flipV="1">
            <a:off x="3125497" y="3434508"/>
            <a:ext cx="1174757" cy="98463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64FCFBFF-0884-4562-9FA6-72786F512733}"/>
              </a:ext>
            </a:extLst>
          </p:cNvPr>
          <p:cNvCxnSpPr>
            <a:cxnSpLocks/>
          </p:cNvCxnSpPr>
          <p:nvPr/>
        </p:nvCxnSpPr>
        <p:spPr>
          <a:xfrm flipV="1">
            <a:off x="2995669" y="3557616"/>
            <a:ext cx="572734" cy="71561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Connecteur droit avec flèche 69">
            <a:extLst>
              <a:ext uri="{FF2B5EF4-FFF2-40B4-BE49-F238E27FC236}">
                <a16:creationId xmlns:a16="http://schemas.microsoft.com/office/drawing/2014/main" id="{C3F96805-5593-4945-BFE4-06FAF8805A37}"/>
              </a:ext>
            </a:extLst>
          </p:cNvPr>
          <p:cNvCxnSpPr>
            <a:cxnSpLocks/>
            <a:stCxn id="7" idx="3"/>
          </p:cNvCxnSpPr>
          <p:nvPr/>
        </p:nvCxnSpPr>
        <p:spPr>
          <a:xfrm flipV="1">
            <a:off x="6362858" y="2321749"/>
            <a:ext cx="529267" cy="172109"/>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Connecteur droit avec flèche 70">
            <a:extLst>
              <a:ext uri="{FF2B5EF4-FFF2-40B4-BE49-F238E27FC236}">
                <a16:creationId xmlns:a16="http://schemas.microsoft.com/office/drawing/2014/main" id="{66AF0A13-A128-4C4A-BFA4-EAD9B2707076}"/>
              </a:ext>
            </a:extLst>
          </p:cNvPr>
          <p:cNvCxnSpPr>
            <a:cxnSpLocks/>
            <a:stCxn id="5" idx="0"/>
          </p:cNvCxnSpPr>
          <p:nvPr/>
        </p:nvCxnSpPr>
        <p:spPr>
          <a:xfrm flipV="1">
            <a:off x="6892125" y="2422525"/>
            <a:ext cx="118275" cy="576725"/>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9" name="Image 78">
            <a:extLst>
              <a:ext uri="{FF2B5EF4-FFF2-40B4-BE49-F238E27FC236}">
                <a16:creationId xmlns:a16="http://schemas.microsoft.com/office/drawing/2014/main" id="{FA3DB9F8-27E0-42F2-8890-B609BF674D90}"/>
              </a:ext>
            </a:extLst>
          </p:cNvPr>
          <p:cNvPicPr>
            <a:picLocks noChangeAspect="1"/>
          </p:cNvPicPr>
          <p:nvPr/>
        </p:nvPicPr>
        <p:blipFill>
          <a:blip r:embed="rId8"/>
          <a:stretch>
            <a:fillRect/>
          </a:stretch>
        </p:blipFill>
        <p:spPr>
          <a:xfrm>
            <a:off x="323814" y="3796509"/>
            <a:ext cx="375232" cy="375232"/>
          </a:xfrm>
          <a:prstGeom prst="rect">
            <a:avLst/>
          </a:prstGeom>
        </p:spPr>
      </p:pic>
      <p:sp>
        <p:nvSpPr>
          <p:cNvPr id="80" name="Rectangle 79">
            <a:extLst>
              <a:ext uri="{FF2B5EF4-FFF2-40B4-BE49-F238E27FC236}">
                <a16:creationId xmlns:a16="http://schemas.microsoft.com/office/drawing/2014/main" id="{E733B634-626C-4C73-9828-75ECB1ABB279}"/>
              </a:ext>
            </a:extLst>
          </p:cNvPr>
          <p:cNvSpPr/>
          <p:nvPr/>
        </p:nvSpPr>
        <p:spPr bwMode="auto">
          <a:xfrm>
            <a:off x="745451" y="3755914"/>
            <a:ext cx="1584176" cy="360000"/>
          </a:xfrm>
          <a:prstGeom prst="rect">
            <a:avLst/>
          </a:prstGeom>
          <a:noFill/>
          <a:ln w="9525" cap="flat" cmpd="sng" algn="ctr">
            <a:noFill/>
            <a:prstDash val="solid"/>
          </a:ln>
          <a:effectLst/>
        </p:spPr>
        <p:txBody>
          <a:bodyPr lIns="0" tIns="0" rIns="0" bIns="0" anchor="t"/>
          <a:lstStyle/>
          <a:p>
            <a:pPr>
              <a:spcAft>
                <a:spcPts val="1200"/>
              </a:spcAft>
              <a:defRPr/>
            </a:pPr>
            <a:r>
              <a:rPr lang="fr-FR" sz="800" i="1" dirty="0">
                <a:solidFill>
                  <a:srgbClr val="252525"/>
                </a:solidFill>
                <a:latin typeface="Segoe UI" panose="020B0502040204020203" pitchFamily="34" charset="0"/>
                <a:cs typeface="Segoe UI" panose="020B0502040204020203" pitchFamily="34" charset="0"/>
              </a:rPr>
              <a:t>Partie prenante reliée à</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une autre partie prenante</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(3</a:t>
            </a:r>
            <a:r>
              <a:rPr lang="fr-FR" sz="800" i="1" baseline="30000" dirty="0">
                <a:solidFill>
                  <a:srgbClr val="252525"/>
                </a:solidFill>
                <a:latin typeface="Segoe UI" panose="020B0502040204020203" pitchFamily="34" charset="0"/>
                <a:cs typeface="Segoe UI" panose="020B0502040204020203" pitchFamily="34" charset="0"/>
              </a:rPr>
              <a:t>ème</a:t>
            </a:r>
            <a:r>
              <a:rPr lang="fr-FR" sz="800" i="1" dirty="0">
                <a:solidFill>
                  <a:srgbClr val="252525"/>
                </a:solidFill>
                <a:latin typeface="Segoe UI" panose="020B0502040204020203" pitchFamily="34" charset="0"/>
                <a:cs typeface="Segoe UI" panose="020B0502040204020203" pitchFamily="34" charset="0"/>
              </a:rPr>
              <a:t> niveau de relation ou plus</a:t>
            </a:r>
            <a:endParaRPr lang="en-GB" sz="800" i="1"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942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par>
                                <p:cTn id="33" presetID="22" presetClass="entr" presetSubtype="8"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left)">
                                      <p:cBhvr>
                                        <p:cTn id="35" dur="500"/>
                                        <p:tgtEl>
                                          <p:spTgt spid="40"/>
                                        </p:tgtEl>
                                      </p:cBhvr>
                                    </p:animEffect>
                                  </p:childTnLst>
                                </p:cTn>
                              </p:par>
                              <p:par>
                                <p:cTn id="36" presetID="22" presetClass="entr" presetSubtype="2" fill="hold"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right)">
                                      <p:cBhvr>
                                        <p:cTn id="38" dur="500"/>
                                        <p:tgtEl>
                                          <p:spTgt spid="5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Effect transition="in" filter="fade">
                                      <p:cBhvr>
                                        <p:cTn id="55" dur="500"/>
                                        <p:tgtEl>
                                          <p:spTgt spid="4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fade">
                                      <p:cBhvr>
                                        <p:cTn id="64" dur="500"/>
                                        <p:tgtEl>
                                          <p:spTgt spid="12"/>
                                        </p:tgtEl>
                                      </p:cBhvr>
                                    </p:animEffect>
                                  </p:childTnLst>
                                </p:cTn>
                              </p:par>
                            </p:childTnLst>
                          </p:cTn>
                        </p:par>
                        <p:par>
                          <p:cTn id="65" fill="hold">
                            <p:stCondLst>
                              <p:cond delay="500"/>
                            </p:stCondLst>
                            <p:childTnLst>
                              <p:par>
                                <p:cTn id="66" presetID="22" presetClass="entr" presetSubtype="2" fill="hold" nodeType="afterEffect">
                                  <p:stCondLst>
                                    <p:cond delay="0"/>
                                  </p:stCondLst>
                                  <p:childTnLst>
                                    <p:set>
                                      <p:cBhvr>
                                        <p:cTn id="67" dur="1" fill="hold">
                                          <p:stCondLst>
                                            <p:cond delay="0"/>
                                          </p:stCondLst>
                                        </p:cTn>
                                        <p:tgtEl>
                                          <p:spTgt spid="60"/>
                                        </p:tgtEl>
                                        <p:attrNameLst>
                                          <p:attrName>style.visibility</p:attrName>
                                        </p:attrNameLst>
                                      </p:cBhvr>
                                      <p:to>
                                        <p:strVal val="visible"/>
                                      </p:to>
                                    </p:set>
                                    <p:animEffect transition="in" filter="wipe(right)">
                                      <p:cBhvr>
                                        <p:cTn id="68" dur="500"/>
                                        <p:tgtEl>
                                          <p:spTgt spid="60"/>
                                        </p:tgtEl>
                                      </p:cBhvr>
                                    </p:animEffect>
                                  </p:childTnLst>
                                </p:cTn>
                              </p:par>
                              <p:par>
                                <p:cTn id="69" presetID="22" presetClass="entr" presetSubtype="2" fill="hold"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wipe(right)">
                                      <p:cBhvr>
                                        <p:cTn id="71" dur="500"/>
                                        <p:tgtEl>
                                          <p:spTgt spid="59"/>
                                        </p:tgtEl>
                                      </p:cBhvr>
                                    </p:animEffect>
                                  </p:childTnLst>
                                </p:cTn>
                              </p:par>
                              <p:par>
                                <p:cTn id="72" presetID="22" presetClass="entr" presetSubtype="8"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2"/>
                                        </p:tgtEl>
                                        <p:attrNameLst>
                                          <p:attrName>style.visibility</p:attrName>
                                        </p:attrNameLst>
                                      </p:cBhvr>
                                      <p:to>
                                        <p:strVal val="visible"/>
                                      </p:to>
                                    </p:set>
                                    <p:animEffect transition="in" filter="fade">
                                      <p:cBhvr>
                                        <p:cTn id="79" dur="500"/>
                                        <p:tgtEl>
                                          <p:spTgt spid="2"/>
                                        </p:tgtEl>
                                      </p:cBhvr>
                                    </p:animEffect>
                                  </p:childTnLst>
                                </p:cTn>
                              </p:par>
                              <p:par>
                                <p:cTn id="80" presetID="10" presetClass="entr" presetSubtype="0" fill="hold"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500"/>
                                        <p:tgtEl>
                                          <p:spTgt spid="5"/>
                                        </p:tgtEl>
                                      </p:cBhvr>
                                    </p:animEffect>
                                  </p:childTnLst>
                                </p:cTn>
                              </p:par>
                              <p:par>
                                <p:cTn id="83" presetID="10" presetClass="entr" presetSubtype="0" fill="hold" nodeType="with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fade">
                                      <p:cBhvr>
                                        <p:cTn id="85" dur="500"/>
                                        <p:tgtEl>
                                          <p:spTgt spid="79"/>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80"/>
                                        </p:tgtEl>
                                        <p:attrNameLst>
                                          <p:attrName>style.visibility</p:attrName>
                                        </p:attrNameLst>
                                      </p:cBhvr>
                                      <p:to>
                                        <p:strVal val="visible"/>
                                      </p:to>
                                    </p:set>
                                    <p:animEffect transition="in" filter="fade">
                                      <p:cBhvr>
                                        <p:cTn id="88" dur="500"/>
                                        <p:tgtEl>
                                          <p:spTgt spid="80"/>
                                        </p:tgtEl>
                                      </p:cBhvr>
                                    </p:animEffect>
                                  </p:childTnLst>
                                </p:cTn>
                              </p:par>
                            </p:childTnLst>
                          </p:cTn>
                        </p:par>
                        <p:par>
                          <p:cTn id="89" fill="hold">
                            <p:stCondLst>
                              <p:cond delay="500"/>
                            </p:stCondLst>
                            <p:childTnLst>
                              <p:par>
                                <p:cTn id="90" presetID="16" presetClass="entr" presetSubtype="37" fill="hold" nodeType="after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barn(outVertical)">
                                      <p:cBhvr>
                                        <p:cTn id="92" dur="500"/>
                                        <p:tgtEl>
                                          <p:spTgt spid="45"/>
                                        </p:tgtEl>
                                      </p:cBhvr>
                                    </p:animEffect>
                                  </p:childTnLst>
                                </p:cTn>
                              </p:par>
                              <p:par>
                                <p:cTn id="93" presetID="16" presetClass="entr" presetSubtype="37" fill="hold"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barn(outVertical)">
                                      <p:cBhvr>
                                        <p:cTn id="95" dur="500"/>
                                        <p:tgtEl>
                                          <p:spTgt spid="3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15"/>
                                        </p:tgtEl>
                                        <p:attrNameLst>
                                          <p:attrName>style.visibility</p:attrName>
                                        </p:attrNameLst>
                                      </p:cBhvr>
                                      <p:to>
                                        <p:strVal val="visible"/>
                                      </p:to>
                                    </p:set>
                                    <p:animEffect transition="in" filter="fade">
                                      <p:cBhvr>
                                        <p:cTn id="100" dur="500"/>
                                        <p:tgtEl>
                                          <p:spTgt spid="15"/>
                                        </p:tgtEl>
                                      </p:cBhvr>
                                    </p:animEffect>
                                  </p:childTnLst>
                                </p:cTn>
                              </p:par>
                              <p:par>
                                <p:cTn id="101" presetID="10" presetClass="entr" presetSubtype="0" fill="hold" nodeType="with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4"/>
                                        </p:tgtEl>
                                        <p:attrNameLst>
                                          <p:attrName>style.visibility</p:attrName>
                                        </p:attrNameLst>
                                      </p:cBhvr>
                                      <p:to>
                                        <p:strVal val="visible"/>
                                      </p:to>
                                    </p:set>
                                    <p:animEffect transition="in" filter="fade">
                                      <p:cBhvr>
                                        <p:cTn id="106" dur="500"/>
                                        <p:tgtEl>
                                          <p:spTgt spid="14"/>
                                        </p:tgtEl>
                                      </p:cBhvr>
                                    </p:animEffect>
                                  </p:childTnLst>
                                </p:cTn>
                              </p:par>
                              <p:par>
                                <p:cTn id="107" presetID="10" presetClass="entr" presetSubtype="0" fill="hold" nodeType="withEffect">
                                  <p:stCondLst>
                                    <p:cond delay="0"/>
                                  </p:stCondLst>
                                  <p:childTnLst>
                                    <p:set>
                                      <p:cBhvr>
                                        <p:cTn id="108" dur="1" fill="hold">
                                          <p:stCondLst>
                                            <p:cond delay="0"/>
                                          </p:stCondLst>
                                        </p:cTn>
                                        <p:tgtEl>
                                          <p:spTgt spid="28"/>
                                        </p:tgtEl>
                                        <p:attrNameLst>
                                          <p:attrName>style.visibility</p:attrName>
                                        </p:attrNameLst>
                                      </p:cBhvr>
                                      <p:to>
                                        <p:strVal val="visible"/>
                                      </p:to>
                                    </p:set>
                                    <p:animEffect transition="in" filter="fade">
                                      <p:cBhvr>
                                        <p:cTn id="109" dur="500"/>
                                        <p:tgtEl>
                                          <p:spTgt spid="28"/>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37" fill="hold" nodeType="click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barn(outVertical)">
                                      <p:cBhvr>
                                        <p:cTn id="114" dur="500"/>
                                        <p:tgtEl>
                                          <p:spTgt spid="62"/>
                                        </p:tgtEl>
                                      </p:cBhvr>
                                    </p:animEffect>
                                  </p:childTnLst>
                                </p:cTn>
                              </p:par>
                            </p:childTnLst>
                          </p:cTn>
                        </p:par>
                        <p:par>
                          <p:cTn id="115" fill="hold">
                            <p:stCondLst>
                              <p:cond delay="500"/>
                            </p:stCondLst>
                            <p:childTnLst>
                              <p:par>
                                <p:cTn id="116" presetID="16" presetClass="entr" presetSubtype="37" fill="hold" nodeType="afterEffect">
                                  <p:stCondLst>
                                    <p:cond delay="1000"/>
                                  </p:stCondLst>
                                  <p:childTnLst>
                                    <p:set>
                                      <p:cBhvr>
                                        <p:cTn id="117" dur="1" fill="hold">
                                          <p:stCondLst>
                                            <p:cond delay="0"/>
                                          </p:stCondLst>
                                        </p:cTn>
                                        <p:tgtEl>
                                          <p:spTgt spid="65"/>
                                        </p:tgtEl>
                                        <p:attrNameLst>
                                          <p:attrName>style.visibility</p:attrName>
                                        </p:attrNameLst>
                                      </p:cBhvr>
                                      <p:to>
                                        <p:strVal val="visible"/>
                                      </p:to>
                                    </p:set>
                                    <p:animEffect transition="in" filter="barn(outVertical)">
                                      <p:cBhvr>
                                        <p:cTn id="118" dur="500"/>
                                        <p:tgtEl>
                                          <p:spTgt spid="65"/>
                                        </p:tgtEl>
                                      </p:cBhvr>
                                    </p:animEffect>
                                  </p:childTnLst>
                                </p:cTn>
                              </p:par>
                            </p:childTnLst>
                          </p:cTn>
                        </p:par>
                        <p:par>
                          <p:cTn id="119" fill="hold">
                            <p:stCondLst>
                              <p:cond delay="2000"/>
                            </p:stCondLst>
                            <p:childTnLst>
                              <p:par>
                                <p:cTn id="120" presetID="16" presetClass="entr" presetSubtype="37" fill="hold" nodeType="afterEffect">
                                  <p:stCondLst>
                                    <p:cond delay="1000"/>
                                  </p:stCondLst>
                                  <p:childTnLst>
                                    <p:set>
                                      <p:cBhvr>
                                        <p:cTn id="121" dur="1" fill="hold">
                                          <p:stCondLst>
                                            <p:cond delay="0"/>
                                          </p:stCondLst>
                                        </p:cTn>
                                        <p:tgtEl>
                                          <p:spTgt spid="70"/>
                                        </p:tgtEl>
                                        <p:attrNameLst>
                                          <p:attrName>style.visibility</p:attrName>
                                        </p:attrNameLst>
                                      </p:cBhvr>
                                      <p:to>
                                        <p:strVal val="visible"/>
                                      </p:to>
                                    </p:set>
                                    <p:animEffect transition="in" filter="barn(outVertical)">
                                      <p:cBhvr>
                                        <p:cTn id="122" dur="500"/>
                                        <p:tgtEl>
                                          <p:spTgt spid="70"/>
                                        </p:tgtEl>
                                      </p:cBhvr>
                                    </p:animEffect>
                                  </p:childTnLst>
                                </p:cTn>
                              </p:par>
                            </p:childTnLst>
                          </p:cTn>
                        </p:par>
                        <p:par>
                          <p:cTn id="123" fill="hold">
                            <p:stCondLst>
                              <p:cond delay="3500"/>
                            </p:stCondLst>
                            <p:childTnLst>
                              <p:par>
                                <p:cTn id="124" presetID="16" presetClass="entr" presetSubtype="42" fill="hold" nodeType="afterEffect">
                                  <p:stCondLst>
                                    <p:cond delay="1000"/>
                                  </p:stCondLst>
                                  <p:childTnLst>
                                    <p:set>
                                      <p:cBhvr>
                                        <p:cTn id="125" dur="1" fill="hold">
                                          <p:stCondLst>
                                            <p:cond delay="0"/>
                                          </p:stCondLst>
                                        </p:cTn>
                                        <p:tgtEl>
                                          <p:spTgt spid="71"/>
                                        </p:tgtEl>
                                        <p:attrNameLst>
                                          <p:attrName>style.visibility</p:attrName>
                                        </p:attrNameLst>
                                      </p:cBhvr>
                                      <p:to>
                                        <p:strVal val="visible"/>
                                      </p:to>
                                    </p:set>
                                    <p:animEffect transition="in" filter="barn(outHorizontal)">
                                      <p:cBhvr>
                                        <p:cTn id="12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21" grpId="0"/>
      <p:bldP spid="14" grpId="0"/>
      <p:bldP spid="15" grpId="0"/>
      <p:bldP spid="47" grpId="0"/>
      <p:bldP spid="8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FF38829-8CFE-AAAA-2BF0-6B701317E9FA}"/>
              </a:ext>
            </a:extLst>
          </p:cNvPr>
          <p:cNvPicPr>
            <a:picLocks noChangeAspect="1"/>
          </p:cNvPicPr>
          <p:nvPr/>
        </p:nvPicPr>
        <p:blipFill>
          <a:blip r:embed="rId4"/>
          <a:stretch>
            <a:fillRect/>
          </a:stretch>
        </p:blipFill>
        <p:spPr>
          <a:xfrm>
            <a:off x="4943756" y="959322"/>
            <a:ext cx="3641689" cy="3851999"/>
          </a:xfrm>
          <a:prstGeom prst="rect">
            <a:avLst/>
          </a:prstGeom>
        </p:spPr>
      </p:pic>
      <p:sp>
        <p:nvSpPr>
          <p:cNvPr id="36" name="Forme libre 35">
            <a:extLst>
              <a:ext uri="{FF2B5EF4-FFF2-40B4-BE49-F238E27FC236}">
                <a16:creationId xmlns:a16="http://schemas.microsoft.com/office/drawing/2014/main" id="{395681A3-5C0A-192B-5907-43DC3D901977}"/>
              </a:ext>
            </a:extLst>
          </p:cNvPr>
          <p:cNvSpPr/>
          <p:nvPr/>
        </p:nvSpPr>
        <p:spPr>
          <a:xfrm>
            <a:off x="2922133" y="1621351"/>
            <a:ext cx="288000" cy="252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Forme libre 37">
            <a:extLst>
              <a:ext uri="{FF2B5EF4-FFF2-40B4-BE49-F238E27FC236}">
                <a16:creationId xmlns:a16="http://schemas.microsoft.com/office/drawing/2014/main" id="{97132C76-181B-61D8-39A0-464344EA652A}"/>
              </a:ext>
            </a:extLst>
          </p:cNvPr>
          <p:cNvSpPr/>
          <p:nvPr/>
        </p:nvSpPr>
        <p:spPr>
          <a:xfrm flipV="1">
            <a:off x="2922133" y="2080294"/>
            <a:ext cx="288000" cy="252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Ellipse 38">
            <a:extLst>
              <a:ext uri="{FF2B5EF4-FFF2-40B4-BE49-F238E27FC236}">
                <a16:creationId xmlns:a16="http://schemas.microsoft.com/office/drawing/2014/main" id="{A53C302A-E213-3112-D9F0-FE012783D8E6}"/>
              </a:ext>
            </a:extLst>
          </p:cNvPr>
          <p:cNvSpPr/>
          <p:nvPr/>
        </p:nvSpPr>
        <p:spPr>
          <a:xfrm>
            <a:off x="3120133" y="1886822"/>
            <a:ext cx="180000" cy="180000"/>
          </a:xfrm>
          <a:prstGeom prst="ellipse">
            <a:avLst/>
          </a:prstGeom>
          <a:solidFill>
            <a:schemeClr val="bg1"/>
          </a:solidFill>
          <a:ln w="28575" cap="flat" cmpd="sng" algn="ctr">
            <a:solidFill>
              <a:srgbClr val="00AFAA"/>
            </a:solidFill>
            <a:prstDash val="solid"/>
          </a:ln>
          <a:effectLst/>
        </p:spPr>
        <p:txBody>
          <a:bodyPr lIns="91417" tIns="45709" rIns="91417" bIns="45709" rtlCol="0" anchor="ctr"/>
          <a:lstStyle/>
          <a:p>
            <a:pPr algn="ctr"/>
            <a:r>
              <a:rPr lang="fr-FR" sz="1000" b="1" dirty="0">
                <a:solidFill>
                  <a:srgbClr val="00AFAA"/>
                </a:solidFill>
                <a:latin typeface="Segoe UI" panose="020B0502040204020203" pitchFamily="34" charset="0"/>
                <a:cs typeface="Segoe UI" panose="020B0502040204020203" pitchFamily="34" charset="0"/>
              </a:rPr>
              <a:t>X</a:t>
            </a:r>
          </a:p>
        </p:txBody>
      </p:sp>
      <p:sp>
        <p:nvSpPr>
          <p:cNvPr id="30" name="Rectangle à coins arrondis 35">
            <a:extLst>
              <a:ext uri="{FF2B5EF4-FFF2-40B4-BE49-F238E27FC236}">
                <a16:creationId xmlns:a16="http://schemas.microsoft.com/office/drawing/2014/main" id="{F95DA720-E9C1-6C42-36D9-BCDB54C945C3}"/>
              </a:ext>
            </a:extLst>
          </p:cNvPr>
          <p:cNvSpPr/>
          <p:nvPr/>
        </p:nvSpPr>
        <p:spPr>
          <a:xfrm>
            <a:off x="1098230" y="1224931"/>
            <a:ext cx="1907539" cy="1548000"/>
          </a:xfrm>
          <a:prstGeom prst="rect">
            <a:avLst/>
          </a:prstGeom>
          <a:solidFill>
            <a:schemeClr val="bg1"/>
          </a:solidFill>
          <a:ln w="28575" cap="flat" cmpd="sng" algn="ctr">
            <a:solidFill>
              <a:srgbClr val="00AFAA"/>
            </a:solidFill>
            <a:prstDash val="solid"/>
          </a:ln>
          <a:effectLst/>
        </p:spPr>
        <p:txBody>
          <a:bodyPr lIns="91417" tIns="45709" rIns="91417" bIns="45709" rtlCol="0" anchor="ctr"/>
          <a:lstStyle/>
          <a:p>
            <a:pPr lvl="0" algn="ctr">
              <a:defRPr/>
            </a:pPr>
            <a:r>
              <a:rPr lang="fr-FR" sz="1000" b="1" dirty="0">
                <a:solidFill>
                  <a:srgbClr val="252525"/>
                </a:solidFill>
                <a:latin typeface="Segoe UI" panose="020B0502040204020203" pitchFamily="34" charset="0"/>
                <a:cs typeface="Segoe UI" panose="020B0502040204020203" pitchFamily="34" charset="0"/>
              </a:rPr>
              <a:t>Dépendance</a:t>
            </a:r>
          </a:p>
          <a:p>
            <a:pPr lvl="0" algn="ctr">
              <a:defRPr/>
            </a:pPr>
            <a:r>
              <a:rPr lang="fr-FR" sz="1000" dirty="0">
                <a:solidFill>
                  <a:srgbClr val="252525"/>
                </a:solidFill>
                <a:latin typeface="Segoe UI" panose="020B0502040204020203" pitchFamily="34" charset="0"/>
                <a:cs typeface="Segoe UI" panose="020B0502040204020203" pitchFamily="34" charset="0"/>
              </a:rPr>
              <a:t>La relation avec cette partie prenante est-elle vitale pour mon activité ?</a:t>
            </a:r>
          </a:p>
          <a:p>
            <a:pPr lvl="0" algn="ctr">
              <a:defRPr/>
            </a:pPr>
            <a:endParaRPr lang="fr-FR" sz="1000" dirty="0">
              <a:solidFill>
                <a:srgbClr val="252525"/>
              </a:solidFill>
              <a:latin typeface="Segoe UI" panose="020B0502040204020203" pitchFamily="34" charset="0"/>
              <a:cs typeface="Segoe UI" panose="020B0502040204020203" pitchFamily="34" charset="0"/>
            </a:endParaRPr>
          </a:p>
          <a:p>
            <a:pPr lvl="0" algn="ctr">
              <a:defRPr/>
            </a:pPr>
            <a:r>
              <a:rPr lang="fr-FR" sz="1000" b="1" dirty="0">
                <a:solidFill>
                  <a:srgbClr val="252525"/>
                </a:solidFill>
                <a:latin typeface="Segoe UI" panose="020B0502040204020203" pitchFamily="34" charset="0"/>
                <a:cs typeface="Segoe UI" panose="020B0502040204020203" pitchFamily="34" charset="0"/>
              </a:rPr>
              <a:t>Pénétration</a:t>
            </a:r>
          </a:p>
          <a:p>
            <a:pPr lvl="0" algn="ctr">
              <a:defRPr/>
            </a:pPr>
            <a:r>
              <a:rPr lang="fr-FR" sz="1000" dirty="0">
                <a:solidFill>
                  <a:srgbClr val="252525"/>
                </a:solidFill>
                <a:latin typeface="Segoe UI" panose="020B0502040204020203" pitchFamily="34" charset="0"/>
                <a:cs typeface="Segoe UI" panose="020B0502040204020203" pitchFamily="34" charset="0"/>
              </a:rPr>
              <a:t>Dans quelle mesure la partie prenante accède-t-elle à mes ressources internes ?</a:t>
            </a:r>
          </a:p>
        </p:txBody>
      </p:sp>
      <p:sp>
        <p:nvSpPr>
          <p:cNvPr id="15" name="Rectangle à coins arrondis 35">
            <a:extLst>
              <a:ext uri="{FF2B5EF4-FFF2-40B4-BE49-F238E27FC236}">
                <a16:creationId xmlns:a16="http://schemas.microsoft.com/office/drawing/2014/main" id="{2C896F89-6FE2-4527-B58B-24E2FA46D295}"/>
              </a:ext>
            </a:extLst>
          </p:cNvPr>
          <p:cNvSpPr/>
          <p:nvPr/>
        </p:nvSpPr>
        <p:spPr>
          <a:xfrm>
            <a:off x="1098231" y="2864826"/>
            <a:ext cx="1907538" cy="216000"/>
          </a:xfrm>
          <a:prstGeom prst="rect">
            <a:avLst/>
          </a:prstGeom>
          <a:solidFill>
            <a:srgbClr val="00AFAA"/>
          </a:solidFill>
          <a:ln w="28575" cap="flat" cmpd="sng" algn="ctr">
            <a:solidFill>
              <a:srgbClr val="00AFAA"/>
            </a:solidFill>
            <a:prstDash val="solid"/>
          </a:ln>
          <a:effectLst/>
        </p:spPr>
        <p:txBody>
          <a:bodyPr lIns="91417" tIns="45709" rIns="91417" bIns="45709" rtlCol="0" anchor="ctr"/>
          <a:lstStyle/>
          <a:p>
            <a:pPr lvl="0" algn="ctr">
              <a:defRPr/>
            </a:pPr>
            <a:r>
              <a:rPr lang="fr-FR" sz="1000" b="1" dirty="0">
                <a:solidFill>
                  <a:schemeClr val="bg1"/>
                </a:solidFill>
                <a:latin typeface="Segoe UI" panose="020B0502040204020203" pitchFamily="34" charset="0"/>
                <a:cs typeface="Segoe UI" panose="020B0502040204020203" pitchFamily="34" charset="0"/>
              </a:rPr>
              <a:t>FIABILITE CYBER</a:t>
            </a:r>
          </a:p>
        </p:txBody>
      </p:sp>
      <p:sp>
        <p:nvSpPr>
          <p:cNvPr id="31" name="Rectangle à coins arrondis 35">
            <a:extLst>
              <a:ext uri="{FF2B5EF4-FFF2-40B4-BE49-F238E27FC236}">
                <a16:creationId xmlns:a16="http://schemas.microsoft.com/office/drawing/2014/main" id="{1D6CF9D9-42B8-0598-7480-FEA472AAF591}"/>
              </a:ext>
            </a:extLst>
          </p:cNvPr>
          <p:cNvSpPr/>
          <p:nvPr/>
        </p:nvSpPr>
        <p:spPr>
          <a:xfrm>
            <a:off x="1098231" y="1009803"/>
            <a:ext cx="1907538" cy="216000"/>
          </a:xfrm>
          <a:prstGeom prst="rect">
            <a:avLst/>
          </a:prstGeom>
          <a:solidFill>
            <a:srgbClr val="00AFAA"/>
          </a:solidFill>
          <a:ln w="28575" cap="flat" cmpd="sng" algn="ctr">
            <a:solidFill>
              <a:srgbClr val="00AFAA"/>
            </a:solidFill>
            <a:prstDash val="solid"/>
          </a:ln>
          <a:effectLst/>
        </p:spPr>
        <p:txBody>
          <a:bodyPr lIns="91417" tIns="45709" rIns="91417" bIns="45709" rtlCol="0" anchor="ctr"/>
          <a:lstStyle/>
          <a:p>
            <a:pPr lvl="0" algn="ctr">
              <a:defRPr/>
            </a:pPr>
            <a:r>
              <a:rPr lang="fr-FR" sz="1000" b="1" dirty="0">
                <a:solidFill>
                  <a:schemeClr val="bg1"/>
                </a:solidFill>
                <a:latin typeface="Segoe UI" panose="020B0502040204020203" pitchFamily="34" charset="0"/>
                <a:cs typeface="Segoe UI" panose="020B0502040204020203" pitchFamily="34" charset="0"/>
              </a:rPr>
              <a:t>EXPOSITION</a:t>
            </a:r>
          </a:p>
        </p:txBody>
      </p:sp>
      <p:cxnSp>
        <p:nvCxnSpPr>
          <p:cNvPr id="34" name="Connecteur droit 33">
            <a:extLst>
              <a:ext uri="{FF2B5EF4-FFF2-40B4-BE49-F238E27FC236}">
                <a16:creationId xmlns:a16="http://schemas.microsoft.com/office/drawing/2014/main" id="{D2EE145C-330F-69BE-874D-621A2A0CB3CB}"/>
              </a:ext>
            </a:extLst>
          </p:cNvPr>
          <p:cNvCxnSpPr>
            <a:stCxn id="30" idx="1"/>
            <a:endCxn id="30" idx="3"/>
          </p:cNvCxnSpPr>
          <p:nvPr/>
        </p:nvCxnSpPr>
        <p:spPr>
          <a:xfrm>
            <a:off x="1098230" y="1998931"/>
            <a:ext cx="1907539" cy="0"/>
          </a:xfrm>
          <a:prstGeom prst="line">
            <a:avLst/>
          </a:prstGeom>
          <a:ln w="15875">
            <a:solidFill>
              <a:srgbClr val="00AFAA"/>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A8CD488E-706B-D927-79FA-5CED1F5BA3F6}"/>
              </a:ext>
            </a:extLst>
          </p:cNvPr>
          <p:cNvCxnSpPr/>
          <p:nvPr/>
        </p:nvCxnSpPr>
        <p:spPr>
          <a:xfrm>
            <a:off x="1098230" y="3834988"/>
            <a:ext cx="1907539" cy="0"/>
          </a:xfrm>
          <a:prstGeom prst="line">
            <a:avLst/>
          </a:prstGeom>
          <a:ln w="15875">
            <a:solidFill>
              <a:srgbClr val="00AFAA"/>
            </a:solidFill>
          </a:ln>
        </p:spPr>
        <p:style>
          <a:lnRef idx="1">
            <a:schemeClr val="accent1"/>
          </a:lnRef>
          <a:fillRef idx="0">
            <a:schemeClr val="accent1"/>
          </a:fillRef>
          <a:effectRef idx="0">
            <a:schemeClr val="accent1"/>
          </a:effectRef>
          <a:fontRef idx="minor">
            <a:schemeClr val="tx1"/>
          </a:fontRef>
        </p:style>
      </p:cxnSp>
      <p:sp>
        <p:nvSpPr>
          <p:cNvPr id="41" name="Forme libre 40">
            <a:extLst>
              <a:ext uri="{FF2B5EF4-FFF2-40B4-BE49-F238E27FC236}">
                <a16:creationId xmlns:a16="http://schemas.microsoft.com/office/drawing/2014/main" id="{333F1802-39E1-AAAB-4BC5-F0E89C9BFD1B}"/>
              </a:ext>
            </a:extLst>
          </p:cNvPr>
          <p:cNvSpPr/>
          <p:nvPr/>
        </p:nvSpPr>
        <p:spPr>
          <a:xfrm>
            <a:off x="2922133" y="3466878"/>
            <a:ext cx="288000" cy="252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Forme libre 41">
            <a:extLst>
              <a:ext uri="{FF2B5EF4-FFF2-40B4-BE49-F238E27FC236}">
                <a16:creationId xmlns:a16="http://schemas.microsoft.com/office/drawing/2014/main" id="{3138ABB4-C51B-3133-2DE8-0303DA0CFDAF}"/>
              </a:ext>
            </a:extLst>
          </p:cNvPr>
          <p:cNvSpPr/>
          <p:nvPr/>
        </p:nvSpPr>
        <p:spPr>
          <a:xfrm flipV="1">
            <a:off x="2922133" y="3925821"/>
            <a:ext cx="288000" cy="252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225FD581-3671-BE3E-D238-A9339BA41B1D}"/>
              </a:ext>
            </a:extLst>
          </p:cNvPr>
          <p:cNvSpPr/>
          <p:nvPr/>
        </p:nvSpPr>
        <p:spPr>
          <a:xfrm>
            <a:off x="3120133" y="3732349"/>
            <a:ext cx="180000" cy="180000"/>
          </a:xfrm>
          <a:prstGeom prst="ellipse">
            <a:avLst/>
          </a:prstGeom>
          <a:solidFill>
            <a:schemeClr val="bg1"/>
          </a:solidFill>
          <a:ln w="28575" cap="flat" cmpd="sng" algn="ctr">
            <a:solidFill>
              <a:srgbClr val="00AFAA"/>
            </a:solidFill>
            <a:prstDash val="solid"/>
          </a:ln>
          <a:effectLst/>
        </p:spPr>
        <p:txBody>
          <a:bodyPr lIns="91417" tIns="45709" rIns="91417" bIns="45709" rtlCol="0" anchor="ctr"/>
          <a:lstStyle/>
          <a:p>
            <a:pPr algn="ctr"/>
            <a:r>
              <a:rPr lang="fr-FR" sz="1000" b="1" dirty="0">
                <a:solidFill>
                  <a:srgbClr val="00AFAA"/>
                </a:solidFill>
                <a:latin typeface="Segoe UI" panose="020B0502040204020203" pitchFamily="34" charset="0"/>
                <a:cs typeface="Segoe UI" panose="020B0502040204020203" pitchFamily="34" charset="0"/>
              </a:rPr>
              <a:t>X</a:t>
            </a:r>
          </a:p>
        </p:txBody>
      </p:sp>
      <p:sp>
        <p:nvSpPr>
          <p:cNvPr id="14" name="Rectangle à coins arrondis 35">
            <a:extLst>
              <a:ext uri="{FF2B5EF4-FFF2-40B4-BE49-F238E27FC236}">
                <a16:creationId xmlns:a16="http://schemas.microsoft.com/office/drawing/2014/main" id="{FF71FEF9-869D-1EF9-D652-403BE9BDA410}"/>
              </a:ext>
            </a:extLst>
          </p:cNvPr>
          <p:cNvSpPr/>
          <p:nvPr/>
        </p:nvSpPr>
        <p:spPr>
          <a:xfrm>
            <a:off x="1098230" y="3079954"/>
            <a:ext cx="1907539" cy="1692000"/>
          </a:xfrm>
          <a:prstGeom prst="rect">
            <a:avLst/>
          </a:prstGeom>
          <a:solidFill>
            <a:schemeClr val="bg1"/>
          </a:solidFill>
          <a:ln w="28575" cap="flat" cmpd="sng" algn="ctr">
            <a:solidFill>
              <a:srgbClr val="00AFAA"/>
            </a:solidFill>
            <a:prstDash val="solid"/>
          </a:ln>
          <a:effectLst/>
        </p:spPr>
        <p:txBody>
          <a:bodyPr lIns="91417" tIns="45709" rIns="91417" bIns="45709" rtlCol="0" anchor="ctr"/>
          <a:lstStyle/>
          <a:p>
            <a:pPr lvl="0" algn="ctr">
              <a:defRPr/>
            </a:pPr>
            <a:r>
              <a:rPr lang="fr-FR" sz="1000" b="1" dirty="0">
                <a:solidFill>
                  <a:srgbClr val="252525"/>
                </a:solidFill>
                <a:latin typeface="Segoe UI" panose="020B0502040204020203" pitchFamily="34" charset="0"/>
                <a:cs typeface="Segoe UI" panose="020B0502040204020203" pitchFamily="34" charset="0"/>
              </a:rPr>
              <a:t>Maturité cyber</a:t>
            </a:r>
          </a:p>
          <a:p>
            <a:pPr lvl="0" algn="ctr">
              <a:defRPr/>
            </a:pPr>
            <a:r>
              <a:rPr lang="fr-FR" sz="1000" dirty="0">
                <a:solidFill>
                  <a:srgbClr val="252525"/>
                </a:solidFill>
                <a:latin typeface="Segoe UI" panose="020B0502040204020203" pitchFamily="34" charset="0"/>
                <a:cs typeface="Segoe UI" panose="020B0502040204020203" pitchFamily="34" charset="0"/>
              </a:rPr>
              <a:t>Quelles sont les capacités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de la partie prenante</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en matière de sécurité ?</a:t>
            </a:r>
          </a:p>
          <a:p>
            <a:pPr lvl="0" algn="ctr">
              <a:defRPr/>
            </a:pPr>
            <a:endParaRPr lang="fr-FR" sz="1000" dirty="0">
              <a:solidFill>
                <a:srgbClr val="252525"/>
              </a:solidFill>
              <a:latin typeface="Segoe UI" panose="020B0502040204020203" pitchFamily="34" charset="0"/>
              <a:cs typeface="Segoe UI" panose="020B0502040204020203" pitchFamily="34" charset="0"/>
            </a:endParaRPr>
          </a:p>
          <a:p>
            <a:pPr lvl="0" algn="ctr">
              <a:defRPr/>
            </a:pPr>
            <a:r>
              <a:rPr lang="fr-FR" sz="1000" b="1" dirty="0">
                <a:solidFill>
                  <a:srgbClr val="252525"/>
                </a:solidFill>
                <a:latin typeface="Segoe UI" panose="020B0502040204020203" pitchFamily="34" charset="0"/>
                <a:cs typeface="Segoe UI" panose="020B0502040204020203" pitchFamily="34" charset="0"/>
              </a:rPr>
              <a:t>Confiance </a:t>
            </a:r>
          </a:p>
          <a:p>
            <a:pPr lvl="0" algn="ctr">
              <a:defRPr/>
            </a:pPr>
            <a:r>
              <a:rPr lang="fr-FR" sz="1000" dirty="0">
                <a:solidFill>
                  <a:srgbClr val="252525"/>
                </a:solidFill>
                <a:latin typeface="Segoe UI" panose="020B0502040204020203" pitchFamily="34" charset="0"/>
                <a:cs typeface="Segoe UI" panose="020B0502040204020203" pitchFamily="34" charset="0"/>
              </a:rPr>
              <a:t>Est-ce que les intentions ou les intérêts de la partie prenante peuvent m’être contraires ?</a:t>
            </a:r>
          </a:p>
        </p:txBody>
      </p:sp>
      <p:cxnSp>
        <p:nvCxnSpPr>
          <p:cNvPr id="44" name="Connecteur droit 43">
            <a:extLst>
              <a:ext uri="{FF2B5EF4-FFF2-40B4-BE49-F238E27FC236}">
                <a16:creationId xmlns:a16="http://schemas.microsoft.com/office/drawing/2014/main" id="{7A3395B2-9684-8137-C68F-0D2AFA4920B1}"/>
              </a:ext>
            </a:extLst>
          </p:cNvPr>
          <p:cNvCxnSpPr/>
          <p:nvPr/>
        </p:nvCxnSpPr>
        <p:spPr>
          <a:xfrm>
            <a:off x="1098230" y="3850034"/>
            <a:ext cx="1907539" cy="0"/>
          </a:xfrm>
          <a:prstGeom prst="line">
            <a:avLst/>
          </a:prstGeom>
          <a:ln w="15875">
            <a:solidFill>
              <a:srgbClr val="00AFAA"/>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52FEF7C-4D2D-9D57-91BA-16D531601DB3}"/>
              </a:ext>
            </a:extLst>
          </p:cNvPr>
          <p:cNvSpPr/>
          <p:nvPr/>
        </p:nvSpPr>
        <p:spPr>
          <a:xfrm>
            <a:off x="3324497" y="2265160"/>
            <a:ext cx="1731363" cy="1259385"/>
          </a:xfrm>
          <a:prstGeom prst="rect">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7AA84BCD-F191-7627-FED9-EC0EE1EC19A7}"/>
              </a:ext>
            </a:extLst>
          </p:cNvPr>
          <p:cNvSpPr/>
          <p:nvPr/>
        </p:nvSpPr>
        <p:spPr>
          <a:xfrm>
            <a:off x="3324496" y="2376051"/>
            <a:ext cx="1731363" cy="784287"/>
          </a:xfrm>
          <a:prstGeom prst="rect">
            <a:avLst/>
          </a:prstGeom>
          <a:noFill/>
          <a:ln w="25400"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600"/>
              </a:spcAft>
              <a:buClrTx/>
              <a:buSzTx/>
              <a:buFontTx/>
              <a:buNone/>
              <a:tabLst/>
              <a:defRPr/>
            </a:pPr>
            <a:r>
              <a:rPr lang="fr-FR" sz="1000" b="1" dirty="0">
                <a:solidFill>
                  <a:schemeClr val="bg1"/>
                </a:solidFill>
                <a:latin typeface="Segoe UI" panose="020B0502040204020203" pitchFamily="34" charset="0"/>
                <a:cs typeface="Segoe UI" panose="020B0502040204020203" pitchFamily="34" charset="0"/>
              </a:rPr>
              <a:t>Niveau</a:t>
            </a:r>
            <a:br>
              <a:rPr lang="fr-FR" sz="1000" b="1" dirty="0">
                <a:solidFill>
                  <a:schemeClr val="bg1"/>
                </a:solidFill>
                <a:latin typeface="Segoe UI" panose="020B0502040204020203" pitchFamily="34" charset="0"/>
                <a:cs typeface="Segoe UI" panose="020B0502040204020203" pitchFamily="34" charset="0"/>
              </a:rPr>
            </a:br>
            <a:r>
              <a:rPr lang="fr-FR" sz="1000" b="1" dirty="0">
                <a:solidFill>
                  <a:schemeClr val="bg1"/>
                </a:solidFill>
                <a:latin typeface="Segoe UI" panose="020B0502040204020203" pitchFamily="34" charset="0"/>
                <a:cs typeface="Segoe UI" panose="020B0502040204020203" pitchFamily="34" charset="0"/>
              </a:rPr>
              <a:t>de menace =</a:t>
            </a:r>
          </a:p>
          <a:p>
            <a:pPr algn="ctr">
              <a:spcAft>
                <a:spcPts val="800"/>
              </a:spcAft>
              <a:defRPr/>
            </a:pPr>
            <a:r>
              <a:rPr lang="fr-FR" sz="1000" dirty="0">
                <a:solidFill>
                  <a:schemeClr val="bg1"/>
                </a:solidFill>
                <a:latin typeface="Segoe UI" panose="020B0502040204020203" pitchFamily="34" charset="0"/>
                <a:cs typeface="Segoe UI" panose="020B0502040204020203" pitchFamily="34" charset="0"/>
              </a:rPr>
              <a:t>Pénétration x Dépendance</a:t>
            </a:r>
          </a:p>
          <a:p>
            <a:pPr algn="ctr">
              <a:defRPr/>
            </a:pPr>
            <a:r>
              <a:rPr lang="fr-FR" sz="1000" dirty="0">
                <a:solidFill>
                  <a:schemeClr val="bg1"/>
                </a:solidFill>
                <a:latin typeface="Segoe UI" panose="020B0502040204020203" pitchFamily="34" charset="0"/>
                <a:cs typeface="Segoe UI" panose="020B0502040204020203" pitchFamily="34" charset="0"/>
              </a:rPr>
              <a:t>Maturité cyber x Confiance</a:t>
            </a:r>
          </a:p>
        </p:txBody>
      </p:sp>
      <p:sp>
        <p:nvSpPr>
          <p:cNvPr id="48" name="Forme libre 47">
            <a:extLst>
              <a:ext uri="{FF2B5EF4-FFF2-40B4-BE49-F238E27FC236}">
                <a16:creationId xmlns:a16="http://schemas.microsoft.com/office/drawing/2014/main" id="{5BB3AE38-6802-01C4-E7CE-8EDA79539332}"/>
              </a:ext>
            </a:extLst>
          </p:cNvPr>
          <p:cNvSpPr/>
          <p:nvPr/>
        </p:nvSpPr>
        <p:spPr>
          <a:xfrm>
            <a:off x="3311247" y="1976822"/>
            <a:ext cx="548060" cy="288338"/>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Forme libre 48">
            <a:extLst>
              <a:ext uri="{FF2B5EF4-FFF2-40B4-BE49-F238E27FC236}">
                <a16:creationId xmlns:a16="http://schemas.microsoft.com/office/drawing/2014/main" id="{0316A1C9-C802-DCED-4AFB-3D57BFE01B19}"/>
              </a:ext>
            </a:extLst>
          </p:cNvPr>
          <p:cNvSpPr/>
          <p:nvPr/>
        </p:nvSpPr>
        <p:spPr>
          <a:xfrm flipV="1">
            <a:off x="3311247" y="3524542"/>
            <a:ext cx="548060" cy="288339"/>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AFAA"/>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0" name="Connecteur droit 49">
            <a:extLst>
              <a:ext uri="{FF2B5EF4-FFF2-40B4-BE49-F238E27FC236}">
                <a16:creationId xmlns:a16="http://schemas.microsoft.com/office/drawing/2014/main" id="{2BF9AF60-AC80-8B82-3F9E-0900AF32676A}"/>
              </a:ext>
            </a:extLst>
          </p:cNvPr>
          <p:cNvCxnSpPr>
            <a:cxnSpLocks/>
          </p:cNvCxnSpPr>
          <p:nvPr/>
        </p:nvCxnSpPr>
        <p:spPr>
          <a:xfrm>
            <a:off x="3461004" y="3004123"/>
            <a:ext cx="144384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4" name="Groupe 53">
            <a:extLst>
              <a:ext uri="{FF2B5EF4-FFF2-40B4-BE49-F238E27FC236}">
                <a16:creationId xmlns:a16="http://schemas.microsoft.com/office/drawing/2014/main" id="{345B2D72-8F0A-1435-147E-07AB7E81A597}"/>
              </a:ext>
            </a:extLst>
          </p:cNvPr>
          <p:cNvGrpSpPr/>
          <p:nvPr/>
        </p:nvGrpSpPr>
        <p:grpSpPr>
          <a:xfrm>
            <a:off x="7602482" y="-701783"/>
            <a:ext cx="1541518" cy="504000"/>
            <a:chOff x="7494978" y="95114"/>
            <a:chExt cx="1541518" cy="504000"/>
          </a:xfrm>
        </p:grpSpPr>
        <p:sp>
          <p:nvSpPr>
            <p:cNvPr id="55" name="Rectangle 54">
              <a:extLst>
                <a:ext uri="{FF2B5EF4-FFF2-40B4-BE49-F238E27FC236}">
                  <a16:creationId xmlns:a16="http://schemas.microsoft.com/office/drawing/2014/main" id="{BD7F8C7A-5779-C865-CCB3-81F8E6FA0E1F}"/>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n°5</a:t>
              </a:r>
            </a:p>
          </p:txBody>
        </p:sp>
        <p:pic>
          <p:nvPicPr>
            <p:cNvPr id="56" name="Picture 2" descr="\\intranet.fr\sgdsn\utilisateurs\mesdocuments\duclos-j\My Pictures\EBIOSRM_logo.PNG">
              <a:extLst>
                <a:ext uri="{FF2B5EF4-FFF2-40B4-BE49-F238E27FC236}">
                  <a16:creationId xmlns:a16="http://schemas.microsoft.com/office/drawing/2014/main" id="{6B3C670D-2BA0-21C2-D770-8B897E3D80F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e 65">
            <a:extLst>
              <a:ext uri="{FF2B5EF4-FFF2-40B4-BE49-F238E27FC236}">
                <a16:creationId xmlns:a16="http://schemas.microsoft.com/office/drawing/2014/main" id="{8228F6F8-2BD4-7903-9469-10095947BC01}"/>
              </a:ext>
            </a:extLst>
          </p:cNvPr>
          <p:cNvGrpSpPr/>
          <p:nvPr/>
        </p:nvGrpSpPr>
        <p:grpSpPr>
          <a:xfrm>
            <a:off x="7800756" y="3961548"/>
            <a:ext cx="1006330" cy="955219"/>
            <a:chOff x="4359611" y="3887073"/>
            <a:chExt cx="1006330" cy="955219"/>
          </a:xfrm>
          <a:solidFill>
            <a:schemeClr val="bg1"/>
          </a:solidFill>
        </p:grpSpPr>
        <p:sp>
          <p:nvSpPr>
            <p:cNvPr id="61" name="Ellipse 60">
              <a:extLst>
                <a:ext uri="{FF2B5EF4-FFF2-40B4-BE49-F238E27FC236}">
                  <a16:creationId xmlns:a16="http://schemas.microsoft.com/office/drawing/2014/main" id="{14ECC036-0CA3-19BF-389F-796679D6DD6F}"/>
                </a:ext>
              </a:extLst>
            </p:cNvPr>
            <p:cNvSpPr>
              <a:spLocks noChangeAspect="1"/>
            </p:cNvSpPr>
            <p:nvPr/>
          </p:nvSpPr>
          <p:spPr>
            <a:xfrm>
              <a:off x="4359611" y="3910960"/>
              <a:ext cx="180000" cy="180000"/>
            </a:xfrm>
            <a:prstGeom prst="ellipse">
              <a:avLst/>
            </a:prstGeom>
            <a:grpFill/>
            <a:ln w="38100" cap="flat" cmpd="sng" algn="ctr">
              <a:solidFill>
                <a:srgbClr val="74CA4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62" name="ZoneTexte 61">
              <a:extLst>
                <a:ext uri="{FF2B5EF4-FFF2-40B4-BE49-F238E27FC236}">
                  <a16:creationId xmlns:a16="http://schemas.microsoft.com/office/drawing/2014/main" id="{E56E5E0E-DC6E-E498-2EC3-C4E9DAE7F585}"/>
                </a:ext>
              </a:extLst>
            </p:cNvPr>
            <p:cNvSpPr txBox="1"/>
            <p:nvPr/>
          </p:nvSpPr>
          <p:spPr>
            <a:xfrm>
              <a:off x="4623750" y="3887073"/>
              <a:ext cx="742191" cy="955219"/>
            </a:xfrm>
            <a:prstGeom prst="rect">
              <a:avLst/>
            </a:prstGeom>
            <a:grpFill/>
          </p:spPr>
          <p:txBody>
            <a:bodyPr wrap="none" lIns="0" tIns="0" rIns="0" bIns="0" rtlCol="0">
              <a:noAutofit/>
            </a:bodyPr>
            <a:lstStyle/>
            <a:p>
              <a:pPr marL="0" marR="0" lvl="0" indent="0" defTabSz="914400" eaLnBrk="1" fontAlgn="auto" latinLnBrk="0" hangingPunct="1">
                <a:spcBef>
                  <a:spcPts val="0"/>
                </a:spcBef>
                <a:spcAft>
                  <a:spcPts val="1000"/>
                </a:spcAft>
                <a:buClrTx/>
                <a:buSzTx/>
                <a:buFontTx/>
                <a:buNone/>
                <a:tabLst/>
                <a:defRPr/>
              </a:pPr>
              <a:r>
                <a:rPr lang="fr-FR" sz="800" i="1" dirty="0">
                  <a:solidFill>
                    <a:srgbClr val="252525"/>
                  </a:solidFill>
                  <a:latin typeface="Segoe UI" panose="020B0502040204020203" pitchFamily="34" charset="0"/>
                  <a:cs typeface="Segoe UI" panose="020B0502040204020203" pitchFamily="34" charset="0"/>
                </a:rPr>
                <a:t>Zone de veille</a:t>
              </a:r>
            </a:p>
            <a:p>
              <a:pPr marL="0" marR="0" lvl="0" indent="0" defTabSz="914400" eaLnBrk="1" fontAlgn="auto" latinLnBrk="0" hangingPunct="1">
                <a:spcBef>
                  <a:spcPts val="0"/>
                </a:spcBef>
                <a:spcAft>
                  <a:spcPts val="1000"/>
                </a:spcAft>
                <a:buClrTx/>
                <a:buSzTx/>
                <a:buFontTx/>
                <a:buNone/>
                <a:tabLst/>
                <a:defRPr/>
              </a:pPr>
              <a:r>
                <a:rPr lang="fr-FR" sz="800" i="1" dirty="0">
                  <a:solidFill>
                    <a:srgbClr val="252525"/>
                  </a:solidFill>
                  <a:latin typeface="Segoe UI" panose="020B0502040204020203" pitchFamily="34" charset="0"/>
                  <a:cs typeface="Segoe UI" panose="020B0502040204020203" pitchFamily="34" charset="0"/>
                </a:rPr>
                <a:t>Zone de contrôle</a:t>
              </a:r>
            </a:p>
            <a:p>
              <a:pPr lvl="0">
                <a:spcAft>
                  <a:spcPts val="1000"/>
                </a:spcAft>
                <a:defRPr/>
              </a:pPr>
              <a:r>
                <a:rPr lang="fr-FR" sz="800" i="1" dirty="0">
                  <a:solidFill>
                    <a:srgbClr val="252525"/>
                  </a:solidFill>
                  <a:latin typeface="Segoe UI" panose="020B0502040204020203" pitchFamily="34" charset="0"/>
                  <a:cs typeface="Segoe UI" panose="020B0502040204020203" pitchFamily="34" charset="0"/>
                </a:rPr>
                <a:t>Zone de danger</a:t>
              </a:r>
            </a:p>
          </p:txBody>
        </p:sp>
        <p:sp>
          <p:nvSpPr>
            <p:cNvPr id="64" name="Ellipse 63">
              <a:extLst>
                <a:ext uri="{FF2B5EF4-FFF2-40B4-BE49-F238E27FC236}">
                  <a16:creationId xmlns:a16="http://schemas.microsoft.com/office/drawing/2014/main" id="{08BE3834-20D2-95F6-C59D-97741772517A}"/>
                </a:ext>
              </a:extLst>
            </p:cNvPr>
            <p:cNvSpPr>
              <a:spLocks noChangeAspect="1"/>
            </p:cNvSpPr>
            <p:nvPr/>
          </p:nvSpPr>
          <p:spPr>
            <a:xfrm>
              <a:off x="4359611" y="4149397"/>
              <a:ext cx="180000" cy="180000"/>
            </a:xfrm>
            <a:prstGeom prst="ellipse">
              <a:avLst/>
            </a:prstGeom>
            <a:grpFill/>
            <a:ln w="38100" cap="flat" cmpd="sng" algn="ctr">
              <a:solidFill>
                <a:srgbClr val="FF95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65" name="Ellipse 64">
              <a:extLst>
                <a:ext uri="{FF2B5EF4-FFF2-40B4-BE49-F238E27FC236}">
                  <a16:creationId xmlns:a16="http://schemas.microsoft.com/office/drawing/2014/main" id="{21DD9710-39D6-2240-69EF-CA5A1DD9B6C8}"/>
                </a:ext>
              </a:extLst>
            </p:cNvPr>
            <p:cNvSpPr>
              <a:spLocks noChangeAspect="1"/>
            </p:cNvSpPr>
            <p:nvPr/>
          </p:nvSpPr>
          <p:spPr>
            <a:xfrm>
              <a:off x="4359611" y="4392777"/>
              <a:ext cx="180000" cy="180000"/>
            </a:xfrm>
            <a:prstGeom prst="ellipse">
              <a:avLst/>
            </a:prstGeom>
            <a:grpFill/>
            <a:ln w="38100" cap="flat" cmpd="sng" algn="ctr">
              <a:solidFill>
                <a:srgbClr val="FF001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grpSp>
      <p:sp>
        <p:nvSpPr>
          <p:cNvPr id="3" name="Title 4">
            <a:extLst>
              <a:ext uri="{FF2B5EF4-FFF2-40B4-BE49-F238E27FC236}">
                <a16:creationId xmlns:a16="http://schemas.microsoft.com/office/drawing/2014/main" id="{0341201D-4692-CEE4-C816-02109A82F04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5" name="ZoneTexte 4">
            <a:extLst>
              <a:ext uri="{FF2B5EF4-FFF2-40B4-BE49-F238E27FC236}">
                <a16:creationId xmlns:a16="http://schemas.microsoft.com/office/drawing/2014/main" id="{353F62E8-A963-90F8-08F5-91AA97DA8A4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Evaluer et cartographier la criticité des parties prenantes</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9677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wipe(left)">
                                      <p:cBhvr>
                                        <p:cTn id="10" dur="500"/>
                                        <p:tgtEl>
                                          <p:spTgt spid="3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left)">
                                      <p:cBhvr>
                                        <p:cTn id="13" dur="500"/>
                                        <p:tgtEl>
                                          <p:spTgt spid="3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wipe(left)">
                                      <p:cBhvr>
                                        <p:cTn id="28" dur="500"/>
                                        <p:tgtEl>
                                          <p:spTgt spid="48"/>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par>
                                <p:cTn id="32" presetID="22" presetClass="entr" presetSubtype="8"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wipe(left)">
                                      <p:cBhvr>
                                        <p:cTn id="34" dur="500"/>
                                        <p:tgtEl>
                                          <p:spTgt spid="50"/>
                                        </p:tgtEl>
                                      </p:cBhvr>
                                    </p:animEffect>
                                  </p:childTnLst>
                                </p:cTn>
                              </p:par>
                            </p:childTnLst>
                          </p:cTn>
                        </p:par>
                        <p:par>
                          <p:cTn id="35" fill="hold">
                            <p:stCondLst>
                              <p:cond delay="500"/>
                            </p:stCondLst>
                            <p:childTnLst>
                              <p:par>
                                <p:cTn id="36" presetID="16" presetClass="entr" presetSubtype="26" fill="hold" grpId="0"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barn(inHorizontal)">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ntr" presetSubtype="32"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circle(out)">
                                      <p:cBhvr>
                                        <p:cTn id="43" dur="1000"/>
                                        <p:tgtEl>
                                          <p:spTgt spid="4"/>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fade">
                                      <p:cBhvr>
                                        <p:cTn id="4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1" grpId="0" animBg="1"/>
      <p:bldP spid="42" grpId="0" animBg="1"/>
      <p:bldP spid="43" grpId="0" animBg="1"/>
      <p:bldP spid="27" grpId="0" animBg="1"/>
      <p:bldP spid="23" grpId="0"/>
      <p:bldP spid="48" grpId="0" animBg="1"/>
      <p:bldP spid="4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A9E4AE7-7D05-A3ED-B36F-50A2615CFB86}"/>
              </a:ext>
            </a:extLst>
          </p:cNvPr>
          <p:cNvPicPr>
            <a:picLocks noChangeAspect="1"/>
          </p:cNvPicPr>
          <p:nvPr/>
        </p:nvPicPr>
        <p:blipFill>
          <a:blip r:embed="rId4"/>
          <a:stretch>
            <a:fillRect/>
          </a:stretch>
        </p:blipFill>
        <p:spPr>
          <a:xfrm>
            <a:off x="5226050" y="1593159"/>
            <a:ext cx="3594100" cy="3200400"/>
          </a:xfrm>
          <a:prstGeom prst="rect">
            <a:avLst/>
          </a:prstGeom>
        </p:spPr>
      </p:pic>
      <p:sp>
        <p:nvSpPr>
          <p:cNvPr id="5" name="Content Placeholder 5">
            <a:extLst>
              <a:ext uri="{FF2B5EF4-FFF2-40B4-BE49-F238E27FC236}">
                <a16:creationId xmlns:a16="http://schemas.microsoft.com/office/drawing/2014/main" id="{61CF959E-7EA6-A0E1-4616-A1C81618D05A}"/>
              </a:ext>
            </a:extLst>
          </p:cNvPr>
          <p:cNvSpPr txBox="1">
            <a:spLocks/>
          </p:cNvSpPr>
          <p:nvPr>
            <p:custDataLst>
              <p:tags r:id="rId1"/>
            </p:custDataLst>
          </p:nvPr>
        </p:nvSpPr>
        <p:spPr>
          <a:xfrm>
            <a:off x="2051050" y="1425240"/>
            <a:ext cx="2736848" cy="1195278"/>
          </a:xfrm>
          <a:prstGeom prst="rect">
            <a:avLst/>
          </a:prstGeom>
        </p:spPr>
        <p:txBody>
          <a:bodyPr vert="horz" lIns="0" tIns="0" rIns="0" bIns="0" rtlCol="0" anchor="t">
            <a:norm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450"/>
              </a:spcBef>
              <a:spcAft>
                <a:spcPts val="225"/>
              </a:spcAft>
              <a:buSzPts val="2400"/>
              <a:buNone/>
            </a:pPr>
            <a:r>
              <a:rPr lang="fr-FR" sz="1200" b="1" dirty="0">
                <a:solidFill>
                  <a:srgbClr val="00C8DE"/>
                </a:solidFill>
                <a:latin typeface="Segoe UI" panose="020B0502040204020203" pitchFamily="34" charset="0"/>
                <a:cs typeface="Segoe UI" panose="020B0502040204020203" pitchFamily="34" charset="0"/>
              </a:rPr>
              <a:t>Risque</a:t>
            </a:r>
            <a:endParaRPr lang="fr-FR" sz="1200" dirty="0">
              <a:solidFill>
                <a:srgbClr val="252525"/>
              </a:solidFill>
              <a:latin typeface="Segoe UI" panose="020B0502040204020203" pitchFamily="34" charset="0"/>
              <a:cs typeface="Segoe UI" panose="020B0502040204020203" pitchFamily="34" charset="0"/>
            </a:endParaRPr>
          </a:p>
          <a:p>
            <a:pPr marL="0" indent="0">
              <a:spcBef>
                <a:spcPts val="450"/>
              </a:spcBef>
              <a:spcAft>
                <a:spcPts val="225"/>
              </a:spcAft>
              <a:buClr>
                <a:srgbClr val="00C8DE"/>
              </a:buClr>
              <a:buSzPct val="100000"/>
              <a:buNone/>
            </a:pPr>
            <a:r>
              <a:rPr lang="fr-FR" sz="1200" dirty="0">
                <a:solidFill>
                  <a:srgbClr val="252525"/>
                </a:solidFill>
                <a:latin typeface="Segoe UI" panose="020B0502040204020203" pitchFamily="34" charset="0"/>
                <a:cs typeface="Segoe UI" panose="020B0502040204020203" pitchFamily="34" charset="0"/>
              </a:rPr>
              <a:t>Possibilité qu’un événement redouté survienne et que ses effets perturbent les missions de l’objet de l’étude.</a:t>
            </a:r>
          </a:p>
        </p:txBody>
      </p:sp>
      <p:sp>
        <p:nvSpPr>
          <p:cNvPr id="6" name="Rectangle 5">
            <a:extLst>
              <a:ext uri="{FF2B5EF4-FFF2-40B4-BE49-F238E27FC236}">
                <a16:creationId xmlns:a16="http://schemas.microsoft.com/office/drawing/2014/main" id="{8BD200F8-6640-2381-5873-CD1E1BF463B7}"/>
              </a:ext>
            </a:extLst>
          </p:cNvPr>
          <p:cNvSpPr/>
          <p:nvPr/>
        </p:nvSpPr>
        <p:spPr>
          <a:xfrm>
            <a:off x="2048035" y="2449085"/>
            <a:ext cx="2736848" cy="985278"/>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51999" tIns="0" rIns="144000" bIns="0" rtlCol="0" anchor="ctr">
            <a:noAutofit/>
          </a:bodyPr>
          <a:lstStyle/>
          <a:p>
            <a:pPr marL="6350" lvl="1"/>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Evénement redouté : le système embarqué se fait pirater et la voiture percute un arbre</a:t>
            </a:r>
          </a:p>
        </p:txBody>
      </p:sp>
      <p:sp>
        <p:nvSpPr>
          <p:cNvPr id="7" name="Forme libre 6">
            <a:extLst>
              <a:ext uri="{FF2B5EF4-FFF2-40B4-BE49-F238E27FC236}">
                <a16:creationId xmlns:a16="http://schemas.microsoft.com/office/drawing/2014/main" id="{49220E77-F237-DA47-0DF5-DE95DB107705}"/>
              </a:ext>
            </a:extLst>
          </p:cNvPr>
          <p:cNvSpPr/>
          <p:nvPr/>
        </p:nvSpPr>
        <p:spPr>
          <a:xfrm>
            <a:off x="5202749" y="1059582"/>
            <a:ext cx="1789996" cy="2110744"/>
          </a:xfrm>
          <a:custGeom>
            <a:avLst/>
            <a:gdLst>
              <a:gd name="connsiteX0" fmla="*/ 0 w 1888690"/>
              <a:gd name="connsiteY0" fmla="*/ 0 h 2110744"/>
              <a:gd name="connsiteX1" fmla="*/ 1888690 w 1888690"/>
              <a:gd name="connsiteY1" fmla="*/ 0 h 2110744"/>
              <a:gd name="connsiteX2" fmla="*/ 1888690 w 1888690"/>
              <a:gd name="connsiteY2" fmla="*/ 1087590 h 2110744"/>
              <a:gd name="connsiteX3" fmla="*/ 1452925 w 1888690"/>
              <a:gd name="connsiteY3" fmla="*/ 1087590 h 2110744"/>
              <a:gd name="connsiteX4" fmla="*/ 1452925 w 1888690"/>
              <a:gd name="connsiteY4" fmla="*/ 2110744 h 2110744"/>
              <a:gd name="connsiteX5" fmla="*/ 1190578 w 1888690"/>
              <a:gd name="connsiteY5" fmla="*/ 1087590 h 2110744"/>
              <a:gd name="connsiteX6" fmla="*/ 0 w 1888690"/>
              <a:gd name="connsiteY6" fmla="*/ 1087590 h 211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8690" h="2110744">
                <a:moveTo>
                  <a:pt x="0" y="0"/>
                </a:moveTo>
                <a:lnTo>
                  <a:pt x="1888690" y="0"/>
                </a:lnTo>
                <a:lnTo>
                  <a:pt x="1888690" y="1087590"/>
                </a:lnTo>
                <a:lnTo>
                  <a:pt x="1452925" y="1087590"/>
                </a:lnTo>
                <a:lnTo>
                  <a:pt x="1452925" y="2110744"/>
                </a:lnTo>
                <a:lnTo>
                  <a:pt x="1190578" y="1087590"/>
                </a:lnTo>
                <a:lnTo>
                  <a:pt x="0" y="1087590"/>
                </a:lnTo>
                <a:close/>
              </a:path>
            </a:pathLst>
          </a:custGeom>
          <a:solidFill>
            <a:schemeClr val="bg1"/>
          </a:solidFill>
          <a:ln>
            <a:noFill/>
          </a:ln>
          <a:effectLst>
            <a:outerShdw blurRad="143718" sx="102000" sy="102000" algn="c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pPr>
              <a:buSzPts val="2400"/>
            </a:pPr>
            <a:endParaRPr lang="fr-FR" sz="1000" dirty="0">
              <a:solidFill>
                <a:srgbClr val="252525"/>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7A6EC45D-A61A-B051-9918-69F33DDDE429}"/>
              </a:ext>
            </a:extLst>
          </p:cNvPr>
          <p:cNvSpPr/>
          <p:nvPr/>
        </p:nvSpPr>
        <p:spPr>
          <a:xfrm>
            <a:off x="5202749" y="1082615"/>
            <a:ext cx="1789996" cy="1057087"/>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pPr marL="0" indent="0">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Objet de l’étude :</a:t>
            </a:r>
          </a:p>
          <a:p>
            <a:pPr marL="0" indent="0">
              <a:spcBef>
                <a:spcPts val="0"/>
              </a:spcBef>
              <a:spcAft>
                <a:spcPts val="600"/>
              </a:spcAft>
              <a:buSzPts val="2400"/>
              <a:buNone/>
            </a:pPr>
            <a:r>
              <a:rPr lang="fr-FR" sz="1100" b="1" i="1" dirty="0">
                <a:solidFill>
                  <a:srgbClr val="00C8DE"/>
                </a:solidFill>
                <a:latin typeface="Segoe UI" panose="020B0502040204020203" pitchFamily="34" charset="0"/>
                <a:cs typeface="Segoe UI" panose="020B0502040204020203" pitchFamily="34" charset="0"/>
              </a:rPr>
              <a:t>la voiture</a:t>
            </a:r>
          </a:p>
          <a:p>
            <a:pPr marL="0" indent="0">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Mission :</a:t>
            </a:r>
          </a:p>
          <a:p>
            <a:pPr marL="0" indent="0">
              <a:spcBef>
                <a:spcPts val="0"/>
              </a:spcBef>
              <a:buSzPts val="2400"/>
              <a:buNone/>
            </a:pPr>
            <a:r>
              <a:rPr lang="fr-FR" sz="1100" b="1" i="1" dirty="0">
                <a:solidFill>
                  <a:srgbClr val="00C8DE"/>
                </a:solidFill>
                <a:latin typeface="Segoe UI" panose="020B0502040204020203" pitchFamily="34" charset="0"/>
                <a:cs typeface="Segoe UI" panose="020B0502040204020203" pitchFamily="34" charset="0"/>
              </a:rPr>
              <a:t>arriver à destination</a:t>
            </a:r>
            <a:endParaRPr lang="fr-FR" sz="1100" i="1" dirty="0">
              <a:solidFill>
                <a:srgbClr val="00C8D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285132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8C793632-58ED-0637-70A2-B135D8463C9C}"/>
              </a:ext>
            </a:extLst>
          </p:cNvPr>
          <p:cNvGraphicFramePr>
            <a:graphicFrameLocks noGrp="1"/>
          </p:cNvGraphicFramePr>
          <p:nvPr>
            <p:extLst>
              <p:ext uri="{D42A27DB-BD31-4B8C-83A1-F6EECF244321}">
                <p14:modId xmlns:p14="http://schemas.microsoft.com/office/powerpoint/2010/main" val="4239173957"/>
              </p:ext>
            </p:extLst>
          </p:nvPr>
        </p:nvGraphicFramePr>
        <p:xfrm>
          <a:off x="410042" y="1238655"/>
          <a:ext cx="8454498" cy="3456000"/>
        </p:xfrm>
        <a:graphic>
          <a:graphicData uri="http://schemas.openxmlformats.org/drawingml/2006/table">
            <a:tbl>
              <a:tblPr firstRow="1" bandRow="1"/>
              <a:tblGrid>
                <a:gridCol w="324000">
                  <a:extLst>
                    <a:ext uri="{9D8B030D-6E8A-4147-A177-3AD203B41FA5}">
                      <a16:colId xmlns:a16="http://schemas.microsoft.com/office/drawing/2014/main" val="20000"/>
                    </a:ext>
                  </a:extLst>
                </a:gridCol>
                <a:gridCol w="1470498">
                  <a:extLst>
                    <a:ext uri="{9D8B030D-6E8A-4147-A177-3AD203B41FA5}">
                      <a16:colId xmlns:a16="http://schemas.microsoft.com/office/drawing/2014/main" val="20001"/>
                    </a:ext>
                  </a:extLst>
                </a:gridCol>
                <a:gridCol w="2700000">
                  <a:extLst>
                    <a:ext uri="{9D8B030D-6E8A-4147-A177-3AD203B41FA5}">
                      <a16:colId xmlns:a16="http://schemas.microsoft.com/office/drawing/2014/main" val="20002"/>
                    </a:ext>
                  </a:extLst>
                </a:gridCol>
                <a:gridCol w="2484000">
                  <a:extLst>
                    <a:ext uri="{9D8B030D-6E8A-4147-A177-3AD203B41FA5}">
                      <a16:colId xmlns:a16="http://schemas.microsoft.com/office/drawing/2014/main" val="20003"/>
                    </a:ext>
                  </a:extLst>
                </a:gridCol>
                <a:gridCol w="1476000">
                  <a:extLst>
                    <a:ext uri="{9D8B030D-6E8A-4147-A177-3AD203B41FA5}">
                      <a16:colId xmlns:a16="http://schemas.microsoft.com/office/drawing/2014/main" val="20004"/>
                    </a:ext>
                  </a:extLst>
                </a:gridCol>
              </a:tblGrid>
              <a:tr h="263348">
                <a:tc>
                  <a:txBody>
                    <a:bodyPr/>
                    <a:lstStyle/>
                    <a:p>
                      <a:pPr algn="ctr"/>
                      <a:endParaRPr lang="fr-FR" sz="900" dirty="0"/>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617933">
                <a:tc>
                  <a:txBody>
                    <a:bodyPr/>
                    <a:lstStyle/>
                    <a:p>
                      <a:pPr algn="ctr"/>
                      <a:r>
                        <a:rPr lang="fr-FR" sz="9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Pas de lien avec le SI de la partie prenante pour réaliser la mission.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Pas d’accès ou accès avec des privilèges de type utilisateur à des terminaux utilisateurs (poste de travail, ordiphone, etc.).</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Des règles d’hygiène sont appliquées ponctuellement et non formalisées. La capacité de réaction sur incident est incertaine.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ne sont pas connues.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23910">
                <a:tc>
                  <a:txBody>
                    <a:bodyPr/>
                    <a:lstStyle/>
                    <a:p>
                      <a:pPr algn="ctr"/>
                      <a:r>
                        <a:rPr lang="fr-FR" sz="900" b="1" i="0" u="none" strike="noStrike" kern="1200" dirty="0">
                          <a:solidFill>
                            <a:srgbClr val="00AFAA"/>
                          </a:solidFill>
                          <a:effectLst/>
                          <a:latin typeface="Segoe UI" panose="020B0502040204020203" pitchFamily="34" charset="0"/>
                          <a:ea typeface="+mn-ea"/>
                          <a:cs typeface="Segoe UI" panose="020B0502040204020203" pitchFamily="34" charset="0"/>
                        </a:rPr>
                        <a:t>2</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Lien avec le SI de la partie prenante utile à la réalisation de la mission.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Accès avec privilèges de type administrateur à des terminaux utilisateurs (parc informatique, flotte de terminaux mobiles, etc.) ou accès physique aux bureaux de l’organisme.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Les règles d’hygiène et la réglementation sont prises en compte, sans intégration dans une politique globale. La sécurité numérique est assurée selon un mode réactif.</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sont considérées comme neutres.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3910">
                <a:tc>
                  <a:txBody>
                    <a:bodyPr/>
                    <a:lstStyle/>
                    <a:p>
                      <a:pPr algn="ctr"/>
                      <a:r>
                        <a:rPr lang="fr-FR" sz="900" b="1" i="0" u="none" strike="noStrike" kern="1200" dirty="0">
                          <a:solidFill>
                            <a:srgbClr val="00AFAA"/>
                          </a:solidFill>
                          <a:effectLst/>
                          <a:latin typeface="Segoe UI" panose="020B0502040204020203" pitchFamily="34" charset="0"/>
                          <a:ea typeface="+mn-ea"/>
                          <a:cs typeface="Segoe UI" panose="020B0502040204020203" pitchFamily="34" charset="0"/>
                        </a:rPr>
                        <a:t>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Lien avec le SI de la partie prenante indispensable mais non exclusif (possible substitution).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Accès avec privilèges de type administrateur à des serveurs  « métier » (serveur de fichiers, bases de données, serveur web, serveur d’application, etc.).</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Une politique globale est appliquée en matière de sécurité numérique. Celle-ci est assurée selon un mode réactif, avec une recherche de centralisation et d’anticipation sur certains risques.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sont connues et probablement positives.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26899">
                <a:tc>
                  <a:txBody>
                    <a:bodyPr/>
                    <a:lstStyle/>
                    <a:p>
                      <a:pPr algn="ctr"/>
                      <a:r>
                        <a:rPr lang="fr-FR" sz="900" b="1" i="0" u="none" strike="noStrike" kern="1200" dirty="0">
                          <a:solidFill>
                            <a:srgbClr val="00AFAA"/>
                          </a:solidFill>
                          <a:effectLst/>
                          <a:latin typeface="Segoe UI" panose="020B0502040204020203" pitchFamily="34" charset="0"/>
                          <a:ea typeface="+mn-ea"/>
                          <a:cs typeface="Segoe UI" panose="020B0502040204020203" pitchFamily="34" charset="0"/>
                        </a:rPr>
                        <a:t>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Lien avec le SI de la partie prenante indispensable et unique (pas de substitution possible).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Accès avec privilèges de type administrateur à des équipements d’infrastructure (annuaires d’entreprise, DNS, DHCP, </a:t>
                      </a:r>
                      <a:r>
                        <a:rPr lang="fr-FR" sz="900" b="0" i="0" u="none" strike="noStrike" kern="1200" dirty="0" err="1">
                          <a:solidFill>
                            <a:srgbClr val="252525"/>
                          </a:solidFill>
                          <a:effectLst/>
                          <a:latin typeface="Segoe UI" panose="020B0502040204020203" pitchFamily="34" charset="0"/>
                          <a:ea typeface="+mn-ea"/>
                          <a:cs typeface="Segoe UI" panose="020B0502040204020203" pitchFamily="34" charset="0"/>
                        </a:rPr>
                        <a:t>switchs</a:t>
                      </a: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 pare-feu, hyperviseurs, baies de stockage, etc.) ou accès physique aux salles serveurs de l’organisme.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La partie prenante met en œuvre une politique de management du risque. La politique est intégrée et prend pleinement en compte une dimension proactive.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rgbClr val="252525"/>
                          </a:solidFill>
                          <a:effectLst/>
                          <a:latin typeface="Segoe UI" panose="020B0502040204020203" pitchFamily="34" charset="0"/>
                          <a:ea typeface="+mn-ea"/>
                          <a:cs typeface="Segoe UI" panose="020B0502040204020203" pitchFamily="34" charset="0"/>
                        </a:rPr>
                        <a:t>Les intentions de la partie prenante sont parfaitement connues et pleinement compatibles avec celles de l’organisation étudiée.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5" name="Title 4">
            <a:extLst>
              <a:ext uri="{FF2B5EF4-FFF2-40B4-BE49-F238E27FC236}">
                <a16:creationId xmlns:a16="http://schemas.microsoft.com/office/drawing/2014/main" id="{7FB71E6D-1405-BDF5-0679-C613997E55C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6" name="ZoneTexte 5">
            <a:extLst>
              <a:ext uri="{FF2B5EF4-FFF2-40B4-BE49-F238E27FC236}">
                <a16:creationId xmlns:a16="http://schemas.microsoft.com/office/drawing/2014/main" id="{2246C505-E98A-2F60-C692-BA5A90DA9BD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Critères de cotation des parties prenantes vis-à-vis du système</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50246371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39AC8503-BE95-97D6-0CF2-37EB73207976}"/>
              </a:ext>
            </a:extLst>
          </p:cNvPr>
          <p:cNvGraphicFramePr>
            <a:graphicFrameLocks noGrp="1"/>
          </p:cNvGraphicFramePr>
          <p:nvPr>
            <p:extLst>
              <p:ext uri="{D42A27DB-BD31-4B8C-83A1-F6EECF244321}">
                <p14:modId xmlns:p14="http://schemas.microsoft.com/office/powerpoint/2010/main" val="4077900090"/>
              </p:ext>
            </p:extLst>
          </p:nvPr>
        </p:nvGraphicFramePr>
        <p:xfrm>
          <a:off x="410042" y="1238655"/>
          <a:ext cx="8454498" cy="3456000"/>
        </p:xfrm>
        <a:graphic>
          <a:graphicData uri="http://schemas.openxmlformats.org/drawingml/2006/table">
            <a:tbl>
              <a:tblPr firstRow="1" bandRow="1"/>
              <a:tblGrid>
                <a:gridCol w="324000">
                  <a:extLst>
                    <a:ext uri="{9D8B030D-6E8A-4147-A177-3AD203B41FA5}">
                      <a16:colId xmlns:a16="http://schemas.microsoft.com/office/drawing/2014/main" val="20000"/>
                    </a:ext>
                  </a:extLst>
                </a:gridCol>
                <a:gridCol w="1470498">
                  <a:extLst>
                    <a:ext uri="{9D8B030D-6E8A-4147-A177-3AD203B41FA5}">
                      <a16:colId xmlns:a16="http://schemas.microsoft.com/office/drawing/2014/main" val="20001"/>
                    </a:ext>
                  </a:extLst>
                </a:gridCol>
                <a:gridCol w="2700000">
                  <a:extLst>
                    <a:ext uri="{9D8B030D-6E8A-4147-A177-3AD203B41FA5}">
                      <a16:colId xmlns:a16="http://schemas.microsoft.com/office/drawing/2014/main" val="20002"/>
                    </a:ext>
                  </a:extLst>
                </a:gridCol>
                <a:gridCol w="2484000">
                  <a:extLst>
                    <a:ext uri="{9D8B030D-6E8A-4147-A177-3AD203B41FA5}">
                      <a16:colId xmlns:a16="http://schemas.microsoft.com/office/drawing/2014/main" val="20003"/>
                    </a:ext>
                  </a:extLst>
                </a:gridCol>
                <a:gridCol w="1476000">
                  <a:extLst>
                    <a:ext uri="{9D8B030D-6E8A-4147-A177-3AD203B41FA5}">
                      <a16:colId xmlns:a16="http://schemas.microsoft.com/office/drawing/2014/main" val="20004"/>
                    </a:ext>
                  </a:extLst>
                </a:gridCol>
              </a:tblGrid>
              <a:tr h="263348">
                <a:tc>
                  <a:txBody>
                    <a:bodyPr/>
                    <a:lstStyle/>
                    <a:p>
                      <a:pPr algn="ctr"/>
                      <a:endParaRPr lang="fr-FR" sz="900" dirty="0"/>
                    </a:p>
                  </a:txBody>
                  <a:tcP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anchor="ctr">
                    <a:lnL w="12700" cap="flat" cmpd="sng" algn="ctr">
                      <a:solidFill>
                        <a:sysClr val="window" lastClr="FFFFFF"/>
                      </a:solidFill>
                      <a:prstDash val="solid"/>
                      <a:round/>
                      <a:headEnd type="none" w="med" len="med"/>
                      <a:tailEnd type="none" w="med" len="med"/>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anchor="ctr">
                    <a:lnL w="12700" cmpd="sng">
                      <a:solidFill>
                        <a:sysClr val="window" lastClr="FFFFFF"/>
                      </a:solidFill>
                    </a:lnL>
                    <a:lnR w="12700" cmpd="sng">
                      <a:solidFill>
                        <a:sysClr val="window" lastClr="FFFFFF"/>
                      </a:solidFill>
                    </a:lnR>
                    <a:lnT w="12700" cmpd="sng">
                      <a:solidFill>
                        <a:sysClr val="window" lastClr="FFFFFF"/>
                      </a:solid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617933">
                <a:tc>
                  <a:txBody>
                    <a:bodyPr/>
                    <a:lstStyle/>
                    <a:p>
                      <a:pPr algn="ctr"/>
                      <a:r>
                        <a:rPr lang="fr-FR" sz="9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Pas de lien avec le SI de la partie prenante pour réaliser la mission.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Pas d’accès ou accès avec des privilèges de type utilisateur à des terminaux utilisateurs (poste de travail, ordiphone, etc.).</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Des règles d’hygiène sont appliquées ponctuellement et non formalisées. La capacité de réaction sur incident est incertaine.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ne sont pas connues.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23910">
                <a:tc>
                  <a:txBody>
                    <a:bodyPr/>
                    <a:lstStyle/>
                    <a:p>
                      <a:pPr algn="ctr"/>
                      <a:r>
                        <a:rPr lang="fr-FR" sz="9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2</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Lien avec le SI de la partie prenante utile à la réalisation de la mission.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Accès avec privilèges de type administrateur à des terminaux utilisateurs (parc informatique, flotte de terminaux mobiles, etc.) ou accès physique aux bureaux de l’organisme.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règles d’hygiène et la réglementation sont prises en compte, sans intégration dans une politique globale. La sécurité numérique est assurée selon un mode réactif.</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sont considérées comme neutres.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3910">
                <a:tc>
                  <a:txBody>
                    <a:bodyPr/>
                    <a:lstStyle/>
                    <a:p>
                      <a:pPr algn="ctr"/>
                      <a:r>
                        <a:rPr lang="fr-FR" sz="9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3</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Lien avec le SI de la partie prenante indispensable mais non exclusif (possible substitution).</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Accès avec privilèges de type administrateur à des serveurs  « métier » (serveur de fichiers, bases de données, serveur web, serveur d’application, etc.).</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Une politique globale est appliquée en matière de sécurité numérique. Celle-ci est assurée selon un mode réactif, avec une recherche de centralisation et d’anticipation sur certains risques.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sont connues et probablement positives.</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26899">
                <a:tc>
                  <a:txBody>
                    <a:bodyPr/>
                    <a:lstStyle/>
                    <a:p>
                      <a:pPr algn="ctr"/>
                      <a:r>
                        <a:rPr lang="fr-FR" sz="900" b="1"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4</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Lien avec le SI de la partie prenante indispensable et unique (pas de substitution possible).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Accès avec privilèges de type administrateur à des équipements d’infrastructure (annuaires d’entreprise, DNS, DHCP, </a:t>
                      </a:r>
                      <a:r>
                        <a:rPr lang="fr-FR" sz="900" b="0" i="0" u="none" strike="noStrike" kern="1200" dirty="0" err="1">
                          <a:solidFill>
                            <a:schemeClr val="bg1">
                              <a:lumMod val="85000"/>
                            </a:schemeClr>
                          </a:solidFill>
                          <a:effectLst/>
                          <a:latin typeface="Segoe UI" panose="020B0502040204020203" pitchFamily="34" charset="0"/>
                          <a:ea typeface="+mn-ea"/>
                          <a:cs typeface="Segoe UI" panose="020B0502040204020203" pitchFamily="34" charset="0"/>
                        </a:rPr>
                        <a:t>switchs</a:t>
                      </a: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 pare-feu, hyperviseurs, baies de stockage, etc.) ou accès physique aux salles serveurs de l’organisme.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La partie prenante met en œuvre une politique de management du risque. La politique est intégrée et prend pleinement en compte une dimension proactive.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900" b="0" i="0" u="none" strike="noStrike" kern="1200" dirty="0">
                          <a:solidFill>
                            <a:schemeClr val="bg1">
                              <a:lumMod val="85000"/>
                            </a:schemeClr>
                          </a:solidFill>
                          <a:effectLst/>
                          <a:latin typeface="Segoe UI" panose="020B0502040204020203" pitchFamily="34" charset="0"/>
                          <a:ea typeface="+mn-ea"/>
                          <a:cs typeface="Segoe UI" panose="020B0502040204020203" pitchFamily="34" charset="0"/>
                        </a:rPr>
                        <a:t>Les intentions de la partie prenante sont parfaitement connues et pleinement compatibles avec celles de l’organisation étudiée.</a:t>
                      </a: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2" name="Rectangle : coins arrondis 1">
            <a:extLst>
              <a:ext uri="{FF2B5EF4-FFF2-40B4-BE49-F238E27FC236}">
                <a16:creationId xmlns:a16="http://schemas.microsoft.com/office/drawing/2014/main" id="{D154E3B9-9BEC-55E6-5369-6F455F36EE84}"/>
              </a:ext>
            </a:extLst>
          </p:cNvPr>
          <p:cNvSpPr/>
          <p:nvPr/>
        </p:nvSpPr>
        <p:spPr>
          <a:xfrm>
            <a:off x="876817" y="1181100"/>
            <a:ext cx="1260000" cy="396000"/>
          </a:xfrm>
          <a:prstGeom prst="roundRect">
            <a:avLst>
              <a:gd name="adj" fmla="val 5000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 coins arrondis 3">
            <a:extLst>
              <a:ext uri="{FF2B5EF4-FFF2-40B4-BE49-F238E27FC236}">
                <a16:creationId xmlns:a16="http://schemas.microsoft.com/office/drawing/2014/main" id="{C6A4846A-B0DC-9022-8D4C-02FF6166AE05}"/>
              </a:ext>
            </a:extLst>
          </p:cNvPr>
          <p:cNvSpPr/>
          <p:nvPr/>
        </p:nvSpPr>
        <p:spPr>
          <a:xfrm>
            <a:off x="2915351" y="1181100"/>
            <a:ext cx="1260000" cy="396000"/>
          </a:xfrm>
          <a:prstGeom prst="roundRect">
            <a:avLst>
              <a:gd name="adj" fmla="val 5000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Forme libre 5">
            <a:extLst>
              <a:ext uri="{FF2B5EF4-FFF2-40B4-BE49-F238E27FC236}">
                <a16:creationId xmlns:a16="http://schemas.microsoft.com/office/drawing/2014/main" id="{774B88DB-34F0-6D36-C89F-E61E9B8B9ABC}"/>
              </a:ext>
            </a:extLst>
          </p:cNvPr>
          <p:cNvSpPr/>
          <p:nvPr/>
        </p:nvSpPr>
        <p:spPr>
          <a:xfrm rot="5400000">
            <a:off x="3032996" y="1381560"/>
            <a:ext cx="288000" cy="696219"/>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orme libre 6">
            <a:extLst>
              <a:ext uri="{FF2B5EF4-FFF2-40B4-BE49-F238E27FC236}">
                <a16:creationId xmlns:a16="http://schemas.microsoft.com/office/drawing/2014/main" id="{4EFA53F5-8D7B-1283-C58B-C19DEA987885}"/>
              </a:ext>
            </a:extLst>
          </p:cNvPr>
          <p:cNvSpPr/>
          <p:nvPr/>
        </p:nvSpPr>
        <p:spPr>
          <a:xfrm rot="5400000" flipV="1">
            <a:off x="1714230" y="1335014"/>
            <a:ext cx="288000" cy="789312"/>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avec flèche 8">
            <a:extLst>
              <a:ext uri="{FF2B5EF4-FFF2-40B4-BE49-F238E27FC236}">
                <a16:creationId xmlns:a16="http://schemas.microsoft.com/office/drawing/2014/main" id="{E322882A-9CD6-CDF0-C7BA-A34C47AE4CB4}"/>
              </a:ext>
            </a:extLst>
          </p:cNvPr>
          <p:cNvCxnSpPr>
            <a:cxnSpLocks/>
          </p:cNvCxnSpPr>
          <p:nvPr/>
        </p:nvCxnSpPr>
        <p:spPr>
          <a:xfrm>
            <a:off x="2545716" y="1945531"/>
            <a:ext cx="0" cy="507344"/>
          </a:xfrm>
          <a:prstGeom prst="straightConnector1">
            <a:avLst/>
          </a:pr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 name="Ellipse 4">
            <a:extLst>
              <a:ext uri="{FF2B5EF4-FFF2-40B4-BE49-F238E27FC236}">
                <a16:creationId xmlns:a16="http://schemas.microsoft.com/office/drawing/2014/main" id="{32425F29-7B0D-9D8B-0EAF-1A63F1788DB4}"/>
              </a:ext>
            </a:extLst>
          </p:cNvPr>
          <p:cNvSpPr/>
          <p:nvPr/>
        </p:nvSpPr>
        <p:spPr>
          <a:xfrm>
            <a:off x="2252886" y="1585669"/>
            <a:ext cx="576000" cy="577078"/>
          </a:xfrm>
          <a:prstGeom prst="ellipse">
            <a:avLst/>
          </a:prstGeom>
          <a:solidFill>
            <a:srgbClr val="FF7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a:solidFill>
                <a:schemeClr val="bg1"/>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D256D354-4CF0-0554-8BB3-73551B67205E}"/>
              </a:ext>
            </a:extLst>
          </p:cNvPr>
          <p:cNvSpPr/>
          <p:nvPr/>
        </p:nvSpPr>
        <p:spPr>
          <a:xfrm>
            <a:off x="1800517" y="2464654"/>
            <a:ext cx="1480737" cy="396000"/>
          </a:xfrm>
          <a:prstGeom prst="roundRect">
            <a:avLst>
              <a:gd name="adj" fmla="val 50000"/>
            </a:avLst>
          </a:prstGeom>
          <a:solidFill>
            <a:srgbClr val="FF7D0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00" b="1">
                <a:solidFill>
                  <a:schemeClr val="bg1"/>
                </a:solidFill>
                <a:latin typeface="Segoe UI" panose="020B0502040204020203" pitchFamily="34" charset="0"/>
                <a:cs typeface="Segoe UI" panose="020B0502040204020203" pitchFamily="34" charset="0"/>
              </a:rPr>
              <a:t>EXPOSITION</a:t>
            </a:r>
          </a:p>
        </p:txBody>
      </p:sp>
      <p:sp>
        <p:nvSpPr>
          <p:cNvPr id="12" name="Rectangle : coins arrondis 11">
            <a:extLst>
              <a:ext uri="{FF2B5EF4-FFF2-40B4-BE49-F238E27FC236}">
                <a16:creationId xmlns:a16="http://schemas.microsoft.com/office/drawing/2014/main" id="{C6FC0107-03AF-15C0-B707-9439F0BDBF6A}"/>
              </a:ext>
            </a:extLst>
          </p:cNvPr>
          <p:cNvSpPr/>
          <p:nvPr/>
        </p:nvSpPr>
        <p:spPr>
          <a:xfrm>
            <a:off x="5521815" y="1181100"/>
            <a:ext cx="1260000" cy="396000"/>
          </a:xfrm>
          <a:prstGeom prst="roundRect">
            <a:avLst>
              <a:gd name="adj" fmla="val 5000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7704B4E4-DC92-EAA8-1522-6D6ECE41E119}"/>
              </a:ext>
            </a:extLst>
          </p:cNvPr>
          <p:cNvSpPr/>
          <p:nvPr/>
        </p:nvSpPr>
        <p:spPr>
          <a:xfrm>
            <a:off x="7498279" y="1181100"/>
            <a:ext cx="1260000" cy="396000"/>
          </a:xfrm>
          <a:prstGeom prst="roundRect">
            <a:avLst>
              <a:gd name="adj" fmla="val 5000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orme libre 13">
            <a:extLst>
              <a:ext uri="{FF2B5EF4-FFF2-40B4-BE49-F238E27FC236}">
                <a16:creationId xmlns:a16="http://schemas.microsoft.com/office/drawing/2014/main" id="{1B1A3F82-3A9F-A5B8-4E8F-EF72004239A6}"/>
              </a:ext>
            </a:extLst>
          </p:cNvPr>
          <p:cNvSpPr/>
          <p:nvPr/>
        </p:nvSpPr>
        <p:spPr>
          <a:xfrm rot="5400000">
            <a:off x="7746581" y="1381560"/>
            <a:ext cx="288000" cy="696219"/>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orme libre 14">
            <a:extLst>
              <a:ext uri="{FF2B5EF4-FFF2-40B4-BE49-F238E27FC236}">
                <a16:creationId xmlns:a16="http://schemas.microsoft.com/office/drawing/2014/main" id="{DC29AF80-7288-2C17-2D7E-ABD8691F3AC9}"/>
              </a:ext>
            </a:extLst>
          </p:cNvPr>
          <p:cNvSpPr/>
          <p:nvPr/>
        </p:nvSpPr>
        <p:spPr>
          <a:xfrm rot="5400000" flipV="1">
            <a:off x="6427815" y="1335014"/>
            <a:ext cx="288000" cy="789312"/>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avec flèche 16">
            <a:extLst>
              <a:ext uri="{FF2B5EF4-FFF2-40B4-BE49-F238E27FC236}">
                <a16:creationId xmlns:a16="http://schemas.microsoft.com/office/drawing/2014/main" id="{A5AF119F-281C-7EBE-3EA2-DCAD57C02476}"/>
              </a:ext>
            </a:extLst>
          </p:cNvPr>
          <p:cNvCxnSpPr>
            <a:cxnSpLocks/>
          </p:cNvCxnSpPr>
          <p:nvPr/>
        </p:nvCxnSpPr>
        <p:spPr>
          <a:xfrm>
            <a:off x="7253401" y="1945531"/>
            <a:ext cx="0" cy="507344"/>
          </a:xfrm>
          <a:prstGeom prst="straightConnector1">
            <a:avLst/>
          </a:pr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8" name="Rectangle : coins arrondis 17">
            <a:extLst>
              <a:ext uri="{FF2B5EF4-FFF2-40B4-BE49-F238E27FC236}">
                <a16:creationId xmlns:a16="http://schemas.microsoft.com/office/drawing/2014/main" id="{70BD1CE1-B5AA-40A8-A1DC-3C20AE563C1D}"/>
              </a:ext>
            </a:extLst>
          </p:cNvPr>
          <p:cNvSpPr/>
          <p:nvPr/>
        </p:nvSpPr>
        <p:spPr>
          <a:xfrm>
            <a:off x="6508202" y="2464654"/>
            <a:ext cx="1480737" cy="396000"/>
          </a:xfrm>
          <a:prstGeom prst="roundRect">
            <a:avLst>
              <a:gd name="adj" fmla="val 50000"/>
            </a:avLst>
          </a:prstGeom>
          <a:solidFill>
            <a:srgbClr val="9C258C"/>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fr-FR" sz="900" b="1" dirty="0">
                <a:solidFill>
                  <a:schemeClr val="bg1"/>
                </a:solidFill>
                <a:latin typeface="Segoe UI" panose="020B0502040204020203" pitchFamily="34" charset="0"/>
                <a:cs typeface="Segoe UI" panose="020B0502040204020203" pitchFamily="34" charset="0"/>
              </a:rPr>
              <a:t>FIABILITE CYBER</a:t>
            </a:r>
          </a:p>
        </p:txBody>
      </p:sp>
      <p:sp>
        <p:nvSpPr>
          <p:cNvPr id="20" name="Forme libre 19">
            <a:extLst>
              <a:ext uri="{FF2B5EF4-FFF2-40B4-BE49-F238E27FC236}">
                <a16:creationId xmlns:a16="http://schemas.microsoft.com/office/drawing/2014/main" id="{EDB16ED0-40FC-C027-2E3C-C574CA2565E0}"/>
              </a:ext>
            </a:extLst>
          </p:cNvPr>
          <p:cNvSpPr/>
          <p:nvPr/>
        </p:nvSpPr>
        <p:spPr>
          <a:xfrm rot="5400000">
            <a:off x="6072371" y="2001229"/>
            <a:ext cx="395999" cy="1980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9C258C"/>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orme libre 21">
            <a:extLst>
              <a:ext uri="{FF2B5EF4-FFF2-40B4-BE49-F238E27FC236}">
                <a16:creationId xmlns:a16="http://schemas.microsoft.com/office/drawing/2014/main" id="{D6D606A7-8733-7D32-6414-4374048E3564}"/>
              </a:ext>
            </a:extLst>
          </p:cNvPr>
          <p:cNvSpPr/>
          <p:nvPr/>
        </p:nvSpPr>
        <p:spPr>
          <a:xfrm rot="5400000" flipV="1">
            <a:off x="3332885" y="2001228"/>
            <a:ext cx="395999" cy="1980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w="38100">
            <a:solidFill>
              <a:srgbClr val="FF7D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5" name="Image 24">
            <a:extLst>
              <a:ext uri="{FF2B5EF4-FFF2-40B4-BE49-F238E27FC236}">
                <a16:creationId xmlns:a16="http://schemas.microsoft.com/office/drawing/2014/main" id="{8312B1FF-8A2C-BCD5-B6EB-E7BAC5D5B0B8}"/>
              </a:ext>
            </a:extLst>
          </p:cNvPr>
          <p:cNvPicPr>
            <a:picLocks noChangeAspect="1"/>
          </p:cNvPicPr>
          <p:nvPr/>
        </p:nvPicPr>
        <p:blipFill>
          <a:blip r:embed="rId4"/>
          <a:stretch>
            <a:fillRect/>
          </a:stretch>
        </p:blipFill>
        <p:spPr>
          <a:xfrm flipH="1">
            <a:off x="2365934" y="1573890"/>
            <a:ext cx="349904" cy="588857"/>
          </a:xfrm>
          <a:prstGeom prst="rect">
            <a:avLst/>
          </a:prstGeom>
        </p:spPr>
      </p:pic>
      <p:sp>
        <p:nvSpPr>
          <p:cNvPr id="28" name="Ellipse 27">
            <a:extLst>
              <a:ext uri="{FF2B5EF4-FFF2-40B4-BE49-F238E27FC236}">
                <a16:creationId xmlns:a16="http://schemas.microsoft.com/office/drawing/2014/main" id="{8B2B3038-B475-AB29-49D0-AABAAFA1B879}"/>
              </a:ext>
            </a:extLst>
          </p:cNvPr>
          <p:cNvSpPr/>
          <p:nvPr/>
        </p:nvSpPr>
        <p:spPr>
          <a:xfrm>
            <a:off x="6969297" y="1585669"/>
            <a:ext cx="576000" cy="577078"/>
          </a:xfrm>
          <a:prstGeom prst="ellipse">
            <a:avLst/>
          </a:prstGeom>
          <a:solidFill>
            <a:srgbClr val="9C2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400" b="1">
              <a:solidFill>
                <a:schemeClr val="bg1"/>
              </a:solidFill>
              <a:latin typeface="Segoe UI" panose="020B0502040204020203" pitchFamily="34" charset="0"/>
              <a:cs typeface="Segoe UI" panose="020B0502040204020203" pitchFamily="34" charset="0"/>
            </a:endParaRPr>
          </a:p>
        </p:txBody>
      </p:sp>
      <p:pic>
        <p:nvPicPr>
          <p:cNvPr id="29" name="Image 28">
            <a:extLst>
              <a:ext uri="{FF2B5EF4-FFF2-40B4-BE49-F238E27FC236}">
                <a16:creationId xmlns:a16="http://schemas.microsoft.com/office/drawing/2014/main" id="{DB57FD64-11B5-F857-731E-CABAFDA5522E}"/>
              </a:ext>
            </a:extLst>
          </p:cNvPr>
          <p:cNvPicPr>
            <a:picLocks noChangeAspect="1"/>
          </p:cNvPicPr>
          <p:nvPr/>
        </p:nvPicPr>
        <p:blipFill>
          <a:blip r:embed="rId4"/>
          <a:stretch>
            <a:fillRect/>
          </a:stretch>
        </p:blipFill>
        <p:spPr>
          <a:xfrm flipH="1">
            <a:off x="7082345" y="1573890"/>
            <a:ext cx="349904" cy="588857"/>
          </a:xfrm>
          <a:prstGeom prst="rect">
            <a:avLst/>
          </a:prstGeom>
        </p:spPr>
      </p:pic>
      <p:cxnSp>
        <p:nvCxnSpPr>
          <p:cNvPr id="30" name="Connecteur droit avec flèche 29">
            <a:extLst>
              <a:ext uri="{FF2B5EF4-FFF2-40B4-BE49-F238E27FC236}">
                <a16:creationId xmlns:a16="http://schemas.microsoft.com/office/drawing/2014/main" id="{B73C9A40-79A3-7B1B-993B-EA376775261E}"/>
              </a:ext>
            </a:extLst>
          </p:cNvPr>
          <p:cNvCxnSpPr>
            <a:cxnSpLocks/>
          </p:cNvCxnSpPr>
          <p:nvPr/>
        </p:nvCxnSpPr>
        <p:spPr>
          <a:xfrm>
            <a:off x="4905458" y="3325980"/>
            <a:ext cx="0" cy="507344"/>
          </a:xfrm>
          <a:prstGeom prst="straightConnector1">
            <a:avLst/>
          </a:prstGeom>
          <a:noFill/>
          <a:ln w="38100">
            <a:solidFill>
              <a:srgbClr val="D91D2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9" name="Ellipse 18">
            <a:extLst>
              <a:ext uri="{FF2B5EF4-FFF2-40B4-BE49-F238E27FC236}">
                <a16:creationId xmlns:a16="http://schemas.microsoft.com/office/drawing/2014/main" id="{194E040C-4ABD-E9E0-36F1-046AC316EC4E}"/>
              </a:ext>
            </a:extLst>
          </p:cNvPr>
          <p:cNvSpPr/>
          <p:nvPr/>
        </p:nvSpPr>
        <p:spPr>
          <a:xfrm>
            <a:off x="4616390" y="2912306"/>
            <a:ext cx="576000" cy="577078"/>
          </a:xfrm>
          <a:prstGeom prst="ellipse">
            <a:avLst/>
          </a:prstGeom>
          <a:solidFill>
            <a:srgbClr val="D91D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600" b="1">
              <a:solidFill>
                <a:schemeClr val="bg1"/>
              </a:solidFill>
              <a:latin typeface="Segoe UI" panose="020B0502040204020203" pitchFamily="34" charset="0"/>
              <a:cs typeface="Segoe UI" panose="020B0502040204020203" pitchFamily="34" charset="0"/>
            </a:endParaRPr>
          </a:p>
          <a:p>
            <a:pPr algn="ctr"/>
            <a:endParaRPr lang="fr-FR" sz="400" b="1">
              <a:solidFill>
                <a:schemeClr val="bg1"/>
              </a:solidFill>
              <a:latin typeface="Segoe UI" panose="020B0502040204020203" pitchFamily="34" charset="0"/>
              <a:cs typeface="Segoe UI" panose="020B0502040204020203" pitchFamily="34" charset="0"/>
            </a:endParaRPr>
          </a:p>
        </p:txBody>
      </p:sp>
      <p:pic>
        <p:nvPicPr>
          <p:cNvPr id="24" name="Image 23">
            <a:extLst>
              <a:ext uri="{FF2B5EF4-FFF2-40B4-BE49-F238E27FC236}">
                <a16:creationId xmlns:a16="http://schemas.microsoft.com/office/drawing/2014/main" id="{A8A90507-F219-471B-0251-BC366AA218CF}"/>
              </a:ext>
            </a:extLst>
          </p:cNvPr>
          <p:cNvPicPr>
            <a:picLocks noChangeAspect="1"/>
          </p:cNvPicPr>
          <p:nvPr/>
        </p:nvPicPr>
        <p:blipFill>
          <a:blip r:embed="rId5"/>
          <a:stretch>
            <a:fillRect/>
          </a:stretch>
        </p:blipFill>
        <p:spPr>
          <a:xfrm>
            <a:off x="4713510" y="2891475"/>
            <a:ext cx="392526" cy="607304"/>
          </a:xfrm>
          <a:prstGeom prst="rect">
            <a:avLst/>
          </a:prstGeom>
        </p:spPr>
      </p:pic>
      <p:sp>
        <p:nvSpPr>
          <p:cNvPr id="31" name="Rectangle : coins arrondis 30">
            <a:extLst>
              <a:ext uri="{FF2B5EF4-FFF2-40B4-BE49-F238E27FC236}">
                <a16:creationId xmlns:a16="http://schemas.microsoft.com/office/drawing/2014/main" id="{D367F4FF-763A-4144-9C3B-1A77BAB7C7ED}"/>
              </a:ext>
            </a:extLst>
          </p:cNvPr>
          <p:cNvSpPr/>
          <p:nvPr/>
        </p:nvSpPr>
        <p:spPr>
          <a:xfrm>
            <a:off x="4164021" y="3834232"/>
            <a:ext cx="1480737" cy="396000"/>
          </a:xfrm>
          <a:prstGeom prst="roundRect">
            <a:avLst>
              <a:gd name="adj" fmla="val 50000"/>
            </a:avLst>
          </a:prstGeom>
          <a:solidFill>
            <a:srgbClr val="D91D2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defRPr/>
            </a:pPr>
            <a:r>
              <a:rPr lang="fr-FR" sz="900" b="1" dirty="0">
                <a:solidFill>
                  <a:schemeClr val="bg1"/>
                </a:solidFill>
                <a:latin typeface="Segoe UI" panose="020B0502040204020203" pitchFamily="34" charset="0"/>
                <a:cs typeface="Segoe UI" panose="020B0502040204020203" pitchFamily="34" charset="0"/>
              </a:rPr>
              <a:t>MENACE CYBER</a:t>
            </a:r>
          </a:p>
        </p:txBody>
      </p:sp>
      <p:grpSp>
        <p:nvGrpSpPr>
          <p:cNvPr id="33" name="Groupe 32">
            <a:extLst>
              <a:ext uri="{FF2B5EF4-FFF2-40B4-BE49-F238E27FC236}">
                <a16:creationId xmlns:a16="http://schemas.microsoft.com/office/drawing/2014/main" id="{0BE731C4-13F9-1C15-1E2E-ECE745860382}"/>
              </a:ext>
            </a:extLst>
          </p:cNvPr>
          <p:cNvGrpSpPr/>
          <p:nvPr/>
        </p:nvGrpSpPr>
        <p:grpSpPr>
          <a:xfrm>
            <a:off x="8135888" y="-648370"/>
            <a:ext cx="1008112" cy="504000"/>
            <a:chOff x="7020272" y="95114"/>
            <a:chExt cx="1008112" cy="504000"/>
          </a:xfrm>
        </p:grpSpPr>
        <p:sp>
          <p:nvSpPr>
            <p:cNvPr id="34" name="Rectangle 33">
              <a:extLst>
                <a:ext uri="{FF2B5EF4-FFF2-40B4-BE49-F238E27FC236}">
                  <a16:creationId xmlns:a16="http://schemas.microsoft.com/office/drawing/2014/main" id="{71404749-D330-052F-7366-6C8D5B436F51}"/>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200" b="1" dirty="0">
                  <a:solidFill>
                    <a:schemeClr val="tx1"/>
                  </a:solidFill>
                  <a:latin typeface="Calibri" panose="020F0502020204030204" pitchFamily="34" charset="0"/>
                </a:rPr>
                <a:t>p. 10</a:t>
              </a:r>
            </a:p>
          </p:txBody>
        </p:sp>
        <p:pic>
          <p:nvPicPr>
            <p:cNvPr id="35" name="Picture 3">
              <a:extLst>
                <a:ext uri="{FF2B5EF4-FFF2-40B4-BE49-F238E27FC236}">
                  <a16:creationId xmlns:a16="http://schemas.microsoft.com/office/drawing/2014/main" id="{FB27E3A9-8A8E-F9D0-3414-A943EE96CA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
        <p:nvSpPr>
          <p:cNvPr id="16" name="Title 4">
            <a:extLst>
              <a:ext uri="{FF2B5EF4-FFF2-40B4-BE49-F238E27FC236}">
                <a16:creationId xmlns:a16="http://schemas.microsoft.com/office/drawing/2014/main" id="{7668B65E-9D2B-78D2-B40D-8B73A52FB35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23" name="ZoneTexte 22">
            <a:extLst>
              <a:ext uri="{FF2B5EF4-FFF2-40B4-BE49-F238E27FC236}">
                <a16:creationId xmlns:a16="http://schemas.microsoft.com/office/drawing/2014/main" id="{F9DDA816-0BB6-6286-0A95-08EDB8EC2054}"/>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Critères de cotation des parties prenantes vis-à-vis du système</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862829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
            <a:extLst>
              <a:ext uri="{FF2B5EF4-FFF2-40B4-BE49-F238E27FC236}">
                <a16:creationId xmlns:a16="http://schemas.microsoft.com/office/drawing/2014/main" id="{EB5DAA7D-1C43-E0CB-6C2B-B964BD182954}"/>
              </a:ext>
            </a:extLst>
          </p:cNvPr>
          <p:cNvSpPr txBox="1"/>
          <p:nvPr/>
        </p:nvSpPr>
        <p:spPr>
          <a:xfrm>
            <a:off x="2052000" y="1112392"/>
            <a:ext cx="4932836" cy="184666"/>
          </a:xfrm>
          <a:prstGeom prst="rect">
            <a:avLst/>
          </a:prstGeom>
          <a:noFill/>
        </p:spPr>
        <p:txBody>
          <a:bodyPr wrap="square" lIns="0" tIns="0" rIns="0" bIns="0" rtlCol="0">
            <a:spAutoFit/>
          </a:bodyPr>
          <a:lstStyle/>
          <a:p>
            <a:r>
              <a:rPr lang="fr-FR" sz="1200" b="1" dirty="0">
                <a:solidFill>
                  <a:srgbClr val="00AFAA"/>
                </a:solidFill>
                <a:latin typeface="Segoe UI" panose="020B0502040204020203" pitchFamily="34" charset="0"/>
                <a:cs typeface="Segoe UI" panose="020B0502040204020203" pitchFamily="34" charset="0"/>
              </a:rPr>
              <a:t>Description des Parties Prenantes</a:t>
            </a:r>
          </a:p>
        </p:txBody>
      </p:sp>
      <p:sp>
        <p:nvSpPr>
          <p:cNvPr id="5" name="Espace réservé du contenu 2">
            <a:extLst>
              <a:ext uri="{FF2B5EF4-FFF2-40B4-BE49-F238E27FC236}">
                <a16:creationId xmlns:a16="http://schemas.microsoft.com/office/drawing/2014/main" id="{B4B449CF-837D-4949-7C90-701E1EBDF796}"/>
              </a:ext>
            </a:extLst>
          </p:cNvPr>
          <p:cNvSpPr txBox="1">
            <a:spLocks/>
          </p:cNvSpPr>
          <p:nvPr/>
        </p:nvSpPr>
        <p:spPr>
          <a:xfrm>
            <a:off x="615751" y="2918493"/>
            <a:ext cx="1800000" cy="927950"/>
          </a:xfrm>
          <a:prstGeom prst="rect">
            <a:avLst/>
          </a:prstGeom>
        </p:spPr>
        <p:txBody>
          <a:bodyPr vert="horz" lIns="0" tIns="0" rIns="0" bIns="0" rtlCol="0">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Calibri Light" panose="020F0302020204030204" pitchFamily="34" charset="0"/>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Calibri Light" panose="020F0302020204030204" pitchFamily="34" charset="0"/>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Calibri Light" panose="020F0302020204030204" pitchFamily="34" charset="0"/>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Calibri Light" panose="020F0302020204030204" pitchFamily="34" charset="0"/>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spcBef>
                <a:spcPts val="0"/>
              </a:spcBef>
              <a:buNone/>
            </a:pPr>
            <a:r>
              <a:rPr lang="fr-FR" sz="1200" b="1" dirty="0">
                <a:solidFill>
                  <a:srgbClr val="00AFAA"/>
                </a:solidFill>
                <a:latin typeface="Segoe UI" panose="020B0502040204020203" pitchFamily="34" charset="0"/>
                <a:cs typeface="Segoe UI" panose="020B0502040204020203" pitchFamily="34" charset="0"/>
              </a:rPr>
              <a:t>Professeurs</a:t>
            </a:r>
          </a:p>
          <a:p>
            <a:pPr marL="0" lvl="2" indent="0">
              <a:spcBef>
                <a:spcPts val="0"/>
              </a:spcBef>
              <a:buNone/>
            </a:pPr>
            <a:r>
              <a:rPr lang="fr-FR" sz="1200" dirty="0">
                <a:solidFill>
                  <a:srgbClr val="252525"/>
                </a:solidFill>
                <a:latin typeface="Segoe UI" panose="020B0502040204020203" pitchFamily="34" charset="0"/>
                <a:cs typeface="Segoe UI" panose="020B0502040204020203" pitchFamily="34" charset="0"/>
              </a:rPr>
              <a:t>Fournissent des informations sur leur matières (sorties, devoirs</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à faire, livres à apporter…), renseignent les notes des élèves, etc.</a:t>
            </a:r>
          </a:p>
        </p:txBody>
      </p:sp>
      <p:sp>
        <p:nvSpPr>
          <p:cNvPr id="6" name="Espace réservé du contenu 2">
            <a:extLst>
              <a:ext uri="{FF2B5EF4-FFF2-40B4-BE49-F238E27FC236}">
                <a16:creationId xmlns:a16="http://schemas.microsoft.com/office/drawing/2014/main" id="{D8B2DE86-D477-7C99-2B40-169C6CC69046}"/>
              </a:ext>
            </a:extLst>
          </p:cNvPr>
          <p:cNvSpPr txBox="1">
            <a:spLocks/>
          </p:cNvSpPr>
          <p:nvPr/>
        </p:nvSpPr>
        <p:spPr>
          <a:xfrm>
            <a:off x="2702551" y="2918493"/>
            <a:ext cx="1800000" cy="92795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b="1" dirty="0">
                <a:solidFill>
                  <a:srgbClr val="00AFAA"/>
                </a:solidFill>
              </a:rPr>
              <a:t>Administration</a:t>
            </a:r>
          </a:p>
          <a:p>
            <a:pPr lvl="2"/>
            <a:r>
              <a:rPr lang="fr-FR" dirty="0"/>
              <a:t>Fournissent des informations générales, notifie les absences, compile les notes, etc.</a:t>
            </a:r>
          </a:p>
        </p:txBody>
      </p:sp>
      <p:sp>
        <p:nvSpPr>
          <p:cNvPr id="7" name="Espace réservé du contenu 2">
            <a:extLst>
              <a:ext uri="{FF2B5EF4-FFF2-40B4-BE49-F238E27FC236}">
                <a16:creationId xmlns:a16="http://schemas.microsoft.com/office/drawing/2014/main" id="{A57B66C0-B352-DA7A-AD23-B59E16B3AB07}"/>
              </a:ext>
            </a:extLst>
          </p:cNvPr>
          <p:cNvSpPr txBox="1">
            <a:spLocks/>
          </p:cNvSpPr>
          <p:nvPr/>
        </p:nvSpPr>
        <p:spPr>
          <a:xfrm>
            <a:off x="6876150" y="2918493"/>
            <a:ext cx="1800000" cy="849176"/>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b="1" dirty="0">
                <a:solidFill>
                  <a:srgbClr val="00AFAA"/>
                </a:solidFill>
              </a:rPr>
              <a:t>Parents d’élèves</a:t>
            </a:r>
          </a:p>
          <a:p>
            <a:pPr lvl="2"/>
            <a:r>
              <a:rPr lang="fr-FR" dirty="0"/>
              <a:t>Consultent les informations générales, consultent les notes de leurs enfants, interagissent avec les professeurs ou l’administration, etc.</a:t>
            </a:r>
          </a:p>
        </p:txBody>
      </p:sp>
      <p:sp>
        <p:nvSpPr>
          <p:cNvPr id="8" name="Espace réservé du contenu 2">
            <a:extLst>
              <a:ext uri="{FF2B5EF4-FFF2-40B4-BE49-F238E27FC236}">
                <a16:creationId xmlns:a16="http://schemas.microsoft.com/office/drawing/2014/main" id="{705505CD-EAF2-2D85-37B7-5D63524C9B79}"/>
              </a:ext>
            </a:extLst>
          </p:cNvPr>
          <p:cNvSpPr txBox="1">
            <a:spLocks/>
          </p:cNvSpPr>
          <p:nvPr/>
        </p:nvSpPr>
        <p:spPr>
          <a:xfrm>
            <a:off x="4789351" y="2918493"/>
            <a:ext cx="1800000" cy="88053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b="1" dirty="0">
                <a:solidFill>
                  <a:srgbClr val="00AFAA"/>
                </a:solidFill>
              </a:rPr>
              <a:t>Collégiens</a:t>
            </a:r>
          </a:p>
          <a:p>
            <a:pPr lvl="2">
              <a:lnSpc>
                <a:spcPct val="110000"/>
              </a:lnSpc>
            </a:pPr>
            <a:r>
              <a:rPr lang="fr-FR" dirty="0"/>
              <a:t>Consultent les instructions de leurs professeurs, consultent leurs notes, échanges entre eux, etc.</a:t>
            </a:r>
          </a:p>
        </p:txBody>
      </p:sp>
      <p:pic>
        <p:nvPicPr>
          <p:cNvPr id="2" name="Image 1">
            <a:extLst>
              <a:ext uri="{FF2B5EF4-FFF2-40B4-BE49-F238E27FC236}">
                <a16:creationId xmlns:a16="http://schemas.microsoft.com/office/drawing/2014/main" id="{E30974F4-3113-7A73-9EC2-F9522B329EFF}"/>
              </a:ext>
            </a:extLst>
          </p:cNvPr>
          <p:cNvPicPr>
            <a:picLocks noChangeAspect="1"/>
          </p:cNvPicPr>
          <p:nvPr/>
        </p:nvPicPr>
        <p:blipFill>
          <a:blip r:embed="rId4"/>
          <a:stretch>
            <a:fillRect/>
          </a:stretch>
        </p:blipFill>
        <p:spPr>
          <a:xfrm>
            <a:off x="6984836" y="1709252"/>
            <a:ext cx="1152000" cy="1152000"/>
          </a:xfrm>
          <a:prstGeom prst="rect">
            <a:avLst/>
          </a:prstGeom>
        </p:spPr>
      </p:pic>
      <p:pic>
        <p:nvPicPr>
          <p:cNvPr id="10" name="Image 9">
            <a:extLst>
              <a:ext uri="{FF2B5EF4-FFF2-40B4-BE49-F238E27FC236}">
                <a16:creationId xmlns:a16="http://schemas.microsoft.com/office/drawing/2014/main" id="{5AD96606-E95C-656C-CB1C-CB19C55E4E3C}"/>
              </a:ext>
            </a:extLst>
          </p:cNvPr>
          <p:cNvPicPr>
            <a:picLocks noChangeAspect="1"/>
          </p:cNvPicPr>
          <p:nvPr/>
        </p:nvPicPr>
        <p:blipFill>
          <a:blip r:embed="rId5"/>
          <a:stretch>
            <a:fillRect/>
          </a:stretch>
        </p:blipFill>
        <p:spPr>
          <a:xfrm>
            <a:off x="900000" y="1709252"/>
            <a:ext cx="1152000" cy="1152000"/>
          </a:xfrm>
          <a:prstGeom prst="rect">
            <a:avLst/>
          </a:prstGeom>
        </p:spPr>
      </p:pic>
      <p:pic>
        <p:nvPicPr>
          <p:cNvPr id="12" name="Image 11">
            <a:extLst>
              <a:ext uri="{FF2B5EF4-FFF2-40B4-BE49-F238E27FC236}">
                <a16:creationId xmlns:a16="http://schemas.microsoft.com/office/drawing/2014/main" id="{CF4A2337-5019-DA89-B556-647CD7B4429E}"/>
              </a:ext>
            </a:extLst>
          </p:cNvPr>
          <p:cNvPicPr>
            <a:picLocks noChangeAspect="1"/>
          </p:cNvPicPr>
          <p:nvPr/>
        </p:nvPicPr>
        <p:blipFill>
          <a:blip r:embed="rId6"/>
          <a:stretch>
            <a:fillRect/>
          </a:stretch>
        </p:blipFill>
        <p:spPr>
          <a:xfrm>
            <a:off x="2760448" y="1709252"/>
            <a:ext cx="1152000" cy="1152000"/>
          </a:xfrm>
          <a:prstGeom prst="rect">
            <a:avLst/>
          </a:prstGeom>
        </p:spPr>
      </p:pic>
      <p:pic>
        <p:nvPicPr>
          <p:cNvPr id="17" name="Image 16">
            <a:extLst>
              <a:ext uri="{FF2B5EF4-FFF2-40B4-BE49-F238E27FC236}">
                <a16:creationId xmlns:a16="http://schemas.microsoft.com/office/drawing/2014/main" id="{5D675EC1-FAD0-E1CE-82E1-4E024A7A1DCC}"/>
              </a:ext>
            </a:extLst>
          </p:cNvPr>
          <p:cNvPicPr>
            <a:picLocks noChangeAspect="1"/>
          </p:cNvPicPr>
          <p:nvPr/>
        </p:nvPicPr>
        <p:blipFill>
          <a:blip r:embed="rId7"/>
          <a:stretch>
            <a:fillRect/>
          </a:stretch>
        </p:blipFill>
        <p:spPr>
          <a:xfrm>
            <a:off x="4872642" y="1709252"/>
            <a:ext cx="1152000" cy="1152000"/>
          </a:xfrm>
          <a:prstGeom prst="rect">
            <a:avLst/>
          </a:prstGeom>
        </p:spPr>
      </p:pic>
      <p:sp>
        <p:nvSpPr>
          <p:cNvPr id="9" name="Title 4">
            <a:extLst>
              <a:ext uri="{FF2B5EF4-FFF2-40B4-BE49-F238E27FC236}">
                <a16:creationId xmlns:a16="http://schemas.microsoft.com/office/drawing/2014/main" id="{36E17F02-ECD9-0723-E643-CD6D1460883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11" name="ZoneTexte 10">
            <a:extLst>
              <a:ext uri="{FF2B5EF4-FFF2-40B4-BE49-F238E27FC236}">
                <a16:creationId xmlns:a16="http://schemas.microsoft.com/office/drawing/2014/main" id="{2EBCEEF9-F21A-BF1D-C3F7-F20D92A24281}"/>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Exemple étudiant</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710697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2AB6E921-4462-0E84-08EB-07A5D7C038BB}"/>
              </a:ext>
            </a:extLst>
          </p:cNvPr>
          <p:cNvGraphicFramePr>
            <a:graphicFrameLocks noGrp="1"/>
          </p:cNvGraphicFramePr>
          <p:nvPr>
            <p:extLst>
              <p:ext uri="{D42A27DB-BD31-4B8C-83A1-F6EECF244321}">
                <p14:modId xmlns:p14="http://schemas.microsoft.com/office/powerpoint/2010/main" val="1389207132"/>
              </p:ext>
            </p:extLst>
          </p:nvPr>
        </p:nvGraphicFramePr>
        <p:xfrm>
          <a:off x="1258888" y="1277963"/>
          <a:ext cx="7035307" cy="3379962"/>
        </p:xfrm>
        <a:graphic>
          <a:graphicData uri="http://schemas.openxmlformats.org/drawingml/2006/table">
            <a:tbl>
              <a:tblPr firstRow="1" bandRow="1">
                <a:tableStyleId>{5C22544A-7EE6-4342-B048-85BDC9FD1C3A}</a:tableStyleId>
              </a:tblPr>
              <a:tblGrid>
                <a:gridCol w="1113596">
                  <a:extLst>
                    <a:ext uri="{9D8B030D-6E8A-4147-A177-3AD203B41FA5}">
                      <a16:colId xmlns:a16="http://schemas.microsoft.com/office/drawing/2014/main" val="20000"/>
                    </a:ext>
                  </a:extLst>
                </a:gridCol>
                <a:gridCol w="1113955">
                  <a:extLst>
                    <a:ext uri="{9D8B030D-6E8A-4147-A177-3AD203B41FA5}">
                      <a16:colId xmlns:a16="http://schemas.microsoft.com/office/drawing/2014/main" val="20001"/>
                    </a:ext>
                  </a:extLst>
                </a:gridCol>
                <a:gridCol w="1620000">
                  <a:extLst>
                    <a:ext uri="{9D8B030D-6E8A-4147-A177-3AD203B41FA5}">
                      <a16:colId xmlns:a16="http://schemas.microsoft.com/office/drawing/2014/main" val="20002"/>
                    </a:ext>
                  </a:extLst>
                </a:gridCol>
                <a:gridCol w="1512000">
                  <a:extLst>
                    <a:ext uri="{9D8B030D-6E8A-4147-A177-3AD203B41FA5}">
                      <a16:colId xmlns:a16="http://schemas.microsoft.com/office/drawing/2014/main" val="20003"/>
                    </a:ext>
                  </a:extLst>
                </a:gridCol>
                <a:gridCol w="991756">
                  <a:extLst>
                    <a:ext uri="{9D8B030D-6E8A-4147-A177-3AD203B41FA5}">
                      <a16:colId xmlns:a16="http://schemas.microsoft.com/office/drawing/2014/main" val="20004"/>
                    </a:ext>
                  </a:extLst>
                </a:gridCol>
                <a:gridCol w="684000">
                  <a:extLst>
                    <a:ext uri="{9D8B030D-6E8A-4147-A177-3AD203B41FA5}">
                      <a16:colId xmlns:a16="http://schemas.microsoft.com/office/drawing/2014/main" val="20005"/>
                    </a:ext>
                  </a:extLst>
                </a:gridCol>
              </a:tblGrid>
              <a:tr h="427962">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Parties-prenantes</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Criticité</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864000">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Professeur</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3</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Assure la saisie des notes</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 en écriture sur toutes les notes</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Membre de l’éducation nationale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0,75</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864000">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Administration (</a:t>
                      </a:r>
                      <a:r>
                        <a:rPr lang="fr-FR" sz="1100" b="0" i="0" u="none" strike="noStrike" kern="1200" dirty="0" err="1">
                          <a:solidFill>
                            <a:srgbClr val="252525"/>
                          </a:solidFill>
                          <a:effectLst/>
                          <a:latin typeface="Segoe UI" panose="020B0502040204020203" pitchFamily="34" charset="0"/>
                          <a:ea typeface="+mn-ea"/>
                          <a:cs typeface="Segoe UI" panose="020B0502040204020203" pitchFamily="34" charset="0"/>
                        </a:rPr>
                        <a:t>P2</a:t>
                      </a: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Compilation</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2</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Accès privilégié pour gérer les informations de l’élève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2</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 suivi une formation et une sensibilisation obligatoire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Membre de l’éducation nationale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2"/>
                  </a:ext>
                </a:extLst>
              </a:tr>
              <a:tr h="612000">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Collégien</a:t>
                      </a:r>
                      <a:b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r>
                        <a:rPr lang="fr-FR" sz="1100" b="0" i="0" u="none" strike="noStrike" kern="1200" dirty="0" err="1">
                          <a:solidFill>
                            <a:srgbClr val="252525"/>
                          </a:solidFill>
                          <a:effectLst/>
                          <a:latin typeface="Segoe UI" panose="020B0502040204020203" pitchFamily="34" charset="0"/>
                          <a:ea typeface="+mn-ea"/>
                          <a:cs typeface="Segoe UI" panose="020B0502040204020203" pitchFamily="34" charset="0"/>
                        </a:rPr>
                        <a:t>P3</a:t>
                      </a: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Intention inconnue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3"/>
                  </a:ext>
                </a:extLst>
              </a:tr>
              <a:tr h="612000">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Parents</a:t>
                      </a:r>
                      <a:b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r>
                        <a:rPr lang="fr-FR" sz="1100" b="0" i="0" u="none" strike="noStrike" kern="1200" dirty="0" err="1">
                          <a:solidFill>
                            <a:srgbClr val="252525"/>
                          </a:solidFill>
                          <a:effectLst/>
                          <a:latin typeface="Segoe UI" panose="020B0502040204020203" pitchFamily="34" charset="0"/>
                          <a:ea typeface="+mn-ea"/>
                          <a:cs typeface="Segoe UI" panose="020B0502040204020203" pitchFamily="34" charset="0"/>
                        </a:rPr>
                        <a:t>P4</a:t>
                      </a: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Intention inconnue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3" name="Title 4">
            <a:extLst>
              <a:ext uri="{FF2B5EF4-FFF2-40B4-BE49-F238E27FC236}">
                <a16:creationId xmlns:a16="http://schemas.microsoft.com/office/drawing/2014/main" id="{006922A6-2488-7943-60DF-26125A9F66C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Cartographier l’écosystème</a:t>
            </a:r>
          </a:p>
        </p:txBody>
      </p:sp>
      <p:sp>
        <p:nvSpPr>
          <p:cNvPr id="5" name="ZoneTexte 4">
            <a:extLst>
              <a:ext uri="{FF2B5EF4-FFF2-40B4-BE49-F238E27FC236}">
                <a16:creationId xmlns:a16="http://schemas.microsoft.com/office/drawing/2014/main" id="{2958C215-6E3F-8F78-EE64-26A048D74A44}"/>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Exemple étudiant</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69248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8287431" y="144000"/>
            <a:ext cx="726429" cy="72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4"/>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10" name="Tableau 9">
            <a:extLst>
              <a:ext uri="{FF2B5EF4-FFF2-40B4-BE49-F238E27FC236}">
                <a16:creationId xmlns:a16="http://schemas.microsoft.com/office/drawing/2014/main" id="{176237E5-E673-9033-356A-4E3DA09F74E4}"/>
              </a:ext>
            </a:extLst>
          </p:cNvPr>
          <p:cNvGraphicFramePr>
            <a:graphicFrameLocks noGrp="1"/>
          </p:cNvGraphicFramePr>
          <p:nvPr>
            <p:extLst>
              <p:ext uri="{D42A27DB-BD31-4B8C-83A1-F6EECF244321}">
                <p14:modId xmlns:p14="http://schemas.microsoft.com/office/powerpoint/2010/main" val="1720877448"/>
              </p:ext>
            </p:extLst>
          </p:nvPr>
        </p:nvGraphicFramePr>
        <p:xfrm>
          <a:off x="361704" y="1570917"/>
          <a:ext cx="7776000" cy="2739120"/>
        </p:xfrm>
        <a:graphic>
          <a:graphicData uri="http://schemas.openxmlformats.org/drawingml/2006/table">
            <a:tbl>
              <a:tblPr firstRow="1" bandRow="1"/>
              <a:tblGrid>
                <a:gridCol w="792000">
                  <a:extLst>
                    <a:ext uri="{9D8B030D-6E8A-4147-A177-3AD203B41FA5}">
                      <a16:colId xmlns:a16="http://schemas.microsoft.com/office/drawing/2014/main" val="20000"/>
                    </a:ext>
                  </a:extLst>
                </a:gridCol>
                <a:gridCol w="2232000">
                  <a:extLst>
                    <a:ext uri="{9D8B030D-6E8A-4147-A177-3AD203B41FA5}">
                      <a16:colId xmlns:a16="http://schemas.microsoft.com/office/drawing/2014/main" val="20001"/>
                    </a:ext>
                  </a:extLst>
                </a:gridCol>
                <a:gridCol w="972000">
                  <a:extLst>
                    <a:ext uri="{9D8B030D-6E8A-4147-A177-3AD203B41FA5}">
                      <a16:colId xmlns:a16="http://schemas.microsoft.com/office/drawing/2014/main" val="20002"/>
                    </a:ext>
                  </a:extLst>
                </a:gridCol>
                <a:gridCol w="972000">
                  <a:extLst>
                    <a:ext uri="{9D8B030D-6E8A-4147-A177-3AD203B41FA5}">
                      <a16:colId xmlns:a16="http://schemas.microsoft.com/office/drawing/2014/main" val="20003"/>
                    </a:ext>
                  </a:extLst>
                </a:gridCol>
                <a:gridCol w="972000">
                  <a:extLst>
                    <a:ext uri="{9D8B030D-6E8A-4147-A177-3AD203B41FA5}">
                      <a16:colId xmlns:a16="http://schemas.microsoft.com/office/drawing/2014/main" val="20004"/>
                    </a:ext>
                  </a:extLst>
                </a:gridCol>
                <a:gridCol w="972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tblGrid>
              <a:tr h="36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Catégorie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Nom</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Dépendance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Pénétration</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Maturité cyber</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Confiance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Niveau de menace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C1 - Établissements de santé</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C2 - Pharmacies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2000">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C3 - Grossistes répartiteurs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2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P1 - Universités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P2 - Régulateurs (ANSM, EMA…)</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0,25</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P3 - Laboratoires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2,25</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F1 - Fournisseurs industriels chimistes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1" i="0" u="none" strike="noStrike" kern="1200" dirty="0">
                        <a:solidFill>
                          <a:srgbClr val="00AFAA"/>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F2 - Fournisseurs de matériel</a:t>
                      </a:r>
                      <a:b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        (chaine de production)</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1" i="0" u="none" strike="noStrike" kern="1200" dirty="0">
                        <a:solidFill>
                          <a:srgbClr val="00AFAA"/>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F3 - Prestataire informatique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950" b="1" i="0" u="none" strike="noStrike" kern="1200" dirty="0">
                        <a:solidFill>
                          <a:srgbClr val="00AFAA"/>
                        </a:solidFill>
                        <a:effectLst/>
                        <a:latin typeface="Segoe UI" panose="020B0502040204020203" pitchFamily="34" charset="0"/>
                        <a:ea typeface="+mn-ea"/>
                        <a:cs typeface="Segoe UI" panose="020B0502040204020203" pitchFamily="34" charset="0"/>
                      </a:endParaRP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
        <p:nvSpPr>
          <p:cNvPr id="14" name="Rectangle : avec coins arrondis en haut 13">
            <a:extLst>
              <a:ext uri="{FF2B5EF4-FFF2-40B4-BE49-F238E27FC236}">
                <a16:creationId xmlns:a16="http://schemas.microsoft.com/office/drawing/2014/main" id="{7AC7A564-2A5E-96E1-A40F-BB4ABEC4AC83}"/>
              </a:ext>
            </a:extLst>
          </p:cNvPr>
          <p:cNvSpPr/>
          <p:nvPr/>
        </p:nvSpPr>
        <p:spPr>
          <a:xfrm>
            <a:off x="5349239" y="1553706"/>
            <a:ext cx="1907177" cy="2955580"/>
          </a:xfrm>
          <a:prstGeom prst="round2SameRect">
            <a:avLst>
              <a:gd name="adj1" fmla="val 7763"/>
              <a:gd name="adj2" fmla="val 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avec coins arrondis en haut 15">
            <a:extLst>
              <a:ext uri="{FF2B5EF4-FFF2-40B4-BE49-F238E27FC236}">
                <a16:creationId xmlns:a16="http://schemas.microsoft.com/office/drawing/2014/main" id="{40C8D4A8-EF4F-4C8A-30B8-D169F197D1E3}"/>
              </a:ext>
            </a:extLst>
          </p:cNvPr>
          <p:cNvSpPr/>
          <p:nvPr/>
        </p:nvSpPr>
        <p:spPr>
          <a:xfrm>
            <a:off x="3397700" y="1553706"/>
            <a:ext cx="1907177" cy="2955580"/>
          </a:xfrm>
          <a:prstGeom prst="round2SameRect">
            <a:avLst>
              <a:gd name="adj1" fmla="val 7763"/>
              <a:gd name="adj2" fmla="val 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73FA4EFA-3304-CBE7-BADD-0AD5D64D0FBE}"/>
              </a:ext>
            </a:extLst>
          </p:cNvPr>
          <p:cNvSpPr/>
          <p:nvPr/>
        </p:nvSpPr>
        <p:spPr>
          <a:xfrm>
            <a:off x="3374024" y="4310037"/>
            <a:ext cx="1944000" cy="360000"/>
          </a:xfrm>
          <a:prstGeom prst="roundRect">
            <a:avLst>
              <a:gd name="adj" fmla="val 50000"/>
            </a:avLst>
          </a:prstGeom>
          <a:solidFill>
            <a:srgbClr val="FF7D0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50" b="1">
                <a:solidFill>
                  <a:schemeClr val="bg1"/>
                </a:solidFill>
                <a:latin typeface="Segoe UI" panose="020B0502040204020203" pitchFamily="34" charset="0"/>
                <a:cs typeface="Segoe UI" panose="020B0502040204020203" pitchFamily="34" charset="0"/>
              </a:rPr>
              <a:t>EXPOSITION</a:t>
            </a:r>
          </a:p>
        </p:txBody>
      </p:sp>
      <p:sp>
        <p:nvSpPr>
          <p:cNvPr id="15" name="Rectangle : coins arrondis 14">
            <a:extLst>
              <a:ext uri="{FF2B5EF4-FFF2-40B4-BE49-F238E27FC236}">
                <a16:creationId xmlns:a16="http://schemas.microsoft.com/office/drawing/2014/main" id="{01C63BA5-B4D2-99A0-F301-FDED34D1F84E}"/>
              </a:ext>
            </a:extLst>
          </p:cNvPr>
          <p:cNvSpPr/>
          <p:nvPr/>
        </p:nvSpPr>
        <p:spPr>
          <a:xfrm>
            <a:off x="5334230" y="4310037"/>
            <a:ext cx="1944000" cy="360000"/>
          </a:xfrm>
          <a:prstGeom prst="roundRect">
            <a:avLst>
              <a:gd name="adj" fmla="val 50000"/>
            </a:avLst>
          </a:prstGeom>
          <a:solidFill>
            <a:srgbClr val="9C258C"/>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950" b="1" dirty="0">
                <a:solidFill>
                  <a:schemeClr val="bg1"/>
                </a:solidFill>
                <a:latin typeface="Segoe UI" panose="020B0502040204020203" pitchFamily="34" charset="0"/>
                <a:cs typeface="Segoe UI" panose="020B0502040204020203" pitchFamily="34" charset="0"/>
              </a:rPr>
              <a:t>FIABILITE CYBER</a:t>
            </a:r>
          </a:p>
        </p:txBody>
      </p:sp>
      <p:pic>
        <p:nvPicPr>
          <p:cNvPr id="17" name="Image 16">
            <a:extLst>
              <a:ext uri="{FF2B5EF4-FFF2-40B4-BE49-F238E27FC236}">
                <a16:creationId xmlns:a16="http://schemas.microsoft.com/office/drawing/2014/main" id="{BD41BE97-A64C-F1F0-D7CC-CC4F24B4DF54}"/>
              </a:ext>
            </a:extLst>
          </p:cNvPr>
          <p:cNvPicPr>
            <a:picLocks noChangeAspect="1"/>
          </p:cNvPicPr>
          <p:nvPr/>
        </p:nvPicPr>
        <p:blipFill>
          <a:blip r:embed="rId5"/>
          <a:stretch>
            <a:fillRect/>
          </a:stretch>
        </p:blipFill>
        <p:spPr>
          <a:xfrm>
            <a:off x="6165078" y="590194"/>
            <a:ext cx="862185" cy="862185"/>
          </a:xfrm>
          <a:prstGeom prst="rect">
            <a:avLst/>
          </a:prstGeom>
        </p:spPr>
      </p:pic>
      <p:sp>
        <p:nvSpPr>
          <p:cNvPr id="18" name="TextBox 7">
            <a:extLst>
              <a:ext uri="{FF2B5EF4-FFF2-40B4-BE49-F238E27FC236}">
                <a16:creationId xmlns:a16="http://schemas.microsoft.com/office/drawing/2014/main" id="{8EDD4DA8-A139-0837-23C6-B7C5140767DA}"/>
              </a:ext>
            </a:extLst>
          </p:cNvPr>
          <p:cNvSpPr txBox="1"/>
          <p:nvPr/>
        </p:nvSpPr>
        <p:spPr>
          <a:xfrm>
            <a:off x="361704" y="1259588"/>
            <a:ext cx="4632251" cy="184666"/>
          </a:xfrm>
          <a:prstGeom prst="rect">
            <a:avLst/>
          </a:prstGeom>
          <a:noFill/>
        </p:spPr>
        <p:txBody>
          <a:bodyPr wrap="square" lIns="0" tIns="0" rIns="0" bIns="0" rtlCol="0">
            <a:spAutoFit/>
          </a:bodyPr>
          <a:lstStyle/>
          <a:p>
            <a:r>
              <a:rPr lang="fr-FR" sz="1200" b="1" dirty="0">
                <a:solidFill>
                  <a:srgbClr val="00AFAA"/>
                </a:solidFill>
                <a:latin typeface="Segoe UI" panose="020B0502040204020203" pitchFamily="34" charset="0"/>
                <a:cs typeface="Segoe UI" panose="020B0502040204020203" pitchFamily="34" charset="0"/>
              </a:rPr>
              <a:t>Société de biotechnologie fabricant des vaccins</a:t>
            </a:r>
            <a:endParaRPr lang="fr-FR" sz="1200" dirty="0">
              <a:solidFill>
                <a:srgbClr val="00AFAA"/>
              </a:solidFill>
              <a:latin typeface="Segoe UI" panose="020B0502040204020203" pitchFamily="34" charset="0"/>
              <a:cs typeface="Segoe UI" panose="020B0502040204020203" pitchFamily="34" charset="0"/>
            </a:endParaRPr>
          </a:p>
        </p:txBody>
      </p:sp>
      <p:sp>
        <p:nvSpPr>
          <p:cNvPr id="9" name="Title 4">
            <a:extLst>
              <a:ext uri="{FF2B5EF4-FFF2-40B4-BE49-F238E27FC236}">
                <a16:creationId xmlns:a16="http://schemas.microsoft.com/office/drawing/2014/main" id="{451F6685-4724-A03A-8699-B6BCFAFFF9D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p>
        </p:txBody>
      </p:sp>
      <p:sp>
        <p:nvSpPr>
          <p:cNvPr id="11" name="ZoneTexte 10">
            <a:extLst>
              <a:ext uri="{FF2B5EF4-FFF2-40B4-BE49-F238E27FC236}">
                <a16:creationId xmlns:a16="http://schemas.microsoft.com/office/drawing/2014/main" id="{C6969F8F-F16C-B366-E4ED-151CD0CB5C8E}"/>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Evaluer la criticité des parties prenantes</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555343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8287431" y="144000"/>
            <a:ext cx="726429" cy="72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4"/>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aphicFrame>
        <p:nvGraphicFramePr>
          <p:cNvPr id="10" name="Tableau 9">
            <a:extLst>
              <a:ext uri="{FF2B5EF4-FFF2-40B4-BE49-F238E27FC236}">
                <a16:creationId xmlns:a16="http://schemas.microsoft.com/office/drawing/2014/main" id="{176237E5-E673-9033-356A-4E3DA09F74E4}"/>
              </a:ext>
            </a:extLst>
          </p:cNvPr>
          <p:cNvGraphicFramePr>
            <a:graphicFrameLocks noGrp="1"/>
          </p:cNvGraphicFramePr>
          <p:nvPr>
            <p:extLst/>
          </p:nvPr>
        </p:nvGraphicFramePr>
        <p:xfrm>
          <a:off x="361704" y="1570917"/>
          <a:ext cx="7776000" cy="2739120"/>
        </p:xfrm>
        <a:graphic>
          <a:graphicData uri="http://schemas.openxmlformats.org/drawingml/2006/table">
            <a:tbl>
              <a:tblPr firstRow="1" bandRow="1"/>
              <a:tblGrid>
                <a:gridCol w="792000">
                  <a:extLst>
                    <a:ext uri="{9D8B030D-6E8A-4147-A177-3AD203B41FA5}">
                      <a16:colId xmlns:a16="http://schemas.microsoft.com/office/drawing/2014/main" val="20000"/>
                    </a:ext>
                  </a:extLst>
                </a:gridCol>
                <a:gridCol w="2232000">
                  <a:extLst>
                    <a:ext uri="{9D8B030D-6E8A-4147-A177-3AD203B41FA5}">
                      <a16:colId xmlns:a16="http://schemas.microsoft.com/office/drawing/2014/main" val="20001"/>
                    </a:ext>
                  </a:extLst>
                </a:gridCol>
                <a:gridCol w="972000">
                  <a:extLst>
                    <a:ext uri="{9D8B030D-6E8A-4147-A177-3AD203B41FA5}">
                      <a16:colId xmlns:a16="http://schemas.microsoft.com/office/drawing/2014/main" val="20002"/>
                    </a:ext>
                  </a:extLst>
                </a:gridCol>
                <a:gridCol w="972000">
                  <a:extLst>
                    <a:ext uri="{9D8B030D-6E8A-4147-A177-3AD203B41FA5}">
                      <a16:colId xmlns:a16="http://schemas.microsoft.com/office/drawing/2014/main" val="20003"/>
                    </a:ext>
                  </a:extLst>
                </a:gridCol>
                <a:gridCol w="972000">
                  <a:extLst>
                    <a:ext uri="{9D8B030D-6E8A-4147-A177-3AD203B41FA5}">
                      <a16:colId xmlns:a16="http://schemas.microsoft.com/office/drawing/2014/main" val="20004"/>
                    </a:ext>
                  </a:extLst>
                </a:gridCol>
                <a:gridCol w="972000">
                  <a:extLst>
                    <a:ext uri="{9D8B030D-6E8A-4147-A177-3AD203B41FA5}">
                      <a16:colId xmlns:a16="http://schemas.microsoft.com/office/drawing/2014/main" val="20005"/>
                    </a:ext>
                  </a:extLst>
                </a:gridCol>
                <a:gridCol w="864000">
                  <a:extLst>
                    <a:ext uri="{9D8B030D-6E8A-4147-A177-3AD203B41FA5}">
                      <a16:colId xmlns:a16="http://schemas.microsoft.com/office/drawing/2014/main" val="20006"/>
                    </a:ext>
                  </a:extLst>
                </a:gridCol>
              </a:tblGrid>
              <a:tr h="360000">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Catégorie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Nom</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Dépendance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Pénétration</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Maturité cyber</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Confiance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Niveau de menace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A"/>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C1 - Établissements de santé</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C2 - Pharmacies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2000">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Client </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C3 - Grossistes répartiteurs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2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P1 - Universités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P2 - Régulateurs (ANSM, EMA…)</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1</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0,25</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Partenaire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P3 - Laboratoires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2,25</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F1 - Fournisseurs industriels chimistes</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1,3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6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F2 - Fournisseurs de matériel</a:t>
                      </a:r>
                      <a:b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        (chaine de production)</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52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Prestataire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F3 - Prestataire informatique</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4</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2</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950" b="1" i="0" u="none" strike="noStrike" kern="1200" dirty="0">
                          <a:solidFill>
                            <a:srgbClr val="00AFAA"/>
                          </a:solidFill>
                          <a:effectLst/>
                          <a:latin typeface="Segoe UI" panose="020B0502040204020203" pitchFamily="34" charset="0"/>
                          <a:ea typeface="+mn-ea"/>
                          <a:cs typeface="Segoe UI" panose="020B0502040204020203" pitchFamily="34" charset="0"/>
                        </a:rPr>
                        <a:t>3</a:t>
                      </a:r>
                    </a:p>
                  </a:txBody>
                  <a:tcPr marT="36000" marB="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
        <p:nvSpPr>
          <p:cNvPr id="14" name="Rectangle : avec coins arrondis en haut 13">
            <a:extLst>
              <a:ext uri="{FF2B5EF4-FFF2-40B4-BE49-F238E27FC236}">
                <a16:creationId xmlns:a16="http://schemas.microsoft.com/office/drawing/2014/main" id="{7AC7A564-2A5E-96E1-A40F-BB4ABEC4AC83}"/>
              </a:ext>
            </a:extLst>
          </p:cNvPr>
          <p:cNvSpPr/>
          <p:nvPr/>
        </p:nvSpPr>
        <p:spPr>
          <a:xfrm>
            <a:off x="5349239" y="1553706"/>
            <a:ext cx="1907177" cy="2955580"/>
          </a:xfrm>
          <a:prstGeom prst="round2SameRect">
            <a:avLst>
              <a:gd name="adj1" fmla="val 7763"/>
              <a:gd name="adj2" fmla="val 0"/>
            </a:avLst>
          </a:prstGeom>
          <a:noFill/>
          <a:ln w="50800">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avec coins arrondis en haut 15">
            <a:extLst>
              <a:ext uri="{FF2B5EF4-FFF2-40B4-BE49-F238E27FC236}">
                <a16:creationId xmlns:a16="http://schemas.microsoft.com/office/drawing/2014/main" id="{40C8D4A8-EF4F-4C8A-30B8-D169F197D1E3}"/>
              </a:ext>
            </a:extLst>
          </p:cNvPr>
          <p:cNvSpPr/>
          <p:nvPr/>
        </p:nvSpPr>
        <p:spPr>
          <a:xfrm>
            <a:off x="3397700" y="1553706"/>
            <a:ext cx="1907177" cy="2955580"/>
          </a:xfrm>
          <a:prstGeom prst="round2SameRect">
            <a:avLst>
              <a:gd name="adj1" fmla="val 7763"/>
              <a:gd name="adj2" fmla="val 0"/>
            </a:avLst>
          </a:prstGeom>
          <a:noFill/>
          <a:ln w="50800">
            <a:solidFill>
              <a:srgbClr val="FF7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73FA4EFA-3304-CBE7-BADD-0AD5D64D0FBE}"/>
              </a:ext>
            </a:extLst>
          </p:cNvPr>
          <p:cNvSpPr/>
          <p:nvPr/>
        </p:nvSpPr>
        <p:spPr>
          <a:xfrm>
            <a:off x="3374024" y="4310037"/>
            <a:ext cx="1944000" cy="360000"/>
          </a:xfrm>
          <a:prstGeom prst="roundRect">
            <a:avLst>
              <a:gd name="adj" fmla="val 50000"/>
            </a:avLst>
          </a:prstGeom>
          <a:solidFill>
            <a:srgbClr val="FF7D00"/>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950" b="1">
                <a:solidFill>
                  <a:schemeClr val="bg1"/>
                </a:solidFill>
                <a:latin typeface="Segoe UI" panose="020B0502040204020203" pitchFamily="34" charset="0"/>
                <a:cs typeface="Segoe UI" panose="020B0502040204020203" pitchFamily="34" charset="0"/>
              </a:rPr>
              <a:t>EXPOSITION</a:t>
            </a:r>
          </a:p>
        </p:txBody>
      </p:sp>
      <p:sp>
        <p:nvSpPr>
          <p:cNvPr id="15" name="Rectangle : coins arrondis 14">
            <a:extLst>
              <a:ext uri="{FF2B5EF4-FFF2-40B4-BE49-F238E27FC236}">
                <a16:creationId xmlns:a16="http://schemas.microsoft.com/office/drawing/2014/main" id="{01C63BA5-B4D2-99A0-F301-FDED34D1F84E}"/>
              </a:ext>
            </a:extLst>
          </p:cNvPr>
          <p:cNvSpPr/>
          <p:nvPr/>
        </p:nvSpPr>
        <p:spPr>
          <a:xfrm>
            <a:off x="5334230" y="4310037"/>
            <a:ext cx="1944000" cy="360000"/>
          </a:xfrm>
          <a:prstGeom prst="roundRect">
            <a:avLst>
              <a:gd name="adj" fmla="val 50000"/>
            </a:avLst>
          </a:prstGeom>
          <a:solidFill>
            <a:srgbClr val="9C258C"/>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950" b="1" dirty="0">
                <a:solidFill>
                  <a:schemeClr val="bg1"/>
                </a:solidFill>
                <a:latin typeface="Segoe UI" panose="020B0502040204020203" pitchFamily="34" charset="0"/>
                <a:cs typeface="Segoe UI" panose="020B0502040204020203" pitchFamily="34" charset="0"/>
              </a:rPr>
              <a:t>FIABILITE CYBER</a:t>
            </a:r>
          </a:p>
        </p:txBody>
      </p:sp>
      <p:pic>
        <p:nvPicPr>
          <p:cNvPr id="17" name="Image 16">
            <a:extLst>
              <a:ext uri="{FF2B5EF4-FFF2-40B4-BE49-F238E27FC236}">
                <a16:creationId xmlns:a16="http://schemas.microsoft.com/office/drawing/2014/main" id="{BD41BE97-A64C-F1F0-D7CC-CC4F24B4DF54}"/>
              </a:ext>
            </a:extLst>
          </p:cNvPr>
          <p:cNvPicPr>
            <a:picLocks noChangeAspect="1"/>
          </p:cNvPicPr>
          <p:nvPr/>
        </p:nvPicPr>
        <p:blipFill>
          <a:blip r:embed="rId5"/>
          <a:stretch>
            <a:fillRect/>
          </a:stretch>
        </p:blipFill>
        <p:spPr>
          <a:xfrm>
            <a:off x="6165078" y="590194"/>
            <a:ext cx="862185" cy="862185"/>
          </a:xfrm>
          <a:prstGeom prst="rect">
            <a:avLst/>
          </a:prstGeom>
        </p:spPr>
      </p:pic>
      <p:sp>
        <p:nvSpPr>
          <p:cNvPr id="18" name="TextBox 7">
            <a:extLst>
              <a:ext uri="{FF2B5EF4-FFF2-40B4-BE49-F238E27FC236}">
                <a16:creationId xmlns:a16="http://schemas.microsoft.com/office/drawing/2014/main" id="{8EDD4DA8-A139-0837-23C6-B7C5140767DA}"/>
              </a:ext>
            </a:extLst>
          </p:cNvPr>
          <p:cNvSpPr txBox="1"/>
          <p:nvPr/>
        </p:nvSpPr>
        <p:spPr>
          <a:xfrm>
            <a:off x="361704" y="1259588"/>
            <a:ext cx="4632251" cy="184666"/>
          </a:xfrm>
          <a:prstGeom prst="rect">
            <a:avLst/>
          </a:prstGeom>
          <a:noFill/>
        </p:spPr>
        <p:txBody>
          <a:bodyPr wrap="square" lIns="0" tIns="0" rIns="0" bIns="0" rtlCol="0">
            <a:spAutoFit/>
          </a:bodyPr>
          <a:lstStyle/>
          <a:p>
            <a:r>
              <a:rPr lang="fr-FR" sz="1200" b="1" dirty="0">
                <a:solidFill>
                  <a:srgbClr val="00AFAA"/>
                </a:solidFill>
                <a:latin typeface="Segoe UI" panose="020B0502040204020203" pitchFamily="34" charset="0"/>
                <a:cs typeface="Segoe UI" panose="020B0502040204020203" pitchFamily="34" charset="0"/>
              </a:rPr>
              <a:t>Société de biotechnologie fabricant des vaccins</a:t>
            </a:r>
            <a:endParaRPr lang="fr-FR" sz="1200" dirty="0">
              <a:solidFill>
                <a:srgbClr val="00AFAA"/>
              </a:solidFill>
              <a:latin typeface="Segoe UI" panose="020B0502040204020203" pitchFamily="34" charset="0"/>
              <a:cs typeface="Segoe UI" panose="020B0502040204020203" pitchFamily="34" charset="0"/>
            </a:endParaRPr>
          </a:p>
        </p:txBody>
      </p:sp>
      <p:sp>
        <p:nvSpPr>
          <p:cNvPr id="9" name="Title 4">
            <a:extLst>
              <a:ext uri="{FF2B5EF4-FFF2-40B4-BE49-F238E27FC236}">
                <a16:creationId xmlns:a16="http://schemas.microsoft.com/office/drawing/2014/main" id="{451F6685-4724-A03A-8699-B6BCFAFFF9D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p>
        </p:txBody>
      </p:sp>
      <p:sp>
        <p:nvSpPr>
          <p:cNvPr id="11" name="ZoneTexte 10">
            <a:extLst>
              <a:ext uri="{FF2B5EF4-FFF2-40B4-BE49-F238E27FC236}">
                <a16:creationId xmlns:a16="http://schemas.microsoft.com/office/drawing/2014/main" id="{C6969F8F-F16C-B366-E4ED-151CD0CB5C8E}"/>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 • </a:t>
            </a:r>
            <a:r>
              <a:rPr lang="fr-FR" sz="1400" dirty="0">
                <a:solidFill>
                  <a:srgbClr val="00AFAA"/>
                </a:solidFill>
                <a:latin typeface="Segoe UI" panose="020B0502040204020203" pitchFamily="34" charset="0"/>
                <a:cs typeface="Segoe UI" panose="020B0502040204020203" pitchFamily="34" charset="0"/>
              </a:rPr>
              <a:t>Evaluer la criticité des parties prenantes</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3559102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Image 96">
            <a:extLst>
              <a:ext uri="{FF2B5EF4-FFF2-40B4-BE49-F238E27FC236}">
                <a16:creationId xmlns:a16="http://schemas.microsoft.com/office/drawing/2014/main" id="{AD2AC13C-E667-A1B9-0A6A-218CD7BBBB02}"/>
              </a:ext>
            </a:extLst>
          </p:cNvPr>
          <p:cNvPicPr>
            <a:picLocks noChangeAspect="1"/>
          </p:cNvPicPr>
          <p:nvPr/>
        </p:nvPicPr>
        <p:blipFill>
          <a:blip r:embed="rId4"/>
          <a:stretch>
            <a:fillRect/>
          </a:stretch>
        </p:blipFill>
        <p:spPr>
          <a:xfrm>
            <a:off x="2546912" y="910529"/>
            <a:ext cx="4973072" cy="3672000"/>
          </a:xfrm>
          <a:prstGeom prst="rect">
            <a:avLst/>
          </a:prstGeom>
        </p:spPr>
      </p:pic>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8287431" y="144000"/>
            <a:ext cx="726429" cy="72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5"/>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36" name="Rectangle 35">
            <a:extLst>
              <a:ext uri="{FF2B5EF4-FFF2-40B4-BE49-F238E27FC236}">
                <a16:creationId xmlns:a16="http://schemas.microsoft.com/office/drawing/2014/main" id="{DD58E816-B737-028B-DF8B-51B2844EAC7D}"/>
              </a:ext>
            </a:extLst>
          </p:cNvPr>
          <p:cNvSpPr/>
          <p:nvPr/>
        </p:nvSpPr>
        <p:spPr>
          <a:xfrm>
            <a:off x="6807448" y="1372344"/>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P1 – Universités</a:t>
            </a:r>
          </a:p>
        </p:txBody>
      </p:sp>
      <p:sp>
        <p:nvSpPr>
          <p:cNvPr id="38" name="Rectangle 37">
            <a:extLst>
              <a:ext uri="{FF2B5EF4-FFF2-40B4-BE49-F238E27FC236}">
                <a16:creationId xmlns:a16="http://schemas.microsoft.com/office/drawing/2014/main" id="{04D6CE66-C7C3-0C7A-E190-F5A1C25810DF}"/>
              </a:ext>
            </a:extLst>
          </p:cNvPr>
          <p:cNvSpPr/>
          <p:nvPr/>
        </p:nvSpPr>
        <p:spPr>
          <a:xfrm>
            <a:off x="323850" y="1727785"/>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000" dirty="0">
                <a:solidFill>
                  <a:srgbClr val="252525"/>
                </a:solidFill>
                <a:latin typeface="Segoe UI" panose="020B0502040204020203" pitchFamily="34" charset="0"/>
                <a:cs typeface="Segoe UI" panose="020B0502040204020203" pitchFamily="34" charset="0"/>
              </a:rPr>
              <a:t>C2 • Pharmacies</a:t>
            </a:r>
          </a:p>
        </p:txBody>
      </p:sp>
      <p:sp>
        <p:nvSpPr>
          <p:cNvPr id="45" name="Rectangle 44">
            <a:extLst>
              <a:ext uri="{FF2B5EF4-FFF2-40B4-BE49-F238E27FC236}">
                <a16:creationId xmlns:a16="http://schemas.microsoft.com/office/drawing/2014/main" id="{E628F3A7-6D3D-557F-A15A-46AF1CE86435}"/>
              </a:ext>
            </a:extLst>
          </p:cNvPr>
          <p:cNvSpPr/>
          <p:nvPr/>
        </p:nvSpPr>
        <p:spPr>
          <a:xfrm>
            <a:off x="323850" y="2192216"/>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C3 • Dépositaires &amp;</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Grossistes répartiteurs</a:t>
            </a:r>
          </a:p>
        </p:txBody>
      </p:sp>
      <p:sp>
        <p:nvSpPr>
          <p:cNvPr id="47" name="Rectangle 46">
            <a:extLst>
              <a:ext uri="{FF2B5EF4-FFF2-40B4-BE49-F238E27FC236}">
                <a16:creationId xmlns:a16="http://schemas.microsoft.com/office/drawing/2014/main" id="{A97691EE-B548-A6B6-14C1-557DE3EF893C}"/>
              </a:ext>
            </a:extLst>
          </p:cNvPr>
          <p:cNvSpPr/>
          <p:nvPr/>
        </p:nvSpPr>
        <p:spPr>
          <a:xfrm>
            <a:off x="323850" y="2983310"/>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F3 • Prestataire  informatique</a:t>
            </a:r>
          </a:p>
        </p:txBody>
      </p:sp>
      <p:sp>
        <p:nvSpPr>
          <p:cNvPr id="49" name="Rectangle 48">
            <a:extLst>
              <a:ext uri="{FF2B5EF4-FFF2-40B4-BE49-F238E27FC236}">
                <a16:creationId xmlns:a16="http://schemas.microsoft.com/office/drawing/2014/main" id="{B2259068-47B7-F1C5-F43D-7538C6A8C58A}"/>
              </a:ext>
            </a:extLst>
          </p:cNvPr>
          <p:cNvSpPr/>
          <p:nvPr/>
        </p:nvSpPr>
        <p:spPr>
          <a:xfrm>
            <a:off x="323850" y="3400079"/>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F2 • Fournisseurs de matériel</a:t>
            </a:r>
          </a:p>
        </p:txBody>
      </p:sp>
      <p:sp>
        <p:nvSpPr>
          <p:cNvPr id="53" name="Rectangle 52">
            <a:extLst>
              <a:ext uri="{FF2B5EF4-FFF2-40B4-BE49-F238E27FC236}">
                <a16:creationId xmlns:a16="http://schemas.microsoft.com/office/drawing/2014/main" id="{5F7D0915-54CD-3996-348B-956F0DE90983}"/>
              </a:ext>
            </a:extLst>
          </p:cNvPr>
          <p:cNvSpPr/>
          <p:nvPr/>
        </p:nvSpPr>
        <p:spPr>
          <a:xfrm>
            <a:off x="323850" y="3804400"/>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F1 • Fournisseurs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industriels chimistes</a:t>
            </a:r>
          </a:p>
        </p:txBody>
      </p:sp>
      <p:sp>
        <p:nvSpPr>
          <p:cNvPr id="65" name="Rectangle 64">
            <a:extLst>
              <a:ext uri="{FF2B5EF4-FFF2-40B4-BE49-F238E27FC236}">
                <a16:creationId xmlns:a16="http://schemas.microsoft.com/office/drawing/2014/main" id="{F8EC8624-6950-746A-9ECB-01D2170F74F9}"/>
              </a:ext>
            </a:extLst>
          </p:cNvPr>
          <p:cNvSpPr/>
          <p:nvPr/>
        </p:nvSpPr>
        <p:spPr>
          <a:xfrm>
            <a:off x="323850" y="1311017"/>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000" dirty="0">
                <a:solidFill>
                  <a:srgbClr val="252525"/>
                </a:solidFill>
                <a:latin typeface="Segoe UI" panose="020B0502040204020203" pitchFamily="34" charset="0"/>
                <a:cs typeface="Segoe UI" panose="020B0502040204020203" pitchFamily="34" charset="0"/>
              </a:rPr>
              <a:t>C1 • Etablissements de santé</a:t>
            </a:r>
          </a:p>
        </p:txBody>
      </p:sp>
      <p:sp>
        <p:nvSpPr>
          <p:cNvPr id="68" name="Rectangle 67">
            <a:extLst>
              <a:ext uri="{FF2B5EF4-FFF2-40B4-BE49-F238E27FC236}">
                <a16:creationId xmlns:a16="http://schemas.microsoft.com/office/drawing/2014/main" id="{B875527A-8B43-802D-5807-D89FDB94B937}"/>
              </a:ext>
            </a:extLst>
          </p:cNvPr>
          <p:cNvSpPr/>
          <p:nvPr/>
        </p:nvSpPr>
        <p:spPr>
          <a:xfrm>
            <a:off x="6807448" y="1726907"/>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P2 – Régulateurs</a:t>
            </a:r>
          </a:p>
        </p:txBody>
      </p:sp>
      <p:sp>
        <p:nvSpPr>
          <p:cNvPr id="70" name="Rectangle 69">
            <a:extLst>
              <a:ext uri="{FF2B5EF4-FFF2-40B4-BE49-F238E27FC236}">
                <a16:creationId xmlns:a16="http://schemas.microsoft.com/office/drawing/2014/main" id="{A3FC4A52-FF9A-EDBB-D817-AD1C783E917F}"/>
              </a:ext>
            </a:extLst>
          </p:cNvPr>
          <p:cNvSpPr/>
          <p:nvPr/>
        </p:nvSpPr>
        <p:spPr>
          <a:xfrm>
            <a:off x="6807448" y="2212099"/>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P3 – Laboratoires</a:t>
            </a:r>
          </a:p>
        </p:txBody>
      </p:sp>
      <p:sp>
        <p:nvSpPr>
          <p:cNvPr id="73" name="Rectangle : coins arrondis 72">
            <a:extLst>
              <a:ext uri="{FF2B5EF4-FFF2-40B4-BE49-F238E27FC236}">
                <a16:creationId xmlns:a16="http://schemas.microsoft.com/office/drawing/2014/main" id="{D63DAFCD-A67A-F4EE-C362-4FC90B19D702}"/>
              </a:ext>
            </a:extLst>
          </p:cNvPr>
          <p:cNvSpPr/>
          <p:nvPr/>
        </p:nvSpPr>
        <p:spPr>
          <a:xfrm>
            <a:off x="1274497" y="1014532"/>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CLIENTS</a:t>
            </a:r>
          </a:p>
        </p:txBody>
      </p:sp>
      <p:sp>
        <p:nvSpPr>
          <p:cNvPr id="74" name="Rectangle : coins arrondis 73">
            <a:extLst>
              <a:ext uri="{FF2B5EF4-FFF2-40B4-BE49-F238E27FC236}">
                <a16:creationId xmlns:a16="http://schemas.microsoft.com/office/drawing/2014/main" id="{0D50603E-7334-2F6D-F67F-7D6A7CA19B39}"/>
              </a:ext>
            </a:extLst>
          </p:cNvPr>
          <p:cNvSpPr/>
          <p:nvPr/>
        </p:nvSpPr>
        <p:spPr>
          <a:xfrm>
            <a:off x="6807448" y="1014532"/>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PARTENAIRES</a:t>
            </a:r>
          </a:p>
        </p:txBody>
      </p:sp>
      <p:sp>
        <p:nvSpPr>
          <p:cNvPr id="75" name="Rectangle : coins arrondis 74">
            <a:extLst>
              <a:ext uri="{FF2B5EF4-FFF2-40B4-BE49-F238E27FC236}">
                <a16:creationId xmlns:a16="http://schemas.microsoft.com/office/drawing/2014/main" id="{0FB8F723-DC56-D5B1-201F-A1A5448E19B7}"/>
              </a:ext>
            </a:extLst>
          </p:cNvPr>
          <p:cNvSpPr/>
          <p:nvPr/>
        </p:nvSpPr>
        <p:spPr>
          <a:xfrm>
            <a:off x="1277938" y="2656647"/>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PRESTATAIRES</a:t>
            </a:r>
          </a:p>
        </p:txBody>
      </p:sp>
      <p:grpSp>
        <p:nvGrpSpPr>
          <p:cNvPr id="98" name="Groupe 97">
            <a:extLst>
              <a:ext uri="{FF2B5EF4-FFF2-40B4-BE49-F238E27FC236}">
                <a16:creationId xmlns:a16="http://schemas.microsoft.com/office/drawing/2014/main" id="{8FCD38FA-866F-D63C-65AA-AE5981CC6A9E}"/>
              </a:ext>
            </a:extLst>
          </p:cNvPr>
          <p:cNvGrpSpPr/>
          <p:nvPr/>
        </p:nvGrpSpPr>
        <p:grpSpPr>
          <a:xfrm>
            <a:off x="7308414" y="3232370"/>
            <a:ext cx="1749810" cy="1509686"/>
            <a:chOff x="7070340" y="3266076"/>
            <a:chExt cx="1749810" cy="1509686"/>
          </a:xfrm>
        </p:grpSpPr>
        <p:sp>
          <p:nvSpPr>
            <p:cNvPr id="78" name="Ellipse 77">
              <a:extLst>
                <a:ext uri="{FF2B5EF4-FFF2-40B4-BE49-F238E27FC236}">
                  <a16:creationId xmlns:a16="http://schemas.microsoft.com/office/drawing/2014/main" id="{E8A3E60C-5B8E-6F88-577D-6F26D6DD53EC}"/>
                </a:ext>
              </a:extLst>
            </p:cNvPr>
            <p:cNvSpPr/>
            <p:nvPr/>
          </p:nvSpPr>
          <p:spPr>
            <a:xfrm>
              <a:off x="7651453" y="3672111"/>
              <a:ext cx="198000" cy="19705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79" name="Ellipse 78">
              <a:extLst>
                <a:ext uri="{FF2B5EF4-FFF2-40B4-BE49-F238E27FC236}">
                  <a16:creationId xmlns:a16="http://schemas.microsoft.com/office/drawing/2014/main" id="{DF4DB791-AD18-392A-FD8F-8E2A4F52DCE0}"/>
                </a:ext>
              </a:extLst>
            </p:cNvPr>
            <p:cNvSpPr>
              <a:spLocks noChangeAspect="1"/>
            </p:cNvSpPr>
            <p:nvPr/>
          </p:nvSpPr>
          <p:spPr>
            <a:xfrm>
              <a:off x="7927546" y="3623585"/>
              <a:ext cx="251557" cy="25200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0" name="Ellipse 79">
              <a:extLst>
                <a:ext uri="{FF2B5EF4-FFF2-40B4-BE49-F238E27FC236}">
                  <a16:creationId xmlns:a16="http://schemas.microsoft.com/office/drawing/2014/main" id="{23AB12EB-DD0C-B5E2-EA07-1BB0E0738056}"/>
                </a:ext>
              </a:extLst>
            </p:cNvPr>
            <p:cNvSpPr/>
            <p:nvPr/>
          </p:nvSpPr>
          <p:spPr>
            <a:xfrm>
              <a:off x="7422647" y="3736679"/>
              <a:ext cx="129600" cy="131125"/>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1" name="Ellipse 80">
              <a:extLst>
                <a:ext uri="{FF2B5EF4-FFF2-40B4-BE49-F238E27FC236}">
                  <a16:creationId xmlns:a16="http://schemas.microsoft.com/office/drawing/2014/main" id="{CDE76378-1703-B2EB-97B6-AFA55607C4B0}"/>
                </a:ext>
              </a:extLst>
            </p:cNvPr>
            <p:cNvSpPr/>
            <p:nvPr/>
          </p:nvSpPr>
          <p:spPr>
            <a:xfrm>
              <a:off x="7212315" y="3773845"/>
              <a:ext cx="97200" cy="9834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2" name="ZoneTexte 81">
              <a:extLst>
                <a:ext uri="{FF2B5EF4-FFF2-40B4-BE49-F238E27FC236}">
                  <a16:creationId xmlns:a16="http://schemas.microsoft.com/office/drawing/2014/main" id="{27025C03-8E7C-DAEF-D7B1-60C8EE1C6BFD}"/>
                </a:ext>
              </a:extLst>
            </p:cNvPr>
            <p:cNvSpPr txBox="1"/>
            <p:nvPr/>
          </p:nvSpPr>
          <p:spPr>
            <a:xfrm>
              <a:off x="7081293" y="3906153"/>
              <a:ext cx="366440"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&lt;3</a:t>
              </a:r>
            </a:p>
          </p:txBody>
        </p:sp>
        <p:sp>
          <p:nvSpPr>
            <p:cNvPr id="83" name="ZoneTexte 82">
              <a:extLst>
                <a:ext uri="{FF2B5EF4-FFF2-40B4-BE49-F238E27FC236}">
                  <a16:creationId xmlns:a16="http://schemas.microsoft.com/office/drawing/2014/main" id="{4B336EC6-4DD7-DD72-1DF5-55A84BC1D4A9}"/>
                </a:ext>
              </a:extLst>
            </p:cNvPr>
            <p:cNvSpPr txBox="1"/>
            <p:nvPr/>
          </p:nvSpPr>
          <p:spPr>
            <a:xfrm>
              <a:off x="7273058" y="3906153"/>
              <a:ext cx="443114"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3-6</a:t>
              </a:r>
            </a:p>
          </p:txBody>
        </p:sp>
        <p:sp>
          <p:nvSpPr>
            <p:cNvPr id="84" name="ZoneTexte 83">
              <a:extLst>
                <a:ext uri="{FF2B5EF4-FFF2-40B4-BE49-F238E27FC236}">
                  <a16:creationId xmlns:a16="http://schemas.microsoft.com/office/drawing/2014/main" id="{79946F9F-DD49-D267-90F2-E648D9E8DD78}"/>
                </a:ext>
              </a:extLst>
            </p:cNvPr>
            <p:cNvSpPr txBox="1"/>
            <p:nvPr/>
          </p:nvSpPr>
          <p:spPr>
            <a:xfrm>
              <a:off x="7579905" y="3906153"/>
              <a:ext cx="406835"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7-9</a:t>
              </a:r>
            </a:p>
          </p:txBody>
        </p:sp>
        <p:sp>
          <p:nvSpPr>
            <p:cNvPr id="85" name="ZoneTexte 84">
              <a:extLst>
                <a:ext uri="{FF2B5EF4-FFF2-40B4-BE49-F238E27FC236}">
                  <a16:creationId xmlns:a16="http://schemas.microsoft.com/office/drawing/2014/main" id="{8712CE1E-EADB-2213-665D-E3FE9804EBE7}"/>
                </a:ext>
              </a:extLst>
            </p:cNvPr>
            <p:cNvSpPr txBox="1"/>
            <p:nvPr/>
          </p:nvSpPr>
          <p:spPr>
            <a:xfrm>
              <a:off x="7883818" y="3906153"/>
              <a:ext cx="403777"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&gt;9</a:t>
              </a:r>
            </a:p>
          </p:txBody>
        </p:sp>
        <p:sp>
          <p:nvSpPr>
            <p:cNvPr id="86" name="ZoneTexte 85">
              <a:extLst>
                <a:ext uri="{FF2B5EF4-FFF2-40B4-BE49-F238E27FC236}">
                  <a16:creationId xmlns:a16="http://schemas.microsoft.com/office/drawing/2014/main" id="{5924F5CF-A4F3-97D1-505A-BD984CD66D20}"/>
                </a:ext>
              </a:extLst>
            </p:cNvPr>
            <p:cNvSpPr txBox="1"/>
            <p:nvPr/>
          </p:nvSpPr>
          <p:spPr>
            <a:xfrm>
              <a:off x="7070340" y="3266076"/>
              <a:ext cx="174981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EXPOSITION</a:t>
              </a: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Dépendance x Pénétration</a:t>
              </a:r>
            </a:p>
          </p:txBody>
        </p:sp>
        <p:sp>
          <p:nvSpPr>
            <p:cNvPr id="87" name="Ellipse 86">
              <a:extLst>
                <a:ext uri="{FF2B5EF4-FFF2-40B4-BE49-F238E27FC236}">
                  <a16:creationId xmlns:a16="http://schemas.microsoft.com/office/drawing/2014/main" id="{7B9E9ED6-6BDA-57FF-4413-9F5F420BA076}"/>
                </a:ext>
              </a:extLst>
            </p:cNvPr>
            <p:cNvSpPr>
              <a:spLocks noChangeAspect="1"/>
            </p:cNvSpPr>
            <p:nvPr/>
          </p:nvSpPr>
          <p:spPr>
            <a:xfrm>
              <a:off x="7222265" y="4488062"/>
              <a:ext cx="144000" cy="144000"/>
            </a:xfrm>
            <a:prstGeom prst="ellipse">
              <a:avLst/>
            </a:prstGeom>
            <a:solidFill>
              <a:srgbClr val="FF40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8" name="Ellipse 87">
              <a:extLst>
                <a:ext uri="{FF2B5EF4-FFF2-40B4-BE49-F238E27FC236}">
                  <a16:creationId xmlns:a16="http://schemas.microsoft.com/office/drawing/2014/main" id="{E3FFE7D2-E644-48CA-494B-C88E00EBA879}"/>
                </a:ext>
              </a:extLst>
            </p:cNvPr>
            <p:cNvSpPr>
              <a:spLocks noChangeAspect="1"/>
            </p:cNvSpPr>
            <p:nvPr/>
          </p:nvSpPr>
          <p:spPr>
            <a:xfrm>
              <a:off x="7502105" y="4488062"/>
              <a:ext cx="144000" cy="144000"/>
            </a:xfrm>
            <a:prstGeom prst="ellipse">
              <a:avLst/>
            </a:prstGeom>
            <a:solidFill>
              <a:srgbClr val="FFD7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9" name="Ellipse 88">
              <a:extLst>
                <a:ext uri="{FF2B5EF4-FFF2-40B4-BE49-F238E27FC236}">
                  <a16:creationId xmlns:a16="http://schemas.microsoft.com/office/drawing/2014/main" id="{A3EB0143-1DE8-BADB-E13C-08A46E5CA98E}"/>
                </a:ext>
              </a:extLst>
            </p:cNvPr>
            <p:cNvSpPr>
              <a:spLocks noChangeAspect="1"/>
            </p:cNvSpPr>
            <p:nvPr/>
          </p:nvSpPr>
          <p:spPr>
            <a:xfrm>
              <a:off x="7781945" y="4488062"/>
              <a:ext cx="144000" cy="144000"/>
            </a:xfrm>
            <a:prstGeom prst="ellipse">
              <a:avLst/>
            </a:prstGeom>
            <a:solidFill>
              <a:srgbClr val="A351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90" name="Ellipse 89">
              <a:extLst>
                <a:ext uri="{FF2B5EF4-FFF2-40B4-BE49-F238E27FC236}">
                  <a16:creationId xmlns:a16="http://schemas.microsoft.com/office/drawing/2014/main" id="{0AC628C9-0596-D578-304F-7A0F34C9AF24}"/>
                </a:ext>
              </a:extLst>
            </p:cNvPr>
            <p:cNvSpPr>
              <a:spLocks noChangeAspect="1"/>
            </p:cNvSpPr>
            <p:nvPr/>
          </p:nvSpPr>
          <p:spPr>
            <a:xfrm>
              <a:off x="8061784" y="4488062"/>
              <a:ext cx="144000" cy="144000"/>
            </a:xfrm>
            <a:prstGeom prst="ellipse">
              <a:avLst/>
            </a:prstGeom>
            <a:solidFill>
              <a:srgbClr val="00AFA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91" name="ZoneTexte 90">
              <a:extLst>
                <a:ext uri="{FF2B5EF4-FFF2-40B4-BE49-F238E27FC236}">
                  <a16:creationId xmlns:a16="http://schemas.microsoft.com/office/drawing/2014/main" id="{6797BB41-8E3A-6F0D-1A2E-55D312A8FAE9}"/>
                </a:ext>
              </a:extLst>
            </p:cNvPr>
            <p:cNvSpPr txBox="1"/>
            <p:nvPr/>
          </p:nvSpPr>
          <p:spPr>
            <a:xfrm>
              <a:off x="7097574" y="4667762"/>
              <a:ext cx="328397" cy="10800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&lt;4</a:t>
              </a:r>
            </a:p>
          </p:txBody>
        </p:sp>
        <p:sp>
          <p:nvSpPr>
            <p:cNvPr id="92" name="ZoneTexte 91">
              <a:extLst>
                <a:ext uri="{FF2B5EF4-FFF2-40B4-BE49-F238E27FC236}">
                  <a16:creationId xmlns:a16="http://schemas.microsoft.com/office/drawing/2014/main" id="{B299207F-DA2C-FD80-A123-312B59C298CA}"/>
                </a:ext>
              </a:extLst>
            </p:cNvPr>
            <p:cNvSpPr txBox="1"/>
            <p:nvPr/>
          </p:nvSpPr>
          <p:spPr>
            <a:xfrm>
              <a:off x="7330956" y="4667762"/>
              <a:ext cx="455202" cy="10800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4-5</a:t>
              </a:r>
            </a:p>
          </p:txBody>
        </p:sp>
        <p:sp>
          <p:nvSpPr>
            <p:cNvPr id="93" name="ZoneTexte 92">
              <a:extLst>
                <a:ext uri="{FF2B5EF4-FFF2-40B4-BE49-F238E27FC236}">
                  <a16:creationId xmlns:a16="http://schemas.microsoft.com/office/drawing/2014/main" id="{1C1133F5-1E95-A647-4F0B-3B220CC59907}"/>
                </a:ext>
              </a:extLst>
            </p:cNvPr>
            <p:cNvSpPr txBox="1"/>
            <p:nvPr/>
          </p:nvSpPr>
          <p:spPr>
            <a:xfrm>
              <a:off x="7707175" y="4667762"/>
              <a:ext cx="256092"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6-7</a:t>
              </a:r>
            </a:p>
          </p:txBody>
        </p:sp>
        <p:sp>
          <p:nvSpPr>
            <p:cNvPr id="94" name="ZoneTexte 93">
              <a:extLst>
                <a:ext uri="{FF2B5EF4-FFF2-40B4-BE49-F238E27FC236}">
                  <a16:creationId xmlns:a16="http://schemas.microsoft.com/office/drawing/2014/main" id="{7975B7FF-1483-1323-1072-4125FA37A78F}"/>
                </a:ext>
              </a:extLst>
            </p:cNvPr>
            <p:cNvSpPr txBox="1"/>
            <p:nvPr/>
          </p:nvSpPr>
          <p:spPr>
            <a:xfrm>
              <a:off x="7924366" y="4667762"/>
              <a:ext cx="378925"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&gt;7</a:t>
              </a:r>
            </a:p>
          </p:txBody>
        </p:sp>
        <p:sp>
          <p:nvSpPr>
            <p:cNvPr id="95" name="ZoneTexte 94">
              <a:extLst>
                <a:ext uri="{FF2B5EF4-FFF2-40B4-BE49-F238E27FC236}">
                  <a16:creationId xmlns:a16="http://schemas.microsoft.com/office/drawing/2014/main" id="{A8001D0C-A38B-3216-8632-BB3B2D563FAA}"/>
                </a:ext>
              </a:extLst>
            </p:cNvPr>
            <p:cNvSpPr txBox="1"/>
            <p:nvPr/>
          </p:nvSpPr>
          <p:spPr>
            <a:xfrm>
              <a:off x="7070340" y="4160802"/>
              <a:ext cx="174981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FIABILITE CYBER</a:t>
              </a:r>
            </a:p>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Maturité cyber x Confiance</a:t>
              </a:r>
            </a:p>
          </p:txBody>
        </p:sp>
      </p:grpSp>
      <p:grpSp>
        <p:nvGrpSpPr>
          <p:cNvPr id="111" name="Groupe 110">
            <a:extLst>
              <a:ext uri="{FF2B5EF4-FFF2-40B4-BE49-F238E27FC236}">
                <a16:creationId xmlns:a16="http://schemas.microsoft.com/office/drawing/2014/main" id="{46F0D264-2A0F-94E7-BBCC-802A9C526C2A}"/>
              </a:ext>
            </a:extLst>
          </p:cNvPr>
          <p:cNvGrpSpPr/>
          <p:nvPr/>
        </p:nvGrpSpPr>
        <p:grpSpPr>
          <a:xfrm>
            <a:off x="4046637" y="4528188"/>
            <a:ext cx="3081648" cy="333184"/>
            <a:chOff x="255319" y="4386548"/>
            <a:chExt cx="3081648" cy="333184"/>
          </a:xfrm>
        </p:grpSpPr>
        <p:sp>
          <p:nvSpPr>
            <p:cNvPr id="108" name="Rectangle 107">
              <a:extLst>
                <a:ext uri="{FF2B5EF4-FFF2-40B4-BE49-F238E27FC236}">
                  <a16:creationId xmlns:a16="http://schemas.microsoft.com/office/drawing/2014/main" id="{D19DA3D3-C9B8-492C-1B6D-7DFFE5204CA4}"/>
                </a:ext>
              </a:extLst>
            </p:cNvPr>
            <p:cNvSpPr/>
            <p:nvPr/>
          </p:nvSpPr>
          <p:spPr>
            <a:xfrm>
              <a:off x="255319" y="4386548"/>
              <a:ext cx="3081648" cy="33318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7" name="Groupe 106">
              <a:extLst>
                <a:ext uri="{FF2B5EF4-FFF2-40B4-BE49-F238E27FC236}">
                  <a16:creationId xmlns:a16="http://schemas.microsoft.com/office/drawing/2014/main" id="{1DC30C53-3535-C4B0-0A2C-BF6437E2126D}"/>
                </a:ext>
              </a:extLst>
            </p:cNvPr>
            <p:cNvGrpSpPr/>
            <p:nvPr/>
          </p:nvGrpSpPr>
          <p:grpSpPr>
            <a:xfrm>
              <a:off x="355800" y="4463252"/>
              <a:ext cx="2917393" cy="180000"/>
              <a:chOff x="1655372" y="5328242"/>
              <a:chExt cx="2917393" cy="180000"/>
            </a:xfrm>
          </p:grpSpPr>
          <p:sp>
            <p:nvSpPr>
              <p:cNvPr id="99" name="ZoneTexte 98">
                <a:extLst>
                  <a:ext uri="{FF2B5EF4-FFF2-40B4-BE49-F238E27FC236}">
                    <a16:creationId xmlns:a16="http://schemas.microsoft.com/office/drawing/2014/main" id="{8EFCC770-C8E5-9E54-E789-63395A030CB5}"/>
                  </a:ext>
                </a:extLst>
              </p:cNvPr>
              <p:cNvSpPr txBox="1"/>
              <p:nvPr/>
            </p:nvSpPr>
            <p:spPr>
              <a:xfrm>
                <a:off x="3877062" y="5346056"/>
                <a:ext cx="695703"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danger</a:t>
                </a:r>
              </a:p>
            </p:txBody>
          </p:sp>
          <p:sp>
            <p:nvSpPr>
              <p:cNvPr id="100" name="Ellipse 99">
                <a:extLst>
                  <a:ext uri="{FF2B5EF4-FFF2-40B4-BE49-F238E27FC236}">
                    <a16:creationId xmlns:a16="http://schemas.microsoft.com/office/drawing/2014/main" id="{05A868BB-4600-2CF5-EE81-4A4A96E583DA}"/>
                  </a:ext>
                </a:extLst>
              </p:cNvPr>
              <p:cNvSpPr>
                <a:spLocks noChangeAspect="1"/>
              </p:cNvSpPr>
              <p:nvPr/>
            </p:nvSpPr>
            <p:spPr>
              <a:xfrm>
                <a:off x="1655372" y="5328242"/>
                <a:ext cx="180000" cy="180000"/>
              </a:xfrm>
              <a:prstGeom prst="ellipse">
                <a:avLst/>
              </a:prstGeom>
              <a:noFill/>
              <a:ln w="41275" cap="flat" cmpd="sng" algn="ctr">
                <a:solidFill>
                  <a:srgbClr val="74CA4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101" name="ZoneTexte 100">
                <a:extLst>
                  <a:ext uri="{FF2B5EF4-FFF2-40B4-BE49-F238E27FC236}">
                    <a16:creationId xmlns:a16="http://schemas.microsoft.com/office/drawing/2014/main" id="{27A5C773-6650-85F9-64C3-24E62CF5B0A7}"/>
                  </a:ext>
                </a:extLst>
              </p:cNvPr>
              <p:cNvSpPr txBox="1"/>
              <p:nvPr/>
            </p:nvSpPr>
            <p:spPr>
              <a:xfrm>
                <a:off x="1897092" y="5346056"/>
                <a:ext cx="612347"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veille</a:t>
                </a:r>
              </a:p>
            </p:txBody>
          </p:sp>
          <p:sp>
            <p:nvSpPr>
              <p:cNvPr id="102" name="ZoneTexte 101">
                <a:extLst>
                  <a:ext uri="{FF2B5EF4-FFF2-40B4-BE49-F238E27FC236}">
                    <a16:creationId xmlns:a16="http://schemas.microsoft.com/office/drawing/2014/main" id="{5F80F781-C317-F2B3-4DFD-A08E6FE7E47A}"/>
                  </a:ext>
                </a:extLst>
              </p:cNvPr>
              <p:cNvSpPr txBox="1"/>
              <p:nvPr/>
            </p:nvSpPr>
            <p:spPr>
              <a:xfrm>
                <a:off x="2819554" y="5346056"/>
                <a:ext cx="742191"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contrôle</a:t>
                </a:r>
              </a:p>
            </p:txBody>
          </p:sp>
          <p:sp>
            <p:nvSpPr>
              <p:cNvPr id="105" name="Ellipse 104">
                <a:extLst>
                  <a:ext uri="{FF2B5EF4-FFF2-40B4-BE49-F238E27FC236}">
                    <a16:creationId xmlns:a16="http://schemas.microsoft.com/office/drawing/2014/main" id="{737B037F-243E-9D15-CEFB-95809EC7C397}"/>
                  </a:ext>
                </a:extLst>
              </p:cNvPr>
              <p:cNvSpPr>
                <a:spLocks noChangeAspect="1"/>
              </p:cNvSpPr>
              <p:nvPr/>
            </p:nvSpPr>
            <p:spPr>
              <a:xfrm>
                <a:off x="2581643" y="5328242"/>
                <a:ext cx="180000" cy="180000"/>
              </a:xfrm>
              <a:prstGeom prst="ellipse">
                <a:avLst/>
              </a:prstGeom>
              <a:noFill/>
              <a:ln w="41275" cap="flat" cmpd="sng" algn="ctr">
                <a:solidFill>
                  <a:srgbClr val="FF95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106" name="Ellipse 105">
                <a:extLst>
                  <a:ext uri="{FF2B5EF4-FFF2-40B4-BE49-F238E27FC236}">
                    <a16:creationId xmlns:a16="http://schemas.microsoft.com/office/drawing/2014/main" id="{05F279D4-FC56-ADE3-029E-DA3329A456C8}"/>
                  </a:ext>
                </a:extLst>
              </p:cNvPr>
              <p:cNvSpPr>
                <a:spLocks noChangeAspect="1"/>
              </p:cNvSpPr>
              <p:nvPr/>
            </p:nvSpPr>
            <p:spPr>
              <a:xfrm>
                <a:off x="3620729" y="5328242"/>
                <a:ext cx="180000" cy="180000"/>
              </a:xfrm>
              <a:prstGeom prst="ellipse">
                <a:avLst/>
              </a:prstGeom>
              <a:noFill/>
              <a:ln w="41275" cap="flat" cmpd="sng" algn="ctr">
                <a:solidFill>
                  <a:srgbClr val="FF001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grpSp>
      </p:grpSp>
      <p:sp>
        <p:nvSpPr>
          <p:cNvPr id="109" name="Rectangle 108">
            <a:extLst>
              <a:ext uri="{FF2B5EF4-FFF2-40B4-BE49-F238E27FC236}">
                <a16:creationId xmlns:a16="http://schemas.microsoft.com/office/drawing/2014/main" id="{2AE34203-FD39-A5CC-CE1D-59EBA96CA5E5}"/>
              </a:ext>
            </a:extLst>
          </p:cNvPr>
          <p:cNvSpPr/>
          <p:nvPr/>
        </p:nvSpPr>
        <p:spPr>
          <a:xfrm>
            <a:off x="7262658" y="3196013"/>
            <a:ext cx="1550439" cy="1665359"/>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le 4">
            <a:extLst>
              <a:ext uri="{FF2B5EF4-FFF2-40B4-BE49-F238E27FC236}">
                <a16:creationId xmlns:a16="http://schemas.microsoft.com/office/drawing/2014/main" id="{DCC77160-FE99-740A-ACB4-B02EA325A99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Construire la cartographie de menace de l’écosystème</a:t>
            </a:r>
          </a:p>
        </p:txBody>
      </p:sp>
      <p:sp>
        <p:nvSpPr>
          <p:cNvPr id="4" name="ZoneTexte 3">
            <a:extLst>
              <a:ext uri="{FF2B5EF4-FFF2-40B4-BE49-F238E27FC236}">
                <a16:creationId xmlns:a16="http://schemas.microsoft.com/office/drawing/2014/main" id="{876D1710-6E53-B9C3-F892-822657DA04CA}"/>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0368776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Image 96">
            <a:extLst>
              <a:ext uri="{FF2B5EF4-FFF2-40B4-BE49-F238E27FC236}">
                <a16:creationId xmlns:a16="http://schemas.microsoft.com/office/drawing/2014/main" id="{AD2AC13C-E667-A1B9-0A6A-218CD7BBBB02}"/>
              </a:ext>
            </a:extLst>
          </p:cNvPr>
          <p:cNvPicPr>
            <a:picLocks noChangeAspect="1"/>
          </p:cNvPicPr>
          <p:nvPr/>
        </p:nvPicPr>
        <p:blipFill>
          <a:blip r:embed="rId4"/>
          <a:stretch>
            <a:fillRect/>
          </a:stretch>
        </p:blipFill>
        <p:spPr>
          <a:xfrm>
            <a:off x="2547216" y="911684"/>
            <a:ext cx="4973072" cy="3672000"/>
          </a:xfrm>
          <a:prstGeom prst="rect">
            <a:avLst/>
          </a:prstGeom>
        </p:spPr>
      </p:pic>
      <p:grpSp>
        <p:nvGrpSpPr>
          <p:cNvPr id="6" name="Groupe 5">
            <a:extLst>
              <a:ext uri="{FF2B5EF4-FFF2-40B4-BE49-F238E27FC236}">
                <a16:creationId xmlns:a16="http://schemas.microsoft.com/office/drawing/2014/main" id="{1CB97302-F259-F031-521A-D44610964763}"/>
              </a:ext>
            </a:extLst>
          </p:cNvPr>
          <p:cNvGrpSpPr>
            <a:grpSpLocks noChangeAspect="1"/>
          </p:cNvGrpSpPr>
          <p:nvPr/>
        </p:nvGrpSpPr>
        <p:grpSpPr>
          <a:xfrm>
            <a:off x="8287431" y="144000"/>
            <a:ext cx="726429" cy="720000"/>
            <a:chOff x="7980825" y="195574"/>
            <a:chExt cx="799071" cy="792000"/>
          </a:xfrm>
        </p:grpSpPr>
        <p:pic>
          <p:nvPicPr>
            <p:cNvPr id="7" name="Image 6">
              <a:extLst>
                <a:ext uri="{FF2B5EF4-FFF2-40B4-BE49-F238E27FC236}">
                  <a16:creationId xmlns:a16="http://schemas.microsoft.com/office/drawing/2014/main" id="{EC63D45D-94D7-A0C2-638A-36C164566E4E}"/>
                </a:ext>
              </a:extLst>
            </p:cNvPr>
            <p:cNvPicPr>
              <a:picLocks noChangeAspect="1"/>
            </p:cNvPicPr>
            <p:nvPr/>
          </p:nvPicPr>
          <p:blipFill>
            <a:blip r:embed="rId5"/>
            <a:stretch>
              <a:fillRect/>
            </a:stretch>
          </p:blipFill>
          <p:spPr>
            <a:xfrm>
              <a:off x="7980825" y="195574"/>
              <a:ext cx="799071" cy="792000"/>
            </a:xfrm>
            <a:prstGeom prst="rect">
              <a:avLst/>
            </a:prstGeom>
          </p:spPr>
        </p:pic>
        <p:sp>
          <p:nvSpPr>
            <p:cNvPr id="8" name="Rectangle 7">
              <a:extLst>
                <a:ext uri="{FF2B5EF4-FFF2-40B4-BE49-F238E27FC236}">
                  <a16:creationId xmlns:a16="http://schemas.microsoft.com/office/drawing/2014/main" id="{3B0C8E65-FD22-226F-2BC4-0447E9FBDCA1}"/>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3" name="Ellipse 22">
            <a:extLst>
              <a:ext uri="{FF2B5EF4-FFF2-40B4-BE49-F238E27FC236}">
                <a16:creationId xmlns:a16="http://schemas.microsoft.com/office/drawing/2014/main" id="{70D49434-4541-E586-CE8A-AAAB23817D5C}"/>
              </a:ext>
            </a:extLst>
          </p:cNvPr>
          <p:cNvSpPr>
            <a:spLocks noChangeAspect="1"/>
          </p:cNvSpPr>
          <p:nvPr/>
        </p:nvSpPr>
        <p:spPr>
          <a:xfrm>
            <a:off x="3710999" y="2978659"/>
            <a:ext cx="252000" cy="252000"/>
          </a:xfrm>
          <a:prstGeom prst="ellipse">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DD58E816-B737-028B-DF8B-51B2844EAC7D}"/>
              </a:ext>
            </a:extLst>
          </p:cNvPr>
          <p:cNvSpPr/>
          <p:nvPr/>
        </p:nvSpPr>
        <p:spPr>
          <a:xfrm>
            <a:off x="6807448" y="1372344"/>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P1 – Universités</a:t>
            </a:r>
          </a:p>
        </p:txBody>
      </p:sp>
      <p:sp>
        <p:nvSpPr>
          <p:cNvPr id="38" name="Rectangle 37">
            <a:extLst>
              <a:ext uri="{FF2B5EF4-FFF2-40B4-BE49-F238E27FC236}">
                <a16:creationId xmlns:a16="http://schemas.microsoft.com/office/drawing/2014/main" id="{04D6CE66-C7C3-0C7A-E190-F5A1C25810DF}"/>
              </a:ext>
            </a:extLst>
          </p:cNvPr>
          <p:cNvSpPr/>
          <p:nvPr/>
        </p:nvSpPr>
        <p:spPr>
          <a:xfrm>
            <a:off x="323850" y="1727785"/>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000" dirty="0">
                <a:solidFill>
                  <a:srgbClr val="252525"/>
                </a:solidFill>
                <a:latin typeface="Segoe UI" panose="020B0502040204020203" pitchFamily="34" charset="0"/>
                <a:cs typeface="Segoe UI" panose="020B0502040204020203" pitchFamily="34" charset="0"/>
              </a:rPr>
              <a:t>C2 • Pharmacies</a:t>
            </a:r>
          </a:p>
        </p:txBody>
      </p:sp>
      <p:sp>
        <p:nvSpPr>
          <p:cNvPr id="45" name="Rectangle 44">
            <a:extLst>
              <a:ext uri="{FF2B5EF4-FFF2-40B4-BE49-F238E27FC236}">
                <a16:creationId xmlns:a16="http://schemas.microsoft.com/office/drawing/2014/main" id="{E628F3A7-6D3D-557F-A15A-46AF1CE86435}"/>
              </a:ext>
            </a:extLst>
          </p:cNvPr>
          <p:cNvSpPr/>
          <p:nvPr/>
        </p:nvSpPr>
        <p:spPr>
          <a:xfrm>
            <a:off x="323850" y="2192216"/>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C3 • Dépositaires &amp;</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Grossistes répartiteurs</a:t>
            </a:r>
          </a:p>
        </p:txBody>
      </p:sp>
      <p:cxnSp>
        <p:nvCxnSpPr>
          <p:cNvPr id="46" name="Connecteur droit avec flèche 45">
            <a:extLst>
              <a:ext uri="{FF2B5EF4-FFF2-40B4-BE49-F238E27FC236}">
                <a16:creationId xmlns:a16="http://schemas.microsoft.com/office/drawing/2014/main" id="{84DCA201-3CE8-55A9-2F40-1B2054B4F87E}"/>
              </a:ext>
            </a:extLst>
          </p:cNvPr>
          <p:cNvCxnSpPr>
            <a:cxnSpLocks/>
          </p:cNvCxnSpPr>
          <p:nvPr/>
        </p:nvCxnSpPr>
        <p:spPr>
          <a:xfrm>
            <a:off x="2440546" y="3121503"/>
            <a:ext cx="1198393" cy="0"/>
          </a:xfrm>
          <a:prstGeom prst="straightConnector1">
            <a:avLst/>
          </a:prstGeom>
          <a:noFill/>
          <a:ln w="12700">
            <a:solidFill>
              <a:srgbClr val="FFD7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47" name="Rectangle 46">
            <a:extLst>
              <a:ext uri="{FF2B5EF4-FFF2-40B4-BE49-F238E27FC236}">
                <a16:creationId xmlns:a16="http://schemas.microsoft.com/office/drawing/2014/main" id="{A97691EE-B548-A6B6-14C1-557DE3EF893C}"/>
              </a:ext>
            </a:extLst>
          </p:cNvPr>
          <p:cNvSpPr/>
          <p:nvPr/>
        </p:nvSpPr>
        <p:spPr>
          <a:xfrm>
            <a:off x="323850" y="2983310"/>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F3 • Prestataire  informatique</a:t>
            </a:r>
          </a:p>
        </p:txBody>
      </p:sp>
      <p:sp>
        <p:nvSpPr>
          <p:cNvPr id="49" name="Rectangle 48">
            <a:extLst>
              <a:ext uri="{FF2B5EF4-FFF2-40B4-BE49-F238E27FC236}">
                <a16:creationId xmlns:a16="http://schemas.microsoft.com/office/drawing/2014/main" id="{B2259068-47B7-F1C5-F43D-7538C6A8C58A}"/>
              </a:ext>
            </a:extLst>
          </p:cNvPr>
          <p:cNvSpPr/>
          <p:nvPr/>
        </p:nvSpPr>
        <p:spPr>
          <a:xfrm>
            <a:off x="323850" y="3400079"/>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F2 • Fournisseurs de matériel</a:t>
            </a:r>
          </a:p>
        </p:txBody>
      </p:sp>
      <p:sp>
        <p:nvSpPr>
          <p:cNvPr id="53" name="Rectangle 52">
            <a:extLst>
              <a:ext uri="{FF2B5EF4-FFF2-40B4-BE49-F238E27FC236}">
                <a16:creationId xmlns:a16="http://schemas.microsoft.com/office/drawing/2014/main" id="{5F7D0915-54CD-3996-348B-956F0DE90983}"/>
              </a:ext>
            </a:extLst>
          </p:cNvPr>
          <p:cNvSpPr/>
          <p:nvPr/>
        </p:nvSpPr>
        <p:spPr>
          <a:xfrm>
            <a:off x="323850" y="3804400"/>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R="0" lvl="0" indent="0" algn="r" fontAlgn="auto">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F1 • Fournisseurs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industriels chimistes</a:t>
            </a:r>
          </a:p>
        </p:txBody>
      </p:sp>
      <p:sp>
        <p:nvSpPr>
          <p:cNvPr id="65" name="Rectangle 64">
            <a:extLst>
              <a:ext uri="{FF2B5EF4-FFF2-40B4-BE49-F238E27FC236}">
                <a16:creationId xmlns:a16="http://schemas.microsoft.com/office/drawing/2014/main" id="{F8EC8624-6950-746A-9ECB-01D2170F74F9}"/>
              </a:ext>
            </a:extLst>
          </p:cNvPr>
          <p:cNvSpPr/>
          <p:nvPr/>
        </p:nvSpPr>
        <p:spPr>
          <a:xfrm>
            <a:off x="323850" y="1311017"/>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000" dirty="0">
                <a:solidFill>
                  <a:srgbClr val="252525"/>
                </a:solidFill>
                <a:latin typeface="Segoe UI" panose="020B0502040204020203" pitchFamily="34" charset="0"/>
                <a:cs typeface="Segoe UI" panose="020B0502040204020203" pitchFamily="34" charset="0"/>
              </a:rPr>
              <a:t>C1 • Etablissements de santé</a:t>
            </a:r>
          </a:p>
        </p:txBody>
      </p:sp>
      <p:sp>
        <p:nvSpPr>
          <p:cNvPr id="68" name="Rectangle 67">
            <a:extLst>
              <a:ext uri="{FF2B5EF4-FFF2-40B4-BE49-F238E27FC236}">
                <a16:creationId xmlns:a16="http://schemas.microsoft.com/office/drawing/2014/main" id="{B875527A-8B43-802D-5807-D89FDB94B937}"/>
              </a:ext>
            </a:extLst>
          </p:cNvPr>
          <p:cNvSpPr/>
          <p:nvPr/>
        </p:nvSpPr>
        <p:spPr>
          <a:xfrm>
            <a:off x="6807448" y="1726907"/>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P2 – Régulateurs</a:t>
            </a:r>
          </a:p>
        </p:txBody>
      </p:sp>
      <p:sp>
        <p:nvSpPr>
          <p:cNvPr id="70" name="Rectangle 69">
            <a:extLst>
              <a:ext uri="{FF2B5EF4-FFF2-40B4-BE49-F238E27FC236}">
                <a16:creationId xmlns:a16="http://schemas.microsoft.com/office/drawing/2014/main" id="{A3FC4A52-FF9A-EDBB-D817-AD1C783E917F}"/>
              </a:ext>
            </a:extLst>
          </p:cNvPr>
          <p:cNvSpPr/>
          <p:nvPr/>
        </p:nvSpPr>
        <p:spPr>
          <a:xfrm>
            <a:off x="6807448" y="2212099"/>
            <a:ext cx="2030647" cy="253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000" dirty="0">
                <a:solidFill>
                  <a:srgbClr val="252525"/>
                </a:solidFill>
                <a:latin typeface="Segoe UI" panose="020B0502040204020203" pitchFamily="34" charset="0"/>
                <a:cs typeface="Segoe UI" panose="020B0502040204020203" pitchFamily="34" charset="0"/>
              </a:rPr>
              <a:t>P3 – Laboratoires</a:t>
            </a:r>
          </a:p>
        </p:txBody>
      </p:sp>
      <p:sp>
        <p:nvSpPr>
          <p:cNvPr id="73" name="Rectangle : coins arrondis 72">
            <a:extLst>
              <a:ext uri="{FF2B5EF4-FFF2-40B4-BE49-F238E27FC236}">
                <a16:creationId xmlns:a16="http://schemas.microsoft.com/office/drawing/2014/main" id="{D63DAFCD-A67A-F4EE-C362-4FC90B19D702}"/>
              </a:ext>
            </a:extLst>
          </p:cNvPr>
          <p:cNvSpPr/>
          <p:nvPr/>
        </p:nvSpPr>
        <p:spPr>
          <a:xfrm>
            <a:off x="1274497" y="1014532"/>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CLIENTS</a:t>
            </a:r>
          </a:p>
        </p:txBody>
      </p:sp>
      <p:sp>
        <p:nvSpPr>
          <p:cNvPr id="74" name="Rectangle : coins arrondis 73">
            <a:extLst>
              <a:ext uri="{FF2B5EF4-FFF2-40B4-BE49-F238E27FC236}">
                <a16:creationId xmlns:a16="http://schemas.microsoft.com/office/drawing/2014/main" id="{0D50603E-7334-2F6D-F67F-7D6A7CA19B39}"/>
              </a:ext>
            </a:extLst>
          </p:cNvPr>
          <p:cNvSpPr/>
          <p:nvPr/>
        </p:nvSpPr>
        <p:spPr>
          <a:xfrm>
            <a:off x="6807448" y="1014532"/>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PARTENAIRES</a:t>
            </a:r>
          </a:p>
        </p:txBody>
      </p:sp>
      <p:sp>
        <p:nvSpPr>
          <p:cNvPr id="75" name="Rectangle : coins arrondis 74">
            <a:extLst>
              <a:ext uri="{FF2B5EF4-FFF2-40B4-BE49-F238E27FC236}">
                <a16:creationId xmlns:a16="http://schemas.microsoft.com/office/drawing/2014/main" id="{0FB8F723-DC56-D5B1-201F-A1A5448E19B7}"/>
              </a:ext>
            </a:extLst>
          </p:cNvPr>
          <p:cNvSpPr/>
          <p:nvPr/>
        </p:nvSpPr>
        <p:spPr>
          <a:xfrm>
            <a:off x="1277938" y="2656647"/>
            <a:ext cx="1080000" cy="216000"/>
          </a:xfrm>
          <a:prstGeom prst="roundRect">
            <a:avLst>
              <a:gd name="adj" fmla="val 50000"/>
            </a:avLst>
          </a:prstGeom>
          <a:solidFill>
            <a:srgbClr val="00A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dirty="0">
                <a:solidFill>
                  <a:schemeClr val="bg1"/>
                </a:solidFill>
                <a:latin typeface="Segoe UI" panose="020B0502040204020203" pitchFamily="34" charset="0"/>
                <a:cs typeface="Segoe UI" panose="020B0502040204020203" pitchFamily="34" charset="0"/>
              </a:rPr>
              <a:t>PRESTATAIRES</a:t>
            </a:r>
          </a:p>
        </p:txBody>
      </p:sp>
      <p:grpSp>
        <p:nvGrpSpPr>
          <p:cNvPr id="98" name="Groupe 97">
            <a:extLst>
              <a:ext uri="{FF2B5EF4-FFF2-40B4-BE49-F238E27FC236}">
                <a16:creationId xmlns:a16="http://schemas.microsoft.com/office/drawing/2014/main" id="{8FCD38FA-866F-D63C-65AA-AE5981CC6A9E}"/>
              </a:ext>
            </a:extLst>
          </p:cNvPr>
          <p:cNvGrpSpPr/>
          <p:nvPr/>
        </p:nvGrpSpPr>
        <p:grpSpPr>
          <a:xfrm>
            <a:off x="7304287" y="3230830"/>
            <a:ext cx="1749810" cy="1509686"/>
            <a:chOff x="7070340" y="3266076"/>
            <a:chExt cx="1749810" cy="1509686"/>
          </a:xfrm>
        </p:grpSpPr>
        <p:sp>
          <p:nvSpPr>
            <p:cNvPr id="78" name="Ellipse 77">
              <a:extLst>
                <a:ext uri="{FF2B5EF4-FFF2-40B4-BE49-F238E27FC236}">
                  <a16:creationId xmlns:a16="http://schemas.microsoft.com/office/drawing/2014/main" id="{E8A3E60C-5B8E-6F88-577D-6F26D6DD53EC}"/>
                </a:ext>
              </a:extLst>
            </p:cNvPr>
            <p:cNvSpPr/>
            <p:nvPr/>
          </p:nvSpPr>
          <p:spPr>
            <a:xfrm>
              <a:off x="7651453" y="3672111"/>
              <a:ext cx="198000" cy="19705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79" name="Ellipse 78">
              <a:extLst>
                <a:ext uri="{FF2B5EF4-FFF2-40B4-BE49-F238E27FC236}">
                  <a16:creationId xmlns:a16="http://schemas.microsoft.com/office/drawing/2014/main" id="{DF4DB791-AD18-392A-FD8F-8E2A4F52DCE0}"/>
                </a:ext>
              </a:extLst>
            </p:cNvPr>
            <p:cNvSpPr>
              <a:spLocks noChangeAspect="1"/>
            </p:cNvSpPr>
            <p:nvPr/>
          </p:nvSpPr>
          <p:spPr>
            <a:xfrm>
              <a:off x="7927546" y="3623585"/>
              <a:ext cx="251557" cy="25200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0" name="Ellipse 79">
              <a:extLst>
                <a:ext uri="{FF2B5EF4-FFF2-40B4-BE49-F238E27FC236}">
                  <a16:creationId xmlns:a16="http://schemas.microsoft.com/office/drawing/2014/main" id="{23AB12EB-DD0C-B5E2-EA07-1BB0E0738056}"/>
                </a:ext>
              </a:extLst>
            </p:cNvPr>
            <p:cNvSpPr/>
            <p:nvPr/>
          </p:nvSpPr>
          <p:spPr>
            <a:xfrm>
              <a:off x="7422647" y="3736679"/>
              <a:ext cx="129600" cy="131125"/>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1" name="Ellipse 80">
              <a:extLst>
                <a:ext uri="{FF2B5EF4-FFF2-40B4-BE49-F238E27FC236}">
                  <a16:creationId xmlns:a16="http://schemas.microsoft.com/office/drawing/2014/main" id="{CDE76378-1703-B2EB-97B6-AFA55607C4B0}"/>
                </a:ext>
              </a:extLst>
            </p:cNvPr>
            <p:cNvSpPr/>
            <p:nvPr/>
          </p:nvSpPr>
          <p:spPr>
            <a:xfrm>
              <a:off x="7212315" y="3773845"/>
              <a:ext cx="97200" cy="9834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82" name="ZoneTexte 81">
              <a:extLst>
                <a:ext uri="{FF2B5EF4-FFF2-40B4-BE49-F238E27FC236}">
                  <a16:creationId xmlns:a16="http://schemas.microsoft.com/office/drawing/2014/main" id="{27025C03-8E7C-DAEF-D7B1-60C8EE1C6BFD}"/>
                </a:ext>
              </a:extLst>
            </p:cNvPr>
            <p:cNvSpPr txBox="1"/>
            <p:nvPr/>
          </p:nvSpPr>
          <p:spPr>
            <a:xfrm>
              <a:off x="7081293" y="3906153"/>
              <a:ext cx="366440"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&lt;3</a:t>
              </a:r>
            </a:p>
          </p:txBody>
        </p:sp>
        <p:sp>
          <p:nvSpPr>
            <p:cNvPr id="83" name="ZoneTexte 82">
              <a:extLst>
                <a:ext uri="{FF2B5EF4-FFF2-40B4-BE49-F238E27FC236}">
                  <a16:creationId xmlns:a16="http://schemas.microsoft.com/office/drawing/2014/main" id="{4B336EC6-4DD7-DD72-1DF5-55A84BC1D4A9}"/>
                </a:ext>
              </a:extLst>
            </p:cNvPr>
            <p:cNvSpPr txBox="1"/>
            <p:nvPr/>
          </p:nvSpPr>
          <p:spPr>
            <a:xfrm>
              <a:off x="7273058" y="3906153"/>
              <a:ext cx="443114"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3-6</a:t>
              </a:r>
            </a:p>
          </p:txBody>
        </p:sp>
        <p:sp>
          <p:nvSpPr>
            <p:cNvPr id="84" name="ZoneTexte 83">
              <a:extLst>
                <a:ext uri="{FF2B5EF4-FFF2-40B4-BE49-F238E27FC236}">
                  <a16:creationId xmlns:a16="http://schemas.microsoft.com/office/drawing/2014/main" id="{79946F9F-DD49-D267-90F2-E648D9E8DD78}"/>
                </a:ext>
              </a:extLst>
            </p:cNvPr>
            <p:cNvSpPr txBox="1"/>
            <p:nvPr/>
          </p:nvSpPr>
          <p:spPr>
            <a:xfrm>
              <a:off x="7579905" y="3906153"/>
              <a:ext cx="406835"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7-9</a:t>
              </a:r>
            </a:p>
          </p:txBody>
        </p:sp>
        <p:sp>
          <p:nvSpPr>
            <p:cNvPr id="85" name="ZoneTexte 84">
              <a:extLst>
                <a:ext uri="{FF2B5EF4-FFF2-40B4-BE49-F238E27FC236}">
                  <a16:creationId xmlns:a16="http://schemas.microsoft.com/office/drawing/2014/main" id="{8712CE1E-EADB-2213-665D-E3FE9804EBE7}"/>
                </a:ext>
              </a:extLst>
            </p:cNvPr>
            <p:cNvSpPr txBox="1"/>
            <p:nvPr/>
          </p:nvSpPr>
          <p:spPr>
            <a:xfrm>
              <a:off x="7883818" y="3906153"/>
              <a:ext cx="403777" cy="108000"/>
            </a:xfrm>
            <a:prstGeom prst="rect">
              <a:avLst/>
            </a:prstGeom>
            <a:noFill/>
          </p:spPr>
          <p:txBody>
            <a:bodyPr wrap="square" lIns="0" tIns="0" r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&gt;9</a:t>
              </a:r>
            </a:p>
          </p:txBody>
        </p:sp>
        <p:sp>
          <p:nvSpPr>
            <p:cNvPr id="86" name="ZoneTexte 85">
              <a:extLst>
                <a:ext uri="{FF2B5EF4-FFF2-40B4-BE49-F238E27FC236}">
                  <a16:creationId xmlns:a16="http://schemas.microsoft.com/office/drawing/2014/main" id="{5924F5CF-A4F3-97D1-505A-BD984CD66D20}"/>
                </a:ext>
              </a:extLst>
            </p:cNvPr>
            <p:cNvSpPr txBox="1"/>
            <p:nvPr/>
          </p:nvSpPr>
          <p:spPr>
            <a:xfrm>
              <a:off x="7070340" y="3266076"/>
              <a:ext cx="174981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EXPOSITION</a:t>
              </a: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Dépendance x Pénétration</a:t>
              </a:r>
            </a:p>
          </p:txBody>
        </p:sp>
        <p:sp>
          <p:nvSpPr>
            <p:cNvPr id="88" name="Ellipse 87">
              <a:extLst>
                <a:ext uri="{FF2B5EF4-FFF2-40B4-BE49-F238E27FC236}">
                  <a16:creationId xmlns:a16="http://schemas.microsoft.com/office/drawing/2014/main" id="{E3FFE7D2-E644-48CA-494B-C88E00EBA879}"/>
                </a:ext>
              </a:extLst>
            </p:cNvPr>
            <p:cNvSpPr>
              <a:spLocks noChangeAspect="1"/>
            </p:cNvSpPr>
            <p:nvPr/>
          </p:nvSpPr>
          <p:spPr>
            <a:xfrm>
              <a:off x="7502105" y="4488062"/>
              <a:ext cx="144000" cy="144000"/>
            </a:xfrm>
            <a:prstGeom prst="ellipse">
              <a:avLst/>
            </a:prstGeom>
            <a:solidFill>
              <a:srgbClr val="FFD7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91" name="ZoneTexte 90">
              <a:extLst>
                <a:ext uri="{FF2B5EF4-FFF2-40B4-BE49-F238E27FC236}">
                  <a16:creationId xmlns:a16="http://schemas.microsoft.com/office/drawing/2014/main" id="{6797BB41-8E3A-6F0D-1A2E-55D312A8FAE9}"/>
                </a:ext>
              </a:extLst>
            </p:cNvPr>
            <p:cNvSpPr txBox="1"/>
            <p:nvPr/>
          </p:nvSpPr>
          <p:spPr>
            <a:xfrm>
              <a:off x="7097574" y="4667762"/>
              <a:ext cx="328397" cy="10800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&lt;4</a:t>
              </a:r>
            </a:p>
          </p:txBody>
        </p:sp>
        <p:sp>
          <p:nvSpPr>
            <p:cNvPr id="92" name="ZoneTexte 91">
              <a:extLst>
                <a:ext uri="{FF2B5EF4-FFF2-40B4-BE49-F238E27FC236}">
                  <a16:creationId xmlns:a16="http://schemas.microsoft.com/office/drawing/2014/main" id="{B299207F-DA2C-FD80-A123-312B59C298CA}"/>
                </a:ext>
              </a:extLst>
            </p:cNvPr>
            <p:cNvSpPr txBox="1"/>
            <p:nvPr/>
          </p:nvSpPr>
          <p:spPr>
            <a:xfrm>
              <a:off x="7330956" y="4667762"/>
              <a:ext cx="455202" cy="108000"/>
            </a:xfrm>
            <a:prstGeom prst="rect">
              <a:avLst/>
            </a:prstGeom>
            <a:noFill/>
          </p:spPr>
          <p:txBody>
            <a:bodyPr wrap="square" lIns="0" tIns="0" rIns="0" bIns="0" rtlCol="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4-5</a:t>
              </a:r>
            </a:p>
          </p:txBody>
        </p:sp>
        <p:sp>
          <p:nvSpPr>
            <p:cNvPr id="93" name="ZoneTexte 92">
              <a:extLst>
                <a:ext uri="{FF2B5EF4-FFF2-40B4-BE49-F238E27FC236}">
                  <a16:creationId xmlns:a16="http://schemas.microsoft.com/office/drawing/2014/main" id="{1C1133F5-1E95-A647-4F0B-3B220CC59907}"/>
                </a:ext>
              </a:extLst>
            </p:cNvPr>
            <p:cNvSpPr txBox="1"/>
            <p:nvPr/>
          </p:nvSpPr>
          <p:spPr>
            <a:xfrm>
              <a:off x="7707175" y="4667762"/>
              <a:ext cx="256092"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6-7</a:t>
              </a:r>
            </a:p>
          </p:txBody>
        </p:sp>
        <p:sp>
          <p:nvSpPr>
            <p:cNvPr id="94" name="ZoneTexte 93">
              <a:extLst>
                <a:ext uri="{FF2B5EF4-FFF2-40B4-BE49-F238E27FC236}">
                  <a16:creationId xmlns:a16="http://schemas.microsoft.com/office/drawing/2014/main" id="{7975B7FF-1483-1323-1072-4125FA37A78F}"/>
                </a:ext>
              </a:extLst>
            </p:cNvPr>
            <p:cNvSpPr txBox="1"/>
            <p:nvPr/>
          </p:nvSpPr>
          <p:spPr>
            <a:xfrm>
              <a:off x="7924366" y="4667762"/>
              <a:ext cx="378925"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00"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&gt;7</a:t>
              </a:r>
            </a:p>
          </p:txBody>
        </p:sp>
        <p:sp>
          <p:nvSpPr>
            <p:cNvPr id="95" name="ZoneTexte 94">
              <a:extLst>
                <a:ext uri="{FF2B5EF4-FFF2-40B4-BE49-F238E27FC236}">
                  <a16:creationId xmlns:a16="http://schemas.microsoft.com/office/drawing/2014/main" id="{A8001D0C-A38B-3216-8632-BB3B2D563FAA}"/>
                </a:ext>
              </a:extLst>
            </p:cNvPr>
            <p:cNvSpPr txBox="1"/>
            <p:nvPr/>
          </p:nvSpPr>
          <p:spPr>
            <a:xfrm>
              <a:off x="7070340" y="4160802"/>
              <a:ext cx="1749810"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b="1" i="1" dirty="0">
                  <a:solidFill>
                    <a:srgbClr val="252525"/>
                  </a:solidFill>
                  <a:latin typeface="Segoe UI" panose="020B0502040204020203" pitchFamily="34" charset="0"/>
                  <a:ea typeface="Segoe UI" panose="020B0502040204020203" pitchFamily="34" charset="0"/>
                  <a:cs typeface="Segoe UI" panose="020B0502040204020203" pitchFamily="34" charset="0"/>
                </a:rPr>
                <a:t>FIABILITE CYBER</a:t>
              </a:r>
            </a:p>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 Maturité cyber x Confiance</a:t>
              </a:r>
            </a:p>
          </p:txBody>
        </p:sp>
      </p:grpSp>
      <p:grpSp>
        <p:nvGrpSpPr>
          <p:cNvPr id="111" name="Groupe 110">
            <a:extLst>
              <a:ext uri="{FF2B5EF4-FFF2-40B4-BE49-F238E27FC236}">
                <a16:creationId xmlns:a16="http://schemas.microsoft.com/office/drawing/2014/main" id="{46F0D264-2A0F-94E7-BBCC-802A9C526C2A}"/>
              </a:ext>
            </a:extLst>
          </p:cNvPr>
          <p:cNvGrpSpPr/>
          <p:nvPr/>
        </p:nvGrpSpPr>
        <p:grpSpPr>
          <a:xfrm>
            <a:off x="4046637" y="4528188"/>
            <a:ext cx="3081648" cy="333184"/>
            <a:chOff x="255319" y="4386548"/>
            <a:chExt cx="3081648" cy="333184"/>
          </a:xfrm>
        </p:grpSpPr>
        <p:sp>
          <p:nvSpPr>
            <p:cNvPr id="108" name="Rectangle 107">
              <a:extLst>
                <a:ext uri="{FF2B5EF4-FFF2-40B4-BE49-F238E27FC236}">
                  <a16:creationId xmlns:a16="http://schemas.microsoft.com/office/drawing/2014/main" id="{D19DA3D3-C9B8-492C-1B6D-7DFFE5204CA4}"/>
                </a:ext>
              </a:extLst>
            </p:cNvPr>
            <p:cNvSpPr/>
            <p:nvPr/>
          </p:nvSpPr>
          <p:spPr>
            <a:xfrm>
              <a:off x="255319" y="4386548"/>
              <a:ext cx="3081648" cy="33318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7" name="Groupe 106">
              <a:extLst>
                <a:ext uri="{FF2B5EF4-FFF2-40B4-BE49-F238E27FC236}">
                  <a16:creationId xmlns:a16="http://schemas.microsoft.com/office/drawing/2014/main" id="{1DC30C53-3535-C4B0-0A2C-BF6437E2126D}"/>
                </a:ext>
              </a:extLst>
            </p:cNvPr>
            <p:cNvGrpSpPr/>
            <p:nvPr/>
          </p:nvGrpSpPr>
          <p:grpSpPr>
            <a:xfrm>
              <a:off x="355800" y="4463252"/>
              <a:ext cx="2917393" cy="180000"/>
              <a:chOff x="1655372" y="5328242"/>
              <a:chExt cx="2917393" cy="180000"/>
            </a:xfrm>
          </p:grpSpPr>
          <p:sp>
            <p:nvSpPr>
              <p:cNvPr id="99" name="ZoneTexte 98">
                <a:extLst>
                  <a:ext uri="{FF2B5EF4-FFF2-40B4-BE49-F238E27FC236}">
                    <a16:creationId xmlns:a16="http://schemas.microsoft.com/office/drawing/2014/main" id="{8EFCC770-C8E5-9E54-E789-63395A030CB5}"/>
                  </a:ext>
                </a:extLst>
              </p:cNvPr>
              <p:cNvSpPr txBox="1"/>
              <p:nvPr/>
            </p:nvSpPr>
            <p:spPr>
              <a:xfrm>
                <a:off x="3877062" y="5346056"/>
                <a:ext cx="695703"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danger</a:t>
                </a:r>
              </a:p>
            </p:txBody>
          </p:sp>
          <p:sp>
            <p:nvSpPr>
              <p:cNvPr id="100" name="Ellipse 99">
                <a:extLst>
                  <a:ext uri="{FF2B5EF4-FFF2-40B4-BE49-F238E27FC236}">
                    <a16:creationId xmlns:a16="http://schemas.microsoft.com/office/drawing/2014/main" id="{05A868BB-4600-2CF5-EE81-4A4A96E583DA}"/>
                  </a:ext>
                </a:extLst>
              </p:cNvPr>
              <p:cNvSpPr>
                <a:spLocks noChangeAspect="1"/>
              </p:cNvSpPr>
              <p:nvPr/>
            </p:nvSpPr>
            <p:spPr>
              <a:xfrm>
                <a:off x="1655372" y="5328242"/>
                <a:ext cx="180000" cy="180000"/>
              </a:xfrm>
              <a:prstGeom prst="ellipse">
                <a:avLst/>
              </a:prstGeom>
              <a:noFill/>
              <a:ln w="41275" cap="flat" cmpd="sng" algn="ctr">
                <a:solidFill>
                  <a:srgbClr val="74CA4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101" name="ZoneTexte 100">
                <a:extLst>
                  <a:ext uri="{FF2B5EF4-FFF2-40B4-BE49-F238E27FC236}">
                    <a16:creationId xmlns:a16="http://schemas.microsoft.com/office/drawing/2014/main" id="{27A5C773-6650-85F9-64C3-24E62CF5B0A7}"/>
                  </a:ext>
                </a:extLst>
              </p:cNvPr>
              <p:cNvSpPr txBox="1"/>
              <p:nvPr/>
            </p:nvSpPr>
            <p:spPr>
              <a:xfrm>
                <a:off x="1897092" y="5346056"/>
                <a:ext cx="612347"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veille</a:t>
                </a:r>
              </a:p>
            </p:txBody>
          </p:sp>
          <p:sp>
            <p:nvSpPr>
              <p:cNvPr id="102" name="ZoneTexte 101">
                <a:extLst>
                  <a:ext uri="{FF2B5EF4-FFF2-40B4-BE49-F238E27FC236}">
                    <a16:creationId xmlns:a16="http://schemas.microsoft.com/office/drawing/2014/main" id="{5F80F781-C317-F2B3-4DFD-A08E6FE7E47A}"/>
                  </a:ext>
                </a:extLst>
              </p:cNvPr>
              <p:cNvSpPr txBox="1"/>
              <p:nvPr/>
            </p:nvSpPr>
            <p:spPr>
              <a:xfrm>
                <a:off x="2819554" y="5346056"/>
                <a:ext cx="742191" cy="123111"/>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800"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contrôle</a:t>
                </a:r>
              </a:p>
            </p:txBody>
          </p:sp>
          <p:sp>
            <p:nvSpPr>
              <p:cNvPr id="105" name="Ellipse 104">
                <a:extLst>
                  <a:ext uri="{FF2B5EF4-FFF2-40B4-BE49-F238E27FC236}">
                    <a16:creationId xmlns:a16="http://schemas.microsoft.com/office/drawing/2014/main" id="{737B037F-243E-9D15-CEFB-95809EC7C397}"/>
                  </a:ext>
                </a:extLst>
              </p:cNvPr>
              <p:cNvSpPr>
                <a:spLocks noChangeAspect="1"/>
              </p:cNvSpPr>
              <p:nvPr/>
            </p:nvSpPr>
            <p:spPr>
              <a:xfrm>
                <a:off x="2581643" y="5328242"/>
                <a:ext cx="180000" cy="180000"/>
              </a:xfrm>
              <a:prstGeom prst="ellipse">
                <a:avLst/>
              </a:prstGeom>
              <a:noFill/>
              <a:ln w="41275" cap="flat" cmpd="sng" algn="ctr">
                <a:solidFill>
                  <a:srgbClr val="FF95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sp>
            <p:nvSpPr>
              <p:cNvPr id="106" name="Ellipse 105">
                <a:extLst>
                  <a:ext uri="{FF2B5EF4-FFF2-40B4-BE49-F238E27FC236}">
                    <a16:creationId xmlns:a16="http://schemas.microsoft.com/office/drawing/2014/main" id="{05F279D4-FC56-ADE3-029E-DA3329A456C8}"/>
                  </a:ext>
                </a:extLst>
              </p:cNvPr>
              <p:cNvSpPr>
                <a:spLocks noChangeAspect="1"/>
              </p:cNvSpPr>
              <p:nvPr/>
            </p:nvSpPr>
            <p:spPr>
              <a:xfrm>
                <a:off x="3620729" y="5328242"/>
                <a:ext cx="180000" cy="180000"/>
              </a:xfrm>
              <a:prstGeom prst="ellipse">
                <a:avLst/>
              </a:prstGeom>
              <a:noFill/>
              <a:ln w="41275" cap="flat" cmpd="sng" algn="ctr">
                <a:solidFill>
                  <a:srgbClr val="FF001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Akzidenz-Grotesk Pro Cnd" pitchFamily="50" charset="0"/>
                </a:endParaRPr>
              </a:p>
            </p:txBody>
          </p:sp>
        </p:grpSp>
      </p:grpSp>
      <p:sp>
        <p:nvSpPr>
          <p:cNvPr id="109" name="Rectangle 108">
            <a:extLst>
              <a:ext uri="{FF2B5EF4-FFF2-40B4-BE49-F238E27FC236}">
                <a16:creationId xmlns:a16="http://schemas.microsoft.com/office/drawing/2014/main" id="{2AE34203-FD39-A5CC-CE1D-59EBA96CA5E5}"/>
              </a:ext>
            </a:extLst>
          </p:cNvPr>
          <p:cNvSpPr/>
          <p:nvPr/>
        </p:nvSpPr>
        <p:spPr>
          <a:xfrm>
            <a:off x="7262658" y="3196013"/>
            <a:ext cx="1550439" cy="1665359"/>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Title 4">
            <a:extLst>
              <a:ext uri="{FF2B5EF4-FFF2-40B4-BE49-F238E27FC236}">
                <a16:creationId xmlns:a16="http://schemas.microsoft.com/office/drawing/2014/main" id="{DCC77160-FE99-740A-ACB4-B02EA325A99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Construire la cartographie de menace de l’écosystème</a:t>
            </a:r>
          </a:p>
        </p:txBody>
      </p:sp>
      <p:sp>
        <p:nvSpPr>
          <p:cNvPr id="4" name="ZoneTexte 3">
            <a:extLst>
              <a:ext uri="{FF2B5EF4-FFF2-40B4-BE49-F238E27FC236}">
                <a16:creationId xmlns:a16="http://schemas.microsoft.com/office/drawing/2014/main" id="{876D1710-6E53-B9C3-F892-822657DA04CA}"/>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3-1</a:t>
            </a:r>
            <a:endParaRPr lang="fr-FR" sz="1400">
              <a:solidFill>
                <a:srgbClr val="00AFAA"/>
              </a:solidFill>
              <a:latin typeface="Segoe UI" panose="020B0502040204020203" pitchFamily="34" charset="0"/>
              <a:cs typeface="Segoe UI" panose="020B0502040204020203" pitchFamily="34" charset="0"/>
            </a:endParaRPr>
          </a:p>
        </p:txBody>
      </p:sp>
      <p:sp>
        <p:nvSpPr>
          <p:cNvPr id="115" name="Ellipse 114">
            <a:extLst>
              <a:ext uri="{FF2B5EF4-FFF2-40B4-BE49-F238E27FC236}">
                <a16:creationId xmlns:a16="http://schemas.microsoft.com/office/drawing/2014/main" id="{E40E6C64-1E90-4FDB-82D8-119CE15D0C82}"/>
              </a:ext>
            </a:extLst>
          </p:cNvPr>
          <p:cNvSpPr>
            <a:spLocks noChangeAspect="1"/>
          </p:cNvSpPr>
          <p:nvPr/>
        </p:nvSpPr>
        <p:spPr>
          <a:xfrm>
            <a:off x="3641880" y="1358051"/>
            <a:ext cx="180000" cy="18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Ellipse 115">
            <a:extLst>
              <a:ext uri="{FF2B5EF4-FFF2-40B4-BE49-F238E27FC236}">
                <a16:creationId xmlns:a16="http://schemas.microsoft.com/office/drawing/2014/main" id="{CD86015A-F1F4-43C3-828F-83E8EA2E91E2}"/>
              </a:ext>
            </a:extLst>
          </p:cNvPr>
          <p:cNvSpPr>
            <a:spLocks noChangeAspect="1"/>
          </p:cNvSpPr>
          <p:nvPr/>
        </p:nvSpPr>
        <p:spPr>
          <a:xfrm>
            <a:off x="3206446" y="1784036"/>
            <a:ext cx="180000" cy="18098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Ellipse 116">
            <a:extLst>
              <a:ext uri="{FF2B5EF4-FFF2-40B4-BE49-F238E27FC236}">
                <a16:creationId xmlns:a16="http://schemas.microsoft.com/office/drawing/2014/main" id="{72125B9D-A88E-415D-92B4-6A506CC72246}"/>
              </a:ext>
            </a:extLst>
          </p:cNvPr>
          <p:cNvSpPr>
            <a:spLocks noChangeAspect="1"/>
          </p:cNvSpPr>
          <p:nvPr/>
        </p:nvSpPr>
        <p:spPr>
          <a:xfrm>
            <a:off x="2995157" y="2238010"/>
            <a:ext cx="180000" cy="18098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8" name="Connecteur droit avec flèche 117">
            <a:extLst>
              <a:ext uri="{FF2B5EF4-FFF2-40B4-BE49-F238E27FC236}">
                <a16:creationId xmlns:a16="http://schemas.microsoft.com/office/drawing/2014/main" id="{E21EB044-EC6B-40DB-8126-480766A1E490}"/>
              </a:ext>
            </a:extLst>
          </p:cNvPr>
          <p:cNvCxnSpPr>
            <a:cxnSpLocks/>
          </p:cNvCxnSpPr>
          <p:nvPr/>
        </p:nvCxnSpPr>
        <p:spPr>
          <a:xfrm>
            <a:off x="2440546" y="1861674"/>
            <a:ext cx="710063"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9" name="Connecteur droit avec flèche 118">
            <a:extLst>
              <a:ext uri="{FF2B5EF4-FFF2-40B4-BE49-F238E27FC236}">
                <a16:creationId xmlns:a16="http://schemas.microsoft.com/office/drawing/2014/main" id="{5CBCF5BB-6F9A-468A-9175-ADEA59B7B305}"/>
              </a:ext>
            </a:extLst>
          </p:cNvPr>
          <p:cNvCxnSpPr>
            <a:cxnSpLocks/>
          </p:cNvCxnSpPr>
          <p:nvPr/>
        </p:nvCxnSpPr>
        <p:spPr>
          <a:xfrm>
            <a:off x="2440546" y="2330409"/>
            <a:ext cx="530063"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0" name="Connecteur droit avec flèche 119">
            <a:extLst>
              <a:ext uri="{FF2B5EF4-FFF2-40B4-BE49-F238E27FC236}">
                <a16:creationId xmlns:a16="http://schemas.microsoft.com/office/drawing/2014/main" id="{1BF91FD5-2F57-4945-A346-8031F6C39F7C}"/>
              </a:ext>
            </a:extLst>
          </p:cNvPr>
          <p:cNvCxnSpPr>
            <a:cxnSpLocks/>
          </p:cNvCxnSpPr>
          <p:nvPr/>
        </p:nvCxnSpPr>
        <p:spPr>
          <a:xfrm>
            <a:off x="2440546" y="1449210"/>
            <a:ext cx="1198393"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21" name="Ellipse 120">
            <a:extLst>
              <a:ext uri="{FF2B5EF4-FFF2-40B4-BE49-F238E27FC236}">
                <a16:creationId xmlns:a16="http://schemas.microsoft.com/office/drawing/2014/main" id="{ABF30EF3-B37D-4121-B6D9-F6289A51616C}"/>
              </a:ext>
            </a:extLst>
          </p:cNvPr>
          <p:cNvSpPr>
            <a:spLocks noChangeAspect="1"/>
          </p:cNvSpPr>
          <p:nvPr/>
        </p:nvSpPr>
        <p:spPr>
          <a:xfrm>
            <a:off x="3665526" y="3408191"/>
            <a:ext cx="250632" cy="252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Ellipse 121">
            <a:extLst>
              <a:ext uri="{FF2B5EF4-FFF2-40B4-BE49-F238E27FC236}">
                <a16:creationId xmlns:a16="http://schemas.microsoft.com/office/drawing/2014/main" id="{20B336FD-D332-48C7-8543-AE5824E54D7D}"/>
              </a:ext>
            </a:extLst>
          </p:cNvPr>
          <p:cNvSpPr>
            <a:spLocks noChangeAspect="1"/>
          </p:cNvSpPr>
          <p:nvPr/>
        </p:nvSpPr>
        <p:spPr>
          <a:xfrm>
            <a:off x="3994480" y="3849220"/>
            <a:ext cx="180000" cy="180983"/>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3" name="Connecteur droit avec flèche 122">
            <a:extLst>
              <a:ext uri="{FF2B5EF4-FFF2-40B4-BE49-F238E27FC236}">
                <a16:creationId xmlns:a16="http://schemas.microsoft.com/office/drawing/2014/main" id="{B81C908F-70D5-4391-A9C8-5FE986DDFC99}"/>
              </a:ext>
            </a:extLst>
          </p:cNvPr>
          <p:cNvCxnSpPr>
            <a:cxnSpLocks/>
          </p:cNvCxnSpPr>
          <p:nvPr/>
        </p:nvCxnSpPr>
        <p:spPr>
          <a:xfrm>
            <a:off x="2440546" y="3538272"/>
            <a:ext cx="1198393"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4" name="Connecteur droit avec flèche 123">
            <a:extLst>
              <a:ext uri="{FF2B5EF4-FFF2-40B4-BE49-F238E27FC236}">
                <a16:creationId xmlns:a16="http://schemas.microsoft.com/office/drawing/2014/main" id="{E32A1F00-8D85-4BFF-A802-EDD2A54D9768}"/>
              </a:ext>
            </a:extLst>
          </p:cNvPr>
          <p:cNvCxnSpPr>
            <a:cxnSpLocks/>
          </p:cNvCxnSpPr>
          <p:nvPr/>
        </p:nvCxnSpPr>
        <p:spPr>
          <a:xfrm>
            <a:off x="2440546" y="3942593"/>
            <a:ext cx="1553553"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25" name="Ellipse 124">
            <a:extLst>
              <a:ext uri="{FF2B5EF4-FFF2-40B4-BE49-F238E27FC236}">
                <a16:creationId xmlns:a16="http://schemas.microsoft.com/office/drawing/2014/main" id="{F36E741A-6D6C-4CBB-897D-29982548D686}"/>
              </a:ext>
            </a:extLst>
          </p:cNvPr>
          <p:cNvSpPr>
            <a:spLocks noChangeAspect="1"/>
          </p:cNvSpPr>
          <p:nvPr/>
        </p:nvSpPr>
        <p:spPr>
          <a:xfrm>
            <a:off x="5236353" y="1457755"/>
            <a:ext cx="143218" cy="144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6" name="Ellipse 125">
            <a:extLst>
              <a:ext uri="{FF2B5EF4-FFF2-40B4-BE49-F238E27FC236}">
                <a16:creationId xmlns:a16="http://schemas.microsoft.com/office/drawing/2014/main" id="{D1F166AD-457B-4C2D-80A1-41CC65403010}"/>
              </a:ext>
            </a:extLst>
          </p:cNvPr>
          <p:cNvSpPr>
            <a:spLocks noChangeAspect="1"/>
          </p:cNvSpPr>
          <p:nvPr/>
        </p:nvSpPr>
        <p:spPr>
          <a:xfrm>
            <a:off x="5965012" y="1804171"/>
            <a:ext cx="143218" cy="144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7" name="Ellipse 126">
            <a:extLst>
              <a:ext uri="{FF2B5EF4-FFF2-40B4-BE49-F238E27FC236}">
                <a16:creationId xmlns:a16="http://schemas.microsoft.com/office/drawing/2014/main" id="{CB25BB92-76F6-44A7-B3B5-6A4AC55D943F}"/>
              </a:ext>
            </a:extLst>
          </p:cNvPr>
          <p:cNvSpPr>
            <a:spLocks noChangeAspect="1"/>
          </p:cNvSpPr>
          <p:nvPr/>
        </p:nvSpPr>
        <p:spPr>
          <a:xfrm>
            <a:off x="5416657" y="2282003"/>
            <a:ext cx="180000" cy="18098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8" name="Connecteur droit avec flèche 127">
            <a:extLst>
              <a:ext uri="{FF2B5EF4-FFF2-40B4-BE49-F238E27FC236}">
                <a16:creationId xmlns:a16="http://schemas.microsoft.com/office/drawing/2014/main" id="{00104319-E667-4C2E-A5E0-D85598402E32}"/>
              </a:ext>
            </a:extLst>
          </p:cNvPr>
          <p:cNvCxnSpPr>
            <a:cxnSpLocks/>
          </p:cNvCxnSpPr>
          <p:nvPr/>
        </p:nvCxnSpPr>
        <p:spPr>
          <a:xfrm flipH="1">
            <a:off x="5410675" y="1515813"/>
            <a:ext cx="1314093"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9" name="Connecteur droit avec flèche 128">
            <a:extLst>
              <a:ext uri="{FF2B5EF4-FFF2-40B4-BE49-F238E27FC236}">
                <a16:creationId xmlns:a16="http://schemas.microsoft.com/office/drawing/2014/main" id="{56E6C59B-3349-44C8-8FD3-1D0E6E2E7F2C}"/>
              </a:ext>
            </a:extLst>
          </p:cNvPr>
          <p:cNvCxnSpPr>
            <a:cxnSpLocks/>
          </p:cNvCxnSpPr>
          <p:nvPr/>
        </p:nvCxnSpPr>
        <p:spPr>
          <a:xfrm flipH="1">
            <a:off x="6108230" y="1870376"/>
            <a:ext cx="616538" cy="0"/>
          </a:xfrm>
          <a:prstGeom prst="straightConnector1">
            <a:avLst/>
          </a:prstGeom>
          <a:noFill/>
          <a:ln w="12700">
            <a:solidFill>
              <a:srgbClr val="00AFAA"/>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0" name="Connecteur droit avec flèche 129">
            <a:extLst>
              <a:ext uri="{FF2B5EF4-FFF2-40B4-BE49-F238E27FC236}">
                <a16:creationId xmlns:a16="http://schemas.microsoft.com/office/drawing/2014/main" id="{BBF1726C-F679-4798-9EC5-C21A85C6EDEF}"/>
              </a:ext>
            </a:extLst>
          </p:cNvPr>
          <p:cNvCxnSpPr>
            <a:cxnSpLocks/>
          </p:cNvCxnSpPr>
          <p:nvPr/>
        </p:nvCxnSpPr>
        <p:spPr>
          <a:xfrm flipH="1">
            <a:off x="5596657" y="2355568"/>
            <a:ext cx="1128111"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31" name="Ellipse 130">
            <a:extLst>
              <a:ext uri="{FF2B5EF4-FFF2-40B4-BE49-F238E27FC236}">
                <a16:creationId xmlns:a16="http://schemas.microsoft.com/office/drawing/2014/main" id="{C9CE71CA-6274-4225-B4F1-FC9A8C3AA2CC}"/>
              </a:ext>
            </a:extLst>
          </p:cNvPr>
          <p:cNvSpPr>
            <a:spLocks noChangeAspect="1"/>
          </p:cNvSpPr>
          <p:nvPr/>
        </p:nvSpPr>
        <p:spPr>
          <a:xfrm>
            <a:off x="7460339" y="4454356"/>
            <a:ext cx="144000" cy="144000"/>
          </a:xfrm>
          <a:prstGeom prst="ellipse">
            <a:avLst/>
          </a:prstGeom>
          <a:solidFill>
            <a:srgbClr val="C000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132" name="Ellipse 131">
            <a:extLst>
              <a:ext uri="{FF2B5EF4-FFF2-40B4-BE49-F238E27FC236}">
                <a16:creationId xmlns:a16="http://schemas.microsoft.com/office/drawing/2014/main" id="{4922D896-386A-4C76-BF07-CC5A7CB85BCF}"/>
              </a:ext>
            </a:extLst>
          </p:cNvPr>
          <p:cNvSpPr>
            <a:spLocks noChangeAspect="1"/>
          </p:cNvSpPr>
          <p:nvPr/>
        </p:nvSpPr>
        <p:spPr>
          <a:xfrm>
            <a:off x="8020019" y="4454356"/>
            <a:ext cx="144000" cy="144000"/>
          </a:xfrm>
          <a:prstGeom prst="ellipse">
            <a:avLst/>
          </a:prstGeom>
          <a:solidFill>
            <a:schemeClr val="tx2">
              <a:lumMod val="60000"/>
              <a:lumOff val="4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
        <p:nvSpPr>
          <p:cNvPr id="133" name="Ellipse 132">
            <a:extLst>
              <a:ext uri="{FF2B5EF4-FFF2-40B4-BE49-F238E27FC236}">
                <a16:creationId xmlns:a16="http://schemas.microsoft.com/office/drawing/2014/main" id="{8A7FDC2F-40B7-4355-AC9D-89BCF73CB208}"/>
              </a:ext>
            </a:extLst>
          </p:cNvPr>
          <p:cNvSpPr>
            <a:spLocks noChangeAspect="1"/>
          </p:cNvSpPr>
          <p:nvPr/>
        </p:nvSpPr>
        <p:spPr>
          <a:xfrm>
            <a:off x="8299858" y="4454356"/>
            <a:ext cx="144000" cy="144000"/>
          </a:xfrm>
          <a:prstGeom prst="ellipse">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50" b="0" i="0" u="none" strike="noStrike" kern="0" cap="none" spc="0" normalizeH="0" baseline="0" noProof="0" dirty="0">
              <a:ln>
                <a:noFill/>
              </a:ln>
              <a:solidFill>
                <a:prstClr val="white">
                  <a:lumMod val="50000"/>
                </a:prstClr>
              </a:solidFill>
              <a:effectLst/>
              <a:uLnTx/>
              <a:uFillTx/>
              <a:latin typeface="Calibri" panose="020F0502020204030204" pitchFamily="34" charset="0"/>
            </a:endParaRPr>
          </a:p>
        </p:txBody>
      </p:sp>
    </p:spTree>
    <p:extLst>
      <p:ext uri="{BB962C8B-B14F-4D97-AF65-F5344CB8AC3E}">
        <p14:creationId xmlns:p14="http://schemas.microsoft.com/office/powerpoint/2010/main" val="35871047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10" name="Rectangle à coins arrondis 6">
            <a:extLst>
              <a:ext uri="{FF2B5EF4-FFF2-40B4-BE49-F238E27FC236}">
                <a16:creationId xmlns:a16="http://schemas.microsoft.com/office/drawing/2014/main" id="{62340F9A-BA1C-9490-962D-12AB1A592719}"/>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20" name="Forme libre 19">
            <a:extLst>
              <a:ext uri="{FF2B5EF4-FFF2-40B4-BE49-F238E27FC236}">
                <a16:creationId xmlns:a16="http://schemas.microsoft.com/office/drawing/2014/main" id="{6279E354-AA61-10FD-1820-666ACB065830}"/>
              </a:ext>
            </a:extLst>
          </p:cNvPr>
          <p:cNvSpPr/>
          <p:nvPr/>
        </p:nvSpPr>
        <p:spPr>
          <a:xfrm>
            <a:off x="582821" y="2976421"/>
            <a:ext cx="2827802" cy="1377224"/>
          </a:xfrm>
          <a:custGeom>
            <a:avLst/>
            <a:gdLst>
              <a:gd name="connsiteX0" fmla="*/ 0 w 2827802"/>
              <a:gd name="connsiteY0" fmla="*/ 0 h 1377224"/>
              <a:gd name="connsiteX1" fmla="*/ 2160000 w 2827802"/>
              <a:gd name="connsiteY1" fmla="*/ 0 h 1377224"/>
              <a:gd name="connsiteX2" fmla="*/ 2160000 w 2827802"/>
              <a:gd name="connsiteY2" fmla="*/ 616227 h 1377224"/>
              <a:gd name="connsiteX3" fmla="*/ 2827802 w 2827802"/>
              <a:gd name="connsiteY3" fmla="*/ 753657 h 1377224"/>
              <a:gd name="connsiteX4" fmla="*/ 2160000 w 2827802"/>
              <a:gd name="connsiteY4" fmla="*/ 884267 h 1377224"/>
              <a:gd name="connsiteX5" fmla="*/ 2160000 w 2827802"/>
              <a:gd name="connsiteY5" fmla="*/ 1377224 h 1377224"/>
              <a:gd name="connsiteX6" fmla="*/ 0 w 2827802"/>
              <a:gd name="connsiteY6" fmla="*/ 1377224 h 1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7802" h="1377224">
                <a:moveTo>
                  <a:pt x="0" y="0"/>
                </a:moveTo>
                <a:lnTo>
                  <a:pt x="2160000" y="0"/>
                </a:lnTo>
                <a:lnTo>
                  <a:pt x="2160000" y="616227"/>
                </a:lnTo>
                <a:lnTo>
                  <a:pt x="2827802" y="753657"/>
                </a:lnTo>
                <a:lnTo>
                  <a:pt x="2160000" y="884267"/>
                </a:lnTo>
                <a:lnTo>
                  <a:pt x="2160000" y="1377224"/>
                </a:lnTo>
                <a:lnTo>
                  <a:pt x="0" y="1377224"/>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chemeClr val="bg1">
                  <a:lumMod val="75000"/>
                </a:schemeClr>
              </a:soli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E570E8D2-7D96-69DB-84A0-4FC912CC1744}"/>
              </a:ext>
            </a:extLst>
          </p:cNvPr>
          <p:cNvSpPr/>
          <p:nvPr/>
        </p:nvSpPr>
        <p:spPr>
          <a:xfrm>
            <a:off x="582821" y="2982344"/>
            <a:ext cx="2160000" cy="1377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parties prenantes (i.e. acteurs humains ou informatiques en interaction avec l’objet de l’étude) qui forment l’écosystème ?</a:t>
            </a:r>
            <a:endParaRPr lang="fr-FR"/>
          </a:p>
        </p:txBody>
      </p:sp>
      <p:sp>
        <p:nvSpPr>
          <p:cNvPr id="4" name="Forme libre 3">
            <a:extLst>
              <a:ext uri="{FF2B5EF4-FFF2-40B4-BE49-F238E27FC236}">
                <a16:creationId xmlns:a16="http://schemas.microsoft.com/office/drawing/2014/main" id="{70E3AF98-C647-4AD2-49A3-601AFF334240}"/>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12" name="Rectangle à coins arrondis 11">
            <a:extLst>
              <a:ext uri="{FF2B5EF4-FFF2-40B4-BE49-F238E27FC236}">
                <a16:creationId xmlns:a16="http://schemas.microsoft.com/office/drawing/2014/main" id="{C2F1D0C3-537C-8070-F942-5EA97D687F4E}"/>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mesures de sécurité peut-on appliquer aux parties prenantes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critiques ?</a:t>
            </a:r>
          </a:p>
        </p:txBody>
      </p:sp>
      <p:sp>
        <p:nvSpPr>
          <p:cNvPr id="5" name="Title 4">
            <a:extLst>
              <a:ext uri="{FF2B5EF4-FFF2-40B4-BE49-F238E27FC236}">
                <a16:creationId xmlns:a16="http://schemas.microsoft.com/office/drawing/2014/main" id="{7AEBE06D-C371-C0EA-42B2-69366965D819}"/>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Élaborer les scénarios stratégiques (point de vue de l’attaquant)</a:t>
            </a:r>
          </a:p>
        </p:txBody>
      </p:sp>
      <p:sp>
        <p:nvSpPr>
          <p:cNvPr id="6" name="ZoneTexte 5">
            <a:extLst>
              <a:ext uri="{FF2B5EF4-FFF2-40B4-BE49-F238E27FC236}">
                <a16:creationId xmlns:a16="http://schemas.microsoft.com/office/drawing/2014/main" id="{3602DEF5-424C-FCF8-0133-922DC23A3EB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3-2 • </a:t>
            </a:r>
            <a:r>
              <a:rPr lang="fr-FR" sz="1400" dirty="0">
                <a:solidFill>
                  <a:srgbClr val="00AFAA"/>
                </a:solidFill>
                <a:latin typeface="Segoe UI" panose="020B0502040204020203" pitchFamily="34" charset="0"/>
                <a:cs typeface="Segoe UI" panose="020B0502040204020203" pitchFamily="34" charset="0"/>
              </a:rPr>
              <a:t>Les questions à se poser</a:t>
            </a:r>
            <a:endParaRPr lang="fr-FR" sz="1400">
              <a:solidFill>
                <a:srgbClr val="00AFAA"/>
              </a:solidFill>
              <a:latin typeface="Segoe UI" panose="020B0502040204020203" pitchFamily="34" charset="0"/>
              <a:cs typeface="Segoe UI" panose="020B0502040204020203" pitchFamily="34" charset="0"/>
            </a:endParaRPr>
          </a:p>
        </p:txBody>
      </p:sp>
      <p:sp>
        <p:nvSpPr>
          <p:cNvPr id="2" name="Forme libre 1">
            <a:extLst>
              <a:ext uri="{FF2B5EF4-FFF2-40B4-BE49-F238E27FC236}">
                <a16:creationId xmlns:a16="http://schemas.microsoft.com/office/drawing/2014/main" id="{483D6CC4-CBED-C85F-151A-D20911DF6936}"/>
              </a:ext>
            </a:extLst>
          </p:cNvPr>
          <p:cNvSpPr/>
          <p:nvPr/>
        </p:nvSpPr>
        <p:spPr>
          <a:xfrm flipH="1">
            <a:off x="2160794" y="1449912"/>
            <a:ext cx="2088976" cy="1818029"/>
          </a:xfrm>
          <a:custGeom>
            <a:avLst/>
            <a:gdLst>
              <a:gd name="connsiteX0" fmla="*/ 2088976 w 2088976"/>
              <a:gd name="connsiteY0" fmla="*/ 0 h 1818029"/>
              <a:gd name="connsiteX1" fmla="*/ 0 w 2088976"/>
              <a:gd name="connsiteY1" fmla="*/ 0 h 1818029"/>
              <a:gd name="connsiteX2" fmla="*/ 0 w 2088976"/>
              <a:gd name="connsiteY2" fmla="*/ 1356167 h 1818029"/>
              <a:gd name="connsiteX3" fmla="*/ 780252 w 2088976"/>
              <a:gd name="connsiteY3" fmla="*/ 1356167 h 1818029"/>
              <a:gd name="connsiteX4" fmla="*/ 581100 w 2088976"/>
              <a:gd name="connsiteY4" fmla="*/ 1818029 h 1818029"/>
              <a:gd name="connsiteX5" fmla="*/ 1084200 w 2088976"/>
              <a:gd name="connsiteY5" fmla="*/ 1356167 h 1818029"/>
              <a:gd name="connsiteX6" fmla="*/ 2088976 w 2088976"/>
              <a:gd name="connsiteY6" fmla="*/ 1356167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818029">
                <a:moveTo>
                  <a:pt x="2088976" y="0"/>
                </a:moveTo>
                <a:lnTo>
                  <a:pt x="0" y="0"/>
                </a:lnTo>
                <a:lnTo>
                  <a:pt x="0" y="1356167"/>
                </a:lnTo>
                <a:lnTo>
                  <a:pt x="780252" y="1356167"/>
                </a:lnTo>
                <a:lnTo>
                  <a:pt x="581100" y="1818029"/>
                </a:lnTo>
                <a:lnTo>
                  <a:pt x="1084200" y="1356167"/>
                </a:lnTo>
                <a:lnTo>
                  <a:pt x="2088976" y="1356167"/>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13" name="Rectangle à coins arrondis 4">
            <a:extLst>
              <a:ext uri="{FF2B5EF4-FFF2-40B4-BE49-F238E27FC236}">
                <a16:creationId xmlns:a16="http://schemas.microsoft.com/office/drawing/2014/main" id="{17293CE8-A470-F1B6-3313-B9FCC29C7453}"/>
              </a:ext>
            </a:extLst>
          </p:cNvPr>
          <p:cNvSpPr/>
          <p:nvPr/>
        </p:nvSpPr>
        <p:spPr>
          <a:xfrm>
            <a:off x="2160794"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parties prenantes critiques (PPC)</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(i.e. les maillons faibles de l’écosystème disposant d’un accès privilégié aux valeurs métier) ?</a:t>
            </a:r>
          </a:p>
        </p:txBody>
      </p:sp>
      <p:sp>
        <p:nvSpPr>
          <p:cNvPr id="14" name="Rectangle à coins arrondis 7">
            <a:extLst>
              <a:ext uri="{FF2B5EF4-FFF2-40B4-BE49-F238E27FC236}">
                <a16:creationId xmlns:a16="http://schemas.microsoft.com/office/drawing/2014/main" id="{09B21809-7710-BEB7-B624-CFD432D29A70}"/>
              </a:ext>
            </a:extLst>
          </p:cNvPr>
          <p:cNvSpPr/>
          <p:nvPr/>
        </p:nvSpPr>
        <p:spPr>
          <a:xfrm>
            <a:off x="4393787"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fr-FR" sz="1200" i="1" dirty="0">
                <a:solidFill>
                  <a:srgbClr val="252525"/>
                </a:solidFill>
                <a:latin typeface="Segoe UI" panose="020B0502040204020203" pitchFamily="34" charset="0"/>
                <a:cs typeface="Segoe UI" panose="020B0502040204020203" pitchFamily="34" charset="0"/>
              </a:rPr>
              <a:t>Quels sont les </a:t>
            </a:r>
            <a:r>
              <a:rPr lang="fr-FR" sz="1200" b="1" i="1" dirty="0">
                <a:solidFill>
                  <a:srgbClr val="252525"/>
                </a:solidFill>
                <a:latin typeface="Segoe UI" panose="020B0502040204020203" pitchFamily="34" charset="0"/>
                <a:cs typeface="Segoe UI" panose="020B0502040204020203" pitchFamily="34" charset="0"/>
              </a:rPr>
              <a:t>scénarios stratégiques</a:t>
            </a:r>
            <a:r>
              <a:rPr lang="fr-FR" sz="1200" i="1" dirty="0">
                <a:solidFill>
                  <a:srgbClr val="252525"/>
                </a:solidFill>
                <a:latin typeface="Segoe UI" panose="020B0502040204020203" pitchFamily="34" charset="0"/>
                <a:cs typeface="Segoe UI" panose="020B0502040204020203" pitchFamily="34" charset="0"/>
              </a:rPr>
              <a:t>, i.e. ensembles de </a:t>
            </a:r>
            <a:r>
              <a:rPr lang="fr-FR" sz="1200" b="1" i="1" dirty="0">
                <a:solidFill>
                  <a:srgbClr val="252525"/>
                </a:solidFill>
                <a:latin typeface="Segoe UI" panose="020B0502040204020203" pitchFamily="34" charset="0"/>
                <a:cs typeface="Segoe UI" panose="020B0502040204020203" pitchFamily="34" charset="0"/>
              </a:rPr>
              <a:t>chemins d’attaque</a:t>
            </a:r>
            <a:r>
              <a:rPr lang="fr-FR" sz="1200" i="1" dirty="0">
                <a:solidFill>
                  <a:srgbClr val="252525"/>
                </a:solidFill>
                <a:latin typeface="Segoe UI" panose="020B0502040204020203" pitchFamily="34" charset="0"/>
                <a:cs typeface="Segoe UI" panose="020B0502040204020203" pitchFamily="34" charset="0"/>
              </a:rPr>
              <a:t> allant d’une </a:t>
            </a:r>
            <a:r>
              <a:rPr lang="fr-FR" sz="1200" b="1" i="1" dirty="0">
                <a:solidFill>
                  <a:srgbClr val="252525"/>
                </a:solidFill>
                <a:latin typeface="Segoe UI" panose="020B0502040204020203" pitchFamily="34" charset="0"/>
                <a:cs typeface="Segoe UI" panose="020B0502040204020203" pitchFamily="34" charset="0"/>
              </a:rPr>
              <a:t>source de risques</a:t>
            </a:r>
            <a:r>
              <a:rPr lang="fr-FR" sz="1200" i="1" dirty="0">
                <a:solidFill>
                  <a:srgbClr val="252525"/>
                </a:solidFill>
                <a:latin typeface="Segoe UI" panose="020B0502040204020203" pitchFamily="34" charset="0"/>
                <a:cs typeface="Segoe UI" panose="020B0502040204020203" pitchFamily="34" charset="0"/>
              </a:rPr>
              <a:t> à un </a:t>
            </a:r>
            <a:r>
              <a:rPr lang="fr-FR" sz="1200" b="1" i="1" dirty="0">
                <a:solidFill>
                  <a:srgbClr val="252525"/>
                </a:solidFill>
                <a:latin typeface="Segoe UI" panose="020B0502040204020203" pitchFamily="34" charset="0"/>
                <a:cs typeface="Segoe UI" panose="020B0502040204020203" pitchFamily="34" charset="0"/>
              </a:rPr>
              <a:t>objectif visé</a:t>
            </a:r>
            <a:r>
              <a:rPr lang="fr-FR" sz="1200" i="1" dirty="0">
                <a:solidFill>
                  <a:srgbClr val="252525"/>
                </a:solidFill>
                <a:latin typeface="Segoe UI" panose="020B0502040204020203" pitchFamily="34" charset="0"/>
                <a:cs typeface="Segoe UI" panose="020B0502040204020203" pitchFamily="34" charset="0"/>
              </a:rPr>
              <a:t> ? L’attaquant est-il susceptible de passer par une </a:t>
            </a:r>
            <a:r>
              <a:rPr lang="fr-FR" sz="1200" b="1" i="1" dirty="0">
                <a:solidFill>
                  <a:srgbClr val="252525"/>
                </a:solidFill>
                <a:latin typeface="Segoe UI" panose="020B0502040204020203" pitchFamily="34" charset="0"/>
                <a:cs typeface="Segoe UI" panose="020B0502040204020203" pitchFamily="34" charset="0"/>
              </a:rPr>
              <a:t>PPC</a:t>
            </a:r>
            <a:r>
              <a:rPr lang="fr-FR" sz="1200" i="1" dirty="0">
                <a:solidFill>
                  <a:srgbClr val="252525"/>
                </a:solidFill>
                <a:latin typeface="Segoe UI" panose="020B0502040204020203" pitchFamily="34" charset="0"/>
                <a:cs typeface="Segoe UI" panose="020B0502040204020203" pitchFamily="34" charset="0"/>
              </a:rPr>
              <a:t> ?</a:t>
            </a:r>
          </a:p>
        </p:txBody>
      </p:sp>
      <p:sp>
        <p:nvSpPr>
          <p:cNvPr id="15" name="Forme libre 14">
            <a:extLst>
              <a:ext uri="{FF2B5EF4-FFF2-40B4-BE49-F238E27FC236}">
                <a16:creationId xmlns:a16="http://schemas.microsoft.com/office/drawing/2014/main" id="{20547E6E-2155-7CD1-F155-C9ACC1A9D45B}"/>
              </a:ext>
            </a:extLst>
          </p:cNvPr>
          <p:cNvSpPr/>
          <p:nvPr/>
        </p:nvSpPr>
        <p:spPr>
          <a:xfrm>
            <a:off x="4393787" y="1449912"/>
            <a:ext cx="2700040" cy="1818029"/>
          </a:xfrm>
          <a:custGeom>
            <a:avLst/>
            <a:gdLst>
              <a:gd name="connsiteX0" fmla="*/ 0 w 2700040"/>
              <a:gd name="connsiteY0" fmla="*/ 0 h 1818029"/>
              <a:gd name="connsiteX1" fmla="*/ 2700040 w 2700040"/>
              <a:gd name="connsiteY1" fmla="*/ 0 h 1818029"/>
              <a:gd name="connsiteX2" fmla="*/ 2700040 w 2700040"/>
              <a:gd name="connsiteY2" fmla="*/ 1350453 h 1818029"/>
              <a:gd name="connsiteX3" fmla="*/ 1734779 w 2700040"/>
              <a:gd name="connsiteY3" fmla="*/ 1350453 h 1818029"/>
              <a:gd name="connsiteX4" fmla="*/ 1225455 w 2700040"/>
              <a:gd name="connsiteY4" fmla="*/ 1818029 h 1818029"/>
              <a:gd name="connsiteX5" fmla="*/ 1427071 w 2700040"/>
              <a:gd name="connsiteY5" fmla="*/ 1350453 h 1818029"/>
              <a:gd name="connsiteX6" fmla="*/ 0 w 2700040"/>
              <a:gd name="connsiteY6" fmla="*/ 1350453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818029">
                <a:moveTo>
                  <a:pt x="0" y="0"/>
                </a:moveTo>
                <a:lnTo>
                  <a:pt x="2700040" y="0"/>
                </a:lnTo>
                <a:lnTo>
                  <a:pt x="2700040" y="1350453"/>
                </a:lnTo>
                <a:lnTo>
                  <a:pt x="1734779" y="1350453"/>
                </a:lnTo>
                <a:lnTo>
                  <a:pt x="1225455" y="1818029"/>
                </a:lnTo>
                <a:lnTo>
                  <a:pt x="1427071" y="1350453"/>
                </a:lnTo>
                <a:lnTo>
                  <a:pt x="0" y="1350453"/>
                </a:lnTo>
                <a:close/>
              </a:path>
            </a:pathLst>
          </a:custGeom>
          <a:no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Tree>
    <p:extLst>
      <p:ext uri="{BB962C8B-B14F-4D97-AF65-F5344CB8AC3E}">
        <p14:creationId xmlns:p14="http://schemas.microsoft.com/office/powerpoint/2010/main" val="21410028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6E1F96-3BF6-CA02-381D-F502ED9C72AA}"/>
              </a:ext>
            </a:extLst>
          </p:cNvPr>
          <p:cNvSpPr/>
          <p:nvPr/>
        </p:nvSpPr>
        <p:spPr>
          <a:xfrm>
            <a:off x="2052001" y="1159875"/>
            <a:ext cx="4432620" cy="90000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200"/>
              </a:spcAft>
              <a:defRPr/>
            </a:pPr>
            <a:r>
              <a:rPr lang="fr-FR" sz="1100" b="1" dirty="0">
                <a:solidFill>
                  <a:srgbClr val="252525"/>
                </a:solidFill>
                <a:latin typeface="Segoe UI" panose="020B0502040204020203" pitchFamily="34" charset="0"/>
                <a:cs typeface="Segoe UI" panose="020B0502040204020203" pitchFamily="34" charset="0"/>
              </a:rPr>
              <a:t>Source de risque :</a:t>
            </a:r>
            <a:r>
              <a:rPr lang="fr-FR" sz="1100" dirty="0">
                <a:solidFill>
                  <a:srgbClr val="252525"/>
                </a:solidFill>
                <a:latin typeface="Segoe UI" panose="020B0502040204020203" pitchFamily="34" charset="0"/>
                <a:cs typeface="Segoe UI" panose="020B0502040204020203" pitchFamily="34" charset="0"/>
              </a:rPr>
              <a:t> Etudiant</a:t>
            </a:r>
          </a:p>
          <a:p>
            <a:pPr>
              <a:spcAft>
                <a:spcPts val="200"/>
              </a:spcAft>
              <a:defRPr/>
            </a:pPr>
            <a:r>
              <a:rPr lang="fr-FR" sz="1100" b="1" dirty="0">
                <a:solidFill>
                  <a:srgbClr val="252525"/>
                </a:solidFill>
                <a:latin typeface="Segoe UI" panose="020B0502040204020203" pitchFamily="34" charset="0"/>
                <a:cs typeface="Segoe UI" panose="020B0502040204020203" pitchFamily="34" charset="0"/>
              </a:rPr>
              <a:t>Objectif visé :</a:t>
            </a:r>
            <a:r>
              <a:rPr lang="fr-FR" sz="1100" dirty="0">
                <a:solidFill>
                  <a:srgbClr val="252525"/>
                </a:solidFill>
                <a:latin typeface="Segoe UI" panose="020B0502040204020203" pitchFamily="34" charset="0"/>
                <a:cs typeface="Segoe UI" panose="020B0502040204020203" pitchFamily="34" charset="0"/>
              </a:rPr>
              <a:t> Modifier ses notes</a:t>
            </a:r>
          </a:p>
          <a:p>
            <a:pPr>
              <a:spcAft>
                <a:spcPts val="200"/>
              </a:spcAft>
              <a:defRPr/>
            </a:pPr>
            <a:r>
              <a:rPr lang="fr-FR" sz="1100" b="1" dirty="0">
                <a:solidFill>
                  <a:srgbClr val="252525"/>
                </a:solidFill>
                <a:latin typeface="Segoe UI" panose="020B0502040204020203" pitchFamily="34" charset="0"/>
                <a:cs typeface="Segoe UI" panose="020B0502040204020203" pitchFamily="34" charset="0"/>
              </a:rPr>
              <a:t>Événement redouté :</a:t>
            </a:r>
            <a:r>
              <a:rPr lang="fr-FR" sz="1100" dirty="0">
                <a:solidFill>
                  <a:srgbClr val="252525"/>
                </a:solidFill>
                <a:latin typeface="Segoe UI" panose="020B0502040204020203" pitchFamily="34" charset="0"/>
                <a:cs typeface="Segoe UI" panose="020B0502040204020203" pitchFamily="34" charset="0"/>
              </a:rPr>
              <a:t> Les résultats scolaires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d’un ou plusieurs collégiens sont erronés</a:t>
            </a:r>
          </a:p>
        </p:txBody>
      </p:sp>
      <p:sp>
        <p:nvSpPr>
          <p:cNvPr id="11" name="Rectangle 10">
            <a:extLst>
              <a:ext uri="{FF2B5EF4-FFF2-40B4-BE49-F238E27FC236}">
                <a16:creationId xmlns:a16="http://schemas.microsoft.com/office/drawing/2014/main" id="{92804201-C36A-C9F3-D902-40B650706789}"/>
              </a:ext>
            </a:extLst>
          </p:cNvPr>
          <p:cNvSpPr/>
          <p:nvPr/>
        </p:nvSpPr>
        <p:spPr>
          <a:xfrm>
            <a:off x="1403351" y="2271595"/>
            <a:ext cx="2066846" cy="2411043"/>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defRPr/>
            </a:pPr>
            <a:r>
              <a:rPr lang="fr-FR" sz="1200" b="1" dirty="0">
                <a:solidFill>
                  <a:srgbClr val="252525"/>
                </a:solidFill>
                <a:latin typeface="Segoe UI" panose="020B0502040204020203" pitchFamily="34" charset="0"/>
                <a:cs typeface="Segoe UI" panose="020B0502040204020203" pitchFamily="34" charset="0"/>
              </a:rPr>
              <a:t>Source de risque</a:t>
            </a:r>
            <a:endParaRPr lang="fr-FR" sz="1200" dirty="0">
              <a:solidFill>
                <a:srgbClr val="252525"/>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A9FF9B10-6803-C930-905C-EEEBC4BF093E}"/>
              </a:ext>
            </a:extLst>
          </p:cNvPr>
          <p:cNvSpPr/>
          <p:nvPr/>
        </p:nvSpPr>
        <p:spPr>
          <a:xfrm>
            <a:off x="3701489" y="2271595"/>
            <a:ext cx="2066846" cy="2411043"/>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Ecosystème</a:t>
            </a:r>
          </a:p>
        </p:txBody>
      </p:sp>
      <p:sp>
        <p:nvSpPr>
          <p:cNvPr id="13" name="Rectangle 12">
            <a:extLst>
              <a:ext uri="{FF2B5EF4-FFF2-40B4-BE49-F238E27FC236}">
                <a16:creationId xmlns:a16="http://schemas.microsoft.com/office/drawing/2014/main" id="{1A009304-220C-C16D-8AC9-CF60AF41E956}"/>
              </a:ext>
            </a:extLst>
          </p:cNvPr>
          <p:cNvSpPr/>
          <p:nvPr/>
        </p:nvSpPr>
        <p:spPr>
          <a:xfrm>
            <a:off x="6000571" y="2271595"/>
            <a:ext cx="2066846" cy="2411043"/>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SI du collège</a:t>
            </a:r>
          </a:p>
        </p:txBody>
      </p:sp>
      <p:cxnSp>
        <p:nvCxnSpPr>
          <p:cNvPr id="15" name="Connecteur droit avec flèche 14">
            <a:extLst>
              <a:ext uri="{FF2B5EF4-FFF2-40B4-BE49-F238E27FC236}">
                <a16:creationId xmlns:a16="http://schemas.microsoft.com/office/drawing/2014/main" id="{36E94EC7-2526-377E-5B89-01F571CEE15A}"/>
              </a:ext>
            </a:extLst>
          </p:cNvPr>
          <p:cNvCxnSpPr>
            <a:cxnSpLocks/>
          </p:cNvCxnSpPr>
          <p:nvPr/>
        </p:nvCxnSpPr>
        <p:spPr>
          <a:xfrm>
            <a:off x="3020287" y="3817203"/>
            <a:ext cx="1041202"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1" name="Forme libre 20">
            <a:extLst>
              <a:ext uri="{FF2B5EF4-FFF2-40B4-BE49-F238E27FC236}">
                <a16:creationId xmlns:a16="http://schemas.microsoft.com/office/drawing/2014/main" id="{D1BDFEC4-B4ED-23BA-471A-1ACF2387B401}"/>
              </a:ext>
            </a:extLst>
          </p:cNvPr>
          <p:cNvSpPr/>
          <p:nvPr/>
        </p:nvSpPr>
        <p:spPr>
          <a:xfrm>
            <a:off x="2448337" y="2659243"/>
            <a:ext cx="4622073" cy="253700"/>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63B920B9-F6D6-611E-287E-3A264887E180}"/>
              </a:ext>
            </a:extLst>
          </p:cNvPr>
          <p:cNvSpPr>
            <a:spLocks noChangeAspect="1"/>
          </p:cNvSpPr>
          <p:nvPr/>
        </p:nvSpPr>
        <p:spPr>
          <a:xfrm>
            <a:off x="3405843" y="2473844"/>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23" name="Ellipse 22">
            <a:extLst>
              <a:ext uri="{FF2B5EF4-FFF2-40B4-BE49-F238E27FC236}">
                <a16:creationId xmlns:a16="http://schemas.microsoft.com/office/drawing/2014/main" id="{4C23D72A-CD43-6268-B380-2CA4BC366B31}"/>
              </a:ext>
            </a:extLst>
          </p:cNvPr>
          <p:cNvSpPr>
            <a:spLocks noChangeAspect="1"/>
          </p:cNvSpPr>
          <p:nvPr/>
        </p:nvSpPr>
        <p:spPr>
          <a:xfrm>
            <a:off x="3413409" y="3637528"/>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pic>
        <p:nvPicPr>
          <p:cNvPr id="24" name="Image 23">
            <a:extLst>
              <a:ext uri="{FF2B5EF4-FFF2-40B4-BE49-F238E27FC236}">
                <a16:creationId xmlns:a16="http://schemas.microsoft.com/office/drawing/2014/main" id="{05CFF19A-3D87-84E5-D2F4-584C4CD1DDF6}"/>
              </a:ext>
            </a:extLst>
          </p:cNvPr>
          <p:cNvPicPr>
            <a:picLocks noChangeAspect="1"/>
          </p:cNvPicPr>
          <p:nvPr/>
        </p:nvPicPr>
        <p:blipFill>
          <a:blip r:embed="rId4"/>
          <a:stretch>
            <a:fillRect/>
          </a:stretch>
        </p:blipFill>
        <p:spPr>
          <a:xfrm>
            <a:off x="1911418" y="2936495"/>
            <a:ext cx="1074179" cy="1281793"/>
          </a:xfrm>
          <a:prstGeom prst="rect">
            <a:avLst/>
          </a:prstGeom>
        </p:spPr>
      </p:pic>
      <p:sp>
        <p:nvSpPr>
          <p:cNvPr id="30" name="Rectangle : coins arrondis 29">
            <a:extLst>
              <a:ext uri="{FF2B5EF4-FFF2-40B4-BE49-F238E27FC236}">
                <a16:creationId xmlns:a16="http://schemas.microsoft.com/office/drawing/2014/main" id="{C366AAAE-C2C0-4DCB-F424-288031B9A333}"/>
              </a:ext>
            </a:extLst>
          </p:cNvPr>
          <p:cNvSpPr/>
          <p:nvPr/>
        </p:nvSpPr>
        <p:spPr>
          <a:xfrm>
            <a:off x="1750974" y="4324897"/>
            <a:ext cx="1371600" cy="253700"/>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1050" dirty="0">
                <a:solidFill>
                  <a:schemeClr val="bg1"/>
                </a:solidFill>
                <a:latin typeface="Segoe UI" panose="020B0502040204020203" pitchFamily="34" charset="0"/>
                <a:cs typeface="Segoe UI" panose="020B0502040204020203" pitchFamily="34" charset="0"/>
              </a:rPr>
              <a:t>Etudiant</a:t>
            </a:r>
          </a:p>
        </p:txBody>
      </p:sp>
      <p:cxnSp>
        <p:nvCxnSpPr>
          <p:cNvPr id="32" name="Connecteur droit 31">
            <a:extLst>
              <a:ext uri="{FF2B5EF4-FFF2-40B4-BE49-F238E27FC236}">
                <a16:creationId xmlns:a16="http://schemas.microsoft.com/office/drawing/2014/main" id="{7E1D0D06-E4DC-E61B-C23D-F7AA3C08E9C1}"/>
              </a:ext>
            </a:extLst>
          </p:cNvPr>
          <p:cNvCxnSpPr>
            <a:cxnSpLocks/>
          </p:cNvCxnSpPr>
          <p:nvPr/>
        </p:nvCxnSpPr>
        <p:spPr>
          <a:xfrm>
            <a:off x="5371159" y="1159876"/>
            <a:ext cx="0" cy="899999"/>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38" name="Rectangle 37">
            <a:extLst>
              <a:ext uri="{FF2B5EF4-FFF2-40B4-BE49-F238E27FC236}">
                <a16:creationId xmlns:a16="http://schemas.microsoft.com/office/drawing/2014/main" id="{52EFF22F-F623-F4CC-B13D-7901E71591A8}"/>
              </a:ext>
            </a:extLst>
          </p:cNvPr>
          <p:cNvSpPr/>
          <p:nvPr/>
        </p:nvSpPr>
        <p:spPr>
          <a:xfrm>
            <a:off x="4722510" y="2753753"/>
            <a:ext cx="750180" cy="273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00" i="1" dirty="0">
                <a:solidFill>
                  <a:srgbClr val="252525"/>
                </a:solidFill>
                <a:latin typeface="Segoe UI" panose="020B0502040204020203" pitchFamily="34" charset="0"/>
                <a:cs typeface="Segoe UI" panose="020B0502040204020203" pitchFamily="34" charset="0"/>
              </a:rPr>
              <a:t>Identifiants</a:t>
            </a:r>
          </a:p>
        </p:txBody>
      </p:sp>
      <p:pic>
        <p:nvPicPr>
          <p:cNvPr id="40" name="Image 39">
            <a:extLst>
              <a:ext uri="{FF2B5EF4-FFF2-40B4-BE49-F238E27FC236}">
                <a16:creationId xmlns:a16="http://schemas.microsoft.com/office/drawing/2014/main" id="{2B58EBF7-4050-8E9E-2002-2F863749160C}"/>
              </a:ext>
            </a:extLst>
          </p:cNvPr>
          <p:cNvPicPr>
            <a:picLocks noChangeAspect="1"/>
          </p:cNvPicPr>
          <p:nvPr/>
        </p:nvPicPr>
        <p:blipFill>
          <a:blip r:embed="rId5"/>
          <a:stretch>
            <a:fillRect/>
          </a:stretch>
        </p:blipFill>
        <p:spPr>
          <a:xfrm>
            <a:off x="4020885" y="2968768"/>
            <a:ext cx="1456867" cy="1244959"/>
          </a:xfrm>
          <a:prstGeom prst="rect">
            <a:avLst/>
          </a:prstGeom>
        </p:spPr>
      </p:pic>
      <p:cxnSp>
        <p:nvCxnSpPr>
          <p:cNvPr id="29" name="Connecteur droit avec flèche 28">
            <a:extLst>
              <a:ext uri="{FF2B5EF4-FFF2-40B4-BE49-F238E27FC236}">
                <a16:creationId xmlns:a16="http://schemas.microsoft.com/office/drawing/2014/main" id="{0BA1BC32-EF4D-1D3F-E7E2-23778D117C3C}"/>
              </a:ext>
            </a:extLst>
          </p:cNvPr>
          <p:cNvCxnSpPr>
            <a:cxnSpLocks/>
          </p:cNvCxnSpPr>
          <p:nvPr/>
        </p:nvCxnSpPr>
        <p:spPr>
          <a:xfrm>
            <a:off x="4905320" y="3817203"/>
            <a:ext cx="1634177"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43" name="Image 42">
            <a:extLst>
              <a:ext uri="{FF2B5EF4-FFF2-40B4-BE49-F238E27FC236}">
                <a16:creationId xmlns:a16="http://schemas.microsoft.com/office/drawing/2014/main" id="{9A9A93AF-0337-CB9C-9D48-AB43ABAEAF43}"/>
              </a:ext>
            </a:extLst>
          </p:cNvPr>
          <p:cNvPicPr>
            <a:picLocks noChangeAspect="1"/>
          </p:cNvPicPr>
          <p:nvPr/>
        </p:nvPicPr>
        <p:blipFill>
          <a:blip r:embed="rId6"/>
          <a:stretch>
            <a:fillRect/>
          </a:stretch>
        </p:blipFill>
        <p:spPr>
          <a:xfrm>
            <a:off x="6539497" y="2939133"/>
            <a:ext cx="1083760" cy="1319361"/>
          </a:xfrm>
          <a:prstGeom prst="rect">
            <a:avLst/>
          </a:prstGeom>
        </p:spPr>
      </p:pic>
      <p:sp>
        <p:nvSpPr>
          <p:cNvPr id="47" name="Rectangle : coins arrondis 46">
            <a:extLst>
              <a:ext uri="{FF2B5EF4-FFF2-40B4-BE49-F238E27FC236}">
                <a16:creationId xmlns:a16="http://schemas.microsoft.com/office/drawing/2014/main" id="{DE71DA2C-3EBF-4DED-933A-80BA2FB8B262}"/>
              </a:ext>
            </a:extLst>
          </p:cNvPr>
          <p:cNvSpPr/>
          <p:nvPr/>
        </p:nvSpPr>
        <p:spPr>
          <a:xfrm>
            <a:off x="4049112" y="4324897"/>
            <a:ext cx="1371600" cy="253700"/>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1050" dirty="0">
                <a:solidFill>
                  <a:schemeClr val="bg1"/>
                </a:solidFill>
                <a:latin typeface="Segoe UI" panose="020B0502040204020203" pitchFamily="34" charset="0"/>
                <a:cs typeface="Segoe UI" panose="020B0502040204020203" pitchFamily="34" charset="0"/>
              </a:rPr>
              <a:t>Professeur (P1)</a:t>
            </a:r>
          </a:p>
        </p:txBody>
      </p:sp>
      <p:sp>
        <p:nvSpPr>
          <p:cNvPr id="48" name="Rectangle : coins arrondis 47">
            <a:extLst>
              <a:ext uri="{FF2B5EF4-FFF2-40B4-BE49-F238E27FC236}">
                <a16:creationId xmlns:a16="http://schemas.microsoft.com/office/drawing/2014/main" id="{77673332-81B1-7840-37B5-C4FB69724B60}"/>
              </a:ext>
            </a:extLst>
          </p:cNvPr>
          <p:cNvSpPr/>
          <p:nvPr/>
        </p:nvSpPr>
        <p:spPr>
          <a:xfrm>
            <a:off x="6348194" y="4324897"/>
            <a:ext cx="1371600" cy="253700"/>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50" dirty="0">
                <a:solidFill>
                  <a:schemeClr val="bg1"/>
                </a:solidFill>
                <a:latin typeface="Segoe UI" panose="020B0502040204020203" pitchFamily="34" charset="0"/>
                <a:cs typeface="Segoe UI" panose="020B0502040204020203" pitchFamily="34" charset="0"/>
              </a:rPr>
              <a:t>Notes de l’élève</a:t>
            </a:r>
          </a:p>
        </p:txBody>
      </p:sp>
      <p:sp>
        <p:nvSpPr>
          <p:cNvPr id="25" name="Rectangle 24">
            <a:extLst>
              <a:ext uri="{FF2B5EF4-FFF2-40B4-BE49-F238E27FC236}">
                <a16:creationId xmlns:a16="http://schemas.microsoft.com/office/drawing/2014/main" id="{4957943A-D31D-BAC5-A72C-30F326353EE7}"/>
              </a:ext>
            </a:extLst>
          </p:cNvPr>
          <p:cNvSpPr/>
          <p:nvPr/>
        </p:nvSpPr>
        <p:spPr>
          <a:xfrm>
            <a:off x="5583169" y="1615418"/>
            <a:ext cx="749676" cy="414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fr-FR" sz="1100" b="1">
                <a:solidFill>
                  <a:srgbClr val="252525"/>
                </a:solidFill>
                <a:latin typeface="Segoe UI" panose="020B0502040204020203" pitchFamily="34" charset="0"/>
                <a:cs typeface="Segoe UI" panose="020B0502040204020203" pitchFamily="34" charset="0"/>
              </a:rPr>
              <a:t>Gravité</a:t>
            </a:r>
          </a:p>
          <a:p>
            <a:pPr algn="ctr">
              <a:lnSpc>
                <a:spcPts val="1600"/>
              </a:lnSpc>
            </a:pPr>
            <a:r>
              <a:rPr lang="fr-FR" b="1">
                <a:solidFill>
                  <a:srgbClr val="E6007E"/>
                </a:solidFill>
                <a:latin typeface="Segoe UI" panose="020B0502040204020203" pitchFamily="34" charset="0"/>
                <a:cs typeface="Segoe UI" panose="020B0502040204020203" pitchFamily="34" charset="0"/>
              </a:rPr>
              <a:t>3</a:t>
            </a:r>
          </a:p>
        </p:txBody>
      </p:sp>
      <p:pic>
        <p:nvPicPr>
          <p:cNvPr id="26" name="Image 25">
            <a:extLst>
              <a:ext uri="{FF2B5EF4-FFF2-40B4-BE49-F238E27FC236}">
                <a16:creationId xmlns:a16="http://schemas.microsoft.com/office/drawing/2014/main" id="{A64D8BC5-27A7-8963-0D6D-732D27C155B2}"/>
              </a:ext>
            </a:extLst>
          </p:cNvPr>
          <p:cNvPicPr>
            <a:picLocks noChangeAspect="1"/>
          </p:cNvPicPr>
          <p:nvPr/>
        </p:nvPicPr>
        <p:blipFill>
          <a:blip r:embed="rId7"/>
          <a:stretch>
            <a:fillRect/>
          </a:stretch>
        </p:blipFill>
        <p:spPr>
          <a:xfrm>
            <a:off x="5582249" y="1222863"/>
            <a:ext cx="749681" cy="414297"/>
          </a:xfrm>
          <a:prstGeom prst="rect">
            <a:avLst/>
          </a:prstGeom>
        </p:spPr>
      </p:pic>
      <p:sp>
        <p:nvSpPr>
          <p:cNvPr id="4" name="Title 4">
            <a:extLst>
              <a:ext uri="{FF2B5EF4-FFF2-40B4-BE49-F238E27FC236}">
                <a16:creationId xmlns:a16="http://schemas.microsoft.com/office/drawing/2014/main" id="{E3E305AD-1A0A-9EBC-DFF7-ABC7D027FDAA}"/>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Élaborer les scénarios stratégiques</a:t>
            </a:r>
          </a:p>
        </p:txBody>
      </p:sp>
      <p:sp>
        <p:nvSpPr>
          <p:cNvPr id="5" name="ZoneTexte 4">
            <a:extLst>
              <a:ext uri="{FF2B5EF4-FFF2-40B4-BE49-F238E27FC236}">
                <a16:creationId xmlns:a16="http://schemas.microsoft.com/office/drawing/2014/main" id="{BDF5FE68-63D5-9A6A-ECD1-690233FF4583}"/>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3-2 • </a:t>
            </a:r>
            <a:r>
              <a:rPr lang="fr-FR" sz="1400" dirty="0">
                <a:solidFill>
                  <a:srgbClr val="00AFAA"/>
                </a:solidFill>
                <a:latin typeface="Segoe UI" panose="020B0502040204020203" pitchFamily="34" charset="0"/>
                <a:cs typeface="Segoe UI" panose="020B0502040204020203" pitchFamily="34" charset="0"/>
              </a:rPr>
              <a:t>Exemple de l’étudiant</a:t>
            </a:r>
            <a:endParaRPr lang="fr-FR" sz="1400">
              <a:solidFill>
                <a:srgbClr val="00AFAA"/>
              </a:solidFill>
              <a:latin typeface="Segoe UI" panose="020B0502040204020203" pitchFamily="34" charset="0"/>
              <a:cs typeface="Segoe UI" panose="020B0502040204020203" pitchFamily="34" charset="0"/>
            </a:endParaRPr>
          </a:p>
        </p:txBody>
      </p:sp>
      <p:pic>
        <p:nvPicPr>
          <p:cNvPr id="33" name="Image 32">
            <a:extLst>
              <a:ext uri="{FF2B5EF4-FFF2-40B4-BE49-F238E27FC236}">
                <a16:creationId xmlns:a16="http://schemas.microsoft.com/office/drawing/2014/main" id="{B09611B5-26EE-4923-8140-2088CFD27D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237991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1" grpId="0" animBg="1"/>
      <p:bldP spid="22" grpId="0" animBg="1"/>
      <p:bldP spid="23" grpId="0" animBg="1"/>
      <p:bldP spid="30" grpId="0" animBg="1"/>
      <p:bldP spid="38" grpId="0"/>
      <p:bldP spid="47" grpId="0" animBg="1"/>
      <p:bldP spid="4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604552" y="4150562"/>
            <a:ext cx="7934895" cy="650196"/>
          </a:xfrm>
          <a:prstGeom prst="rect">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400" b="1" dirty="0">
              <a:solidFill>
                <a:srgbClr val="00B050"/>
              </a:solidFill>
            </a:endParaRPr>
          </a:p>
        </p:txBody>
      </p:sp>
      <p:pic>
        <p:nvPicPr>
          <p:cNvPr id="4" name="Image 3">
            <a:extLst>
              <a:ext uri="{FF2B5EF4-FFF2-40B4-BE49-F238E27FC236}">
                <a16:creationId xmlns:a16="http://schemas.microsoft.com/office/drawing/2014/main" id="{FD04EB29-0AFF-4409-DC38-711BB8C0105F}"/>
              </a:ext>
            </a:extLst>
          </p:cNvPr>
          <p:cNvPicPr>
            <a:picLocks noChangeAspect="1"/>
          </p:cNvPicPr>
          <p:nvPr/>
        </p:nvPicPr>
        <p:blipFill>
          <a:blip r:embed="rId3"/>
          <a:stretch>
            <a:fillRect/>
          </a:stretch>
        </p:blipFill>
        <p:spPr>
          <a:xfrm>
            <a:off x="702995" y="1244159"/>
            <a:ext cx="2743200" cy="1676400"/>
          </a:xfrm>
          <a:prstGeom prst="rect">
            <a:avLst/>
          </a:prstGeom>
        </p:spPr>
      </p:pic>
      <p:pic>
        <p:nvPicPr>
          <p:cNvPr id="5" name="Image 4">
            <a:extLst>
              <a:ext uri="{FF2B5EF4-FFF2-40B4-BE49-F238E27FC236}">
                <a16:creationId xmlns:a16="http://schemas.microsoft.com/office/drawing/2014/main" id="{CA95E550-659E-0440-A9F5-2EF952A0FDAE}"/>
              </a:ext>
            </a:extLst>
          </p:cNvPr>
          <p:cNvPicPr>
            <a:picLocks noChangeAspect="1"/>
          </p:cNvPicPr>
          <p:nvPr/>
        </p:nvPicPr>
        <p:blipFill>
          <a:blip r:embed="rId4"/>
          <a:stretch>
            <a:fillRect/>
          </a:stretch>
        </p:blipFill>
        <p:spPr>
          <a:xfrm>
            <a:off x="3861034" y="1995686"/>
            <a:ext cx="1584176" cy="876353"/>
          </a:xfrm>
          <a:prstGeom prst="rect">
            <a:avLst/>
          </a:prstGeom>
        </p:spPr>
      </p:pic>
      <p:pic>
        <p:nvPicPr>
          <p:cNvPr id="6" name="Image 5">
            <a:extLst>
              <a:ext uri="{FF2B5EF4-FFF2-40B4-BE49-F238E27FC236}">
                <a16:creationId xmlns:a16="http://schemas.microsoft.com/office/drawing/2014/main" id="{54E3446C-6A09-D5BF-B4BA-C5CF72706BA3}"/>
              </a:ext>
            </a:extLst>
          </p:cNvPr>
          <p:cNvPicPr>
            <a:picLocks noChangeAspect="1"/>
          </p:cNvPicPr>
          <p:nvPr/>
        </p:nvPicPr>
        <p:blipFill>
          <a:blip r:embed="rId5"/>
          <a:stretch>
            <a:fillRect/>
          </a:stretch>
        </p:blipFill>
        <p:spPr>
          <a:xfrm>
            <a:off x="6300192" y="1106047"/>
            <a:ext cx="2140813" cy="1816874"/>
          </a:xfrm>
          <a:prstGeom prst="rect">
            <a:avLst/>
          </a:prstGeom>
        </p:spPr>
      </p:pic>
      <p:sp>
        <p:nvSpPr>
          <p:cNvPr id="8" name="Rectangle 7">
            <a:extLst>
              <a:ext uri="{FF2B5EF4-FFF2-40B4-BE49-F238E27FC236}">
                <a16:creationId xmlns:a16="http://schemas.microsoft.com/office/drawing/2014/main" id="{30AE8AED-B6F3-53F8-2DBE-D4A76C5F2C06}"/>
              </a:ext>
            </a:extLst>
          </p:cNvPr>
          <p:cNvSpPr/>
          <p:nvPr/>
        </p:nvSpPr>
        <p:spPr>
          <a:xfrm>
            <a:off x="539552" y="1856962"/>
            <a:ext cx="1096472"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lgn="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Vitesse</a:t>
            </a:r>
          </a:p>
          <a:p>
            <a:pPr marL="0" indent="0" algn="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excessive</a:t>
            </a:r>
          </a:p>
        </p:txBody>
      </p:sp>
      <p:sp>
        <p:nvSpPr>
          <p:cNvPr id="11" name="Rectangle 10">
            <a:extLst>
              <a:ext uri="{FF2B5EF4-FFF2-40B4-BE49-F238E27FC236}">
                <a16:creationId xmlns:a16="http://schemas.microsoft.com/office/drawing/2014/main" id="{678DE870-915A-91BF-9607-340ECD6C0A64}"/>
              </a:ext>
            </a:extLst>
          </p:cNvPr>
          <p:cNvSpPr/>
          <p:nvPr/>
        </p:nvSpPr>
        <p:spPr>
          <a:xfrm>
            <a:off x="630000" y="306000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vitesse de la voiture</a:t>
            </a:r>
          </a:p>
        </p:txBody>
      </p:sp>
      <p:sp>
        <p:nvSpPr>
          <p:cNvPr id="12" name="Rectangle 11">
            <a:extLst>
              <a:ext uri="{FF2B5EF4-FFF2-40B4-BE49-F238E27FC236}">
                <a16:creationId xmlns:a16="http://schemas.microsoft.com/office/drawing/2014/main" id="{E06FF591-A8E5-932A-E976-C59FEDA3333A}"/>
              </a:ext>
            </a:extLst>
          </p:cNvPr>
          <p:cNvSpPr/>
          <p:nvPr/>
        </p:nvSpPr>
        <p:spPr>
          <a:xfrm>
            <a:off x="3329211" y="305231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taille de l’arbre</a:t>
            </a:r>
          </a:p>
        </p:txBody>
      </p:sp>
      <p:sp>
        <p:nvSpPr>
          <p:cNvPr id="13" name="Rectangle 12">
            <a:extLst>
              <a:ext uri="{FF2B5EF4-FFF2-40B4-BE49-F238E27FC236}">
                <a16:creationId xmlns:a16="http://schemas.microsoft.com/office/drawing/2014/main" id="{0704FF8A-E7A8-0C06-6862-3306E1FB49CC}"/>
              </a:ext>
            </a:extLst>
          </p:cNvPr>
          <p:cNvSpPr/>
          <p:nvPr/>
        </p:nvSpPr>
        <p:spPr>
          <a:xfrm>
            <a:off x="6020564" y="305231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valeur de la voiture (prix, robustesse…)</a:t>
            </a:r>
          </a:p>
        </p:txBody>
      </p:sp>
      <p:sp>
        <p:nvSpPr>
          <p:cNvPr id="3" name="Rectangle 2">
            <a:extLst>
              <a:ext uri="{FF2B5EF4-FFF2-40B4-BE49-F238E27FC236}">
                <a16:creationId xmlns:a16="http://schemas.microsoft.com/office/drawing/2014/main" id="{716D3109-033C-1B8A-15CF-05C7A6D2F370}"/>
              </a:ext>
            </a:extLst>
          </p:cNvPr>
          <p:cNvSpPr/>
          <p:nvPr/>
        </p:nvSpPr>
        <p:spPr>
          <a:xfrm>
            <a:off x="2591779" y="3816000"/>
            <a:ext cx="3960440" cy="724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ctr">
              <a:buNone/>
            </a:pPr>
            <a:r>
              <a:rPr 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La gravité varie selon le nombre d’impacts et leur niveau, mais aussi selon la valeur de l’objet étudié</a:t>
            </a:r>
          </a:p>
        </p:txBody>
      </p:sp>
    </p:spTree>
    <p:extLst>
      <p:ext uri="{BB962C8B-B14F-4D97-AF65-F5344CB8AC3E}">
        <p14:creationId xmlns:p14="http://schemas.microsoft.com/office/powerpoint/2010/main" val="67222764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F9B10-6803-C930-905C-EEEBC4BF093E}"/>
              </a:ext>
            </a:extLst>
          </p:cNvPr>
          <p:cNvSpPr/>
          <p:nvPr/>
        </p:nvSpPr>
        <p:spPr>
          <a:xfrm>
            <a:off x="3701489" y="2141947"/>
            <a:ext cx="2066846" cy="2633163"/>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Ecosystème</a:t>
            </a:r>
          </a:p>
        </p:txBody>
      </p:sp>
      <p:sp>
        <p:nvSpPr>
          <p:cNvPr id="11" name="Rectangle 10">
            <a:extLst>
              <a:ext uri="{FF2B5EF4-FFF2-40B4-BE49-F238E27FC236}">
                <a16:creationId xmlns:a16="http://schemas.microsoft.com/office/drawing/2014/main" id="{92804201-C36A-C9F3-D902-40B650706789}"/>
              </a:ext>
            </a:extLst>
          </p:cNvPr>
          <p:cNvSpPr/>
          <p:nvPr/>
        </p:nvSpPr>
        <p:spPr>
          <a:xfrm>
            <a:off x="1403351" y="2141947"/>
            <a:ext cx="2066846" cy="2633163"/>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Source de risque</a:t>
            </a:r>
          </a:p>
        </p:txBody>
      </p:sp>
      <p:sp>
        <p:nvSpPr>
          <p:cNvPr id="13" name="Rectangle 12">
            <a:extLst>
              <a:ext uri="{FF2B5EF4-FFF2-40B4-BE49-F238E27FC236}">
                <a16:creationId xmlns:a16="http://schemas.microsoft.com/office/drawing/2014/main" id="{1A009304-220C-C16D-8AC9-CF60AF41E956}"/>
              </a:ext>
            </a:extLst>
          </p:cNvPr>
          <p:cNvSpPr/>
          <p:nvPr/>
        </p:nvSpPr>
        <p:spPr>
          <a:xfrm>
            <a:off x="6000571" y="2141947"/>
            <a:ext cx="2066846" cy="2633163"/>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Société de biotechnologie</a:t>
            </a:r>
          </a:p>
        </p:txBody>
      </p:sp>
      <p:cxnSp>
        <p:nvCxnSpPr>
          <p:cNvPr id="15" name="Connecteur droit avec flèche 14">
            <a:extLst>
              <a:ext uri="{FF2B5EF4-FFF2-40B4-BE49-F238E27FC236}">
                <a16:creationId xmlns:a16="http://schemas.microsoft.com/office/drawing/2014/main" id="{36E94EC7-2526-377E-5B89-01F571CEE15A}"/>
              </a:ext>
            </a:extLst>
          </p:cNvPr>
          <p:cNvCxnSpPr>
            <a:cxnSpLocks/>
          </p:cNvCxnSpPr>
          <p:nvPr/>
        </p:nvCxnSpPr>
        <p:spPr>
          <a:xfrm>
            <a:off x="2761735" y="3231999"/>
            <a:ext cx="1612557"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1" name="Forme libre 20">
            <a:extLst>
              <a:ext uri="{FF2B5EF4-FFF2-40B4-BE49-F238E27FC236}">
                <a16:creationId xmlns:a16="http://schemas.microsoft.com/office/drawing/2014/main" id="{D1BDFEC4-B4ED-23BA-471A-1ACF2387B401}"/>
              </a:ext>
            </a:extLst>
          </p:cNvPr>
          <p:cNvSpPr/>
          <p:nvPr/>
        </p:nvSpPr>
        <p:spPr>
          <a:xfrm>
            <a:off x="2448338" y="2530154"/>
            <a:ext cx="4582658" cy="253700"/>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Ellipse 21">
            <a:extLst>
              <a:ext uri="{FF2B5EF4-FFF2-40B4-BE49-F238E27FC236}">
                <a16:creationId xmlns:a16="http://schemas.microsoft.com/office/drawing/2014/main" id="{63B920B9-F6D6-611E-287E-3A264887E180}"/>
              </a:ext>
            </a:extLst>
          </p:cNvPr>
          <p:cNvSpPr>
            <a:spLocks noChangeAspect="1"/>
          </p:cNvSpPr>
          <p:nvPr/>
        </p:nvSpPr>
        <p:spPr>
          <a:xfrm>
            <a:off x="3405843" y="2344755"/>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dirty="0">
                <a:latin typeface="Segoe UI" panose="020B0502040204020203" pitchFamily="34" charset="0"/>
                <a:ea typeface="Segoe UI" panose="020B0502040204020203" pitchFamily="34" charset="0"/>
                <a:cs typeface="Segoe UI" panose="020B0502040204020203" pitchFamily="34" charset="0"/>
              </a:rPr>
              <a:t>1</a:t>
            </a:r>
          </a:p>
        </p:txBody>
      </p:sp>
      <p:pic>
        <p:nvPicPr>
          <p:cNvPr id="24" name="Image 23">
            <a:extLst>
              <a:ext uri="{FF2B5EF4-FFF2-40B4-BE49-F238E27FC236}">
                <a16:creationId xmlns:a16="http://schemas.microsoft.com/office/drawing/2014/main" id="{05CFF19A-3D87-84E5-D2F4-584C4CD1DDF6}"/>
              </a:ext>
            </a:extLst>
          </p:cNvPr>
          <p:cNvPicPr>
            <a:picLocks noChangeAspect="1"/>
          </p:cNvPicPr>
          <p:nvPr/>
        </p:nvPicPr>
        <p:blipFill>
          <a:blip r:embed="rId4"/>
          <a:stretch>
            <a:fillRect/>
          </a:stretch>
        </p:blipFill>
        <p:spPr>
          <a:xfrm>
            <a:off x="2034815" y="2792168"/>
            <a:ext cx="803918" cy="959296"/>
          </a:xfrm>
          <a:prstGeom prst="rect">
            <a:avLst/>
          </a:prstGeom>
        </p:spPr>
      </p:pic>
      <p:sp>
        <p:nvSpPr>
          <p:cNvPr id="30" name="Rectangle 29">
            <a:extLst>
              <a:ext uri="{FF2B5EF4-FFF2-40B4-BE49-F238E27FC236}">
                <a16:creationId xmlns:a16="http://schemas.microsoft.com/office/drawing/2014/main" id="{C366AAAE-C2C0-4DCB-F424-288031B9A333}"/>
              </a:ext>
            </a:extLst>
          </p:cNvPr>
          <p:cNvSpPr/>
          <p:nvPr/>
        </p:nvSpPr>
        <p:spPr>
          <a:xfrm>
            <a:off x="1403350" y="3999644"/>
            <a:ext cx="2066846" cy="253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200" dirty="0">
              <a:solidFill>
                <a:srgbClr val="252525"/>
              </a:solidFill>
              <a:latin typeface="Segoe UI" panose="020B0502040204020203" pitchFamily="34" charset="0"/>
              <a:cs typeface="Segoe UI" panose="020B0502040204020203" pitchFamily="34" charset="0"/>
            </a:endParaRPr>
          </a:p>
        </p:txBody>
      </p:sp>
      <p:sp>
        <p:nvSpPr>
          <p:cNvPr id="35" name="Rectangle 34">
            <a:extLst>
              <a:ext uri="{FF2B5EF4-FFF2-40B4-BE49-F238E27FC236}">
                <a16:creationId xmlns:a16="http://schemas.microsoft.com/office/drawing/2014/main" id="{671010F4-298F-5B8D-EC6E-85D9BA781BF8}"/>
              </a:ext>
            </a:extLst>
          </p:cNvPr>
          <p:cNvSpPr/>
          <p:nvPr/>
        </p:nvSpPr>
        <p:spPr>
          <a:xfrm>
            <a:off x="6011293" y="3883919"/>
            <a:ext cx="2050661" cy="316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100" dirty="0">
              <a:solidFill>
                <a:schemeClr val="bg1"/>
              </a:solidFill>
              <a:latin typeface="Segoe UI" panose="020B0502040204020203" pitchFamily="34" charset="0"/>
              <a:cs typeface="Segoe UI" panose="020B0502040204020203" pitchFamily="34" charset="0"/>
            </a:endParaRPr>
          </a:p>
        </p:txBody>
      </p:sp>
      <p:grpSp>
        <p:nvGrpSpPr>
          <p:cNvPr id="4" name="Groupe 3">
            <a:extLst>
              <a:ext uri="{FF2B5EF4-FFF2-40B4-BE49-F238E27FC236}">
                <a16:creationId xmlns:a16="http://schemas.microsoft.com/office/drawing/2014/main" id="{82544109-61B7-045D-B902-5E1746D4DE67}"/>
              </a:ext>
            </a:extLst>
          </p:cNvPr>
          <p:cNvGrpSpPr/>
          <p:nvPr/>
        </p:nvGrpSpPr>
        <p:grpSpPr>
          <a:xfrm>
            <a:off x="8135888" y="-652566"/>
            <a:ext cx="1008112" cy="504000"/>
            <a:chOff x="7020272" y="95114"/>
            <a:chExt cx="1008112" cy="504000"/>
          </a:xfrm>
        </p:grpSpPr>
        <p:sp>
          <p:nvSpPr>
            <p:cNvPr id="5" name="Rectangle 4">
              <a:extLst>
                <a:ext uri="{FF2B5EF4-FFF2-40B4-BE49-F238E27FC236}">
                  <a16:creationId xmlns:a16="http://schemas.microsoft.com/office/drawing/2014/main" id="{2BF75DE6-9168-8BB4-90E0-686CF7822D64}"/>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200" b="1" dirty="0">
                  <a:solidFill>
                    <a:schemeClr val="tx1"/>
                  </a:solidFill>
                  <a:latin typeface="Calibri" panose="020F0502020204030204" pitchFamily="34" charset="0"/>
                </a:rPr>
                <a:t>p. 11</a:t>
              </a:r>
            </a:p>
          </p:txBody>
        </p:sp>
        <p:pic>
          <p:nvPicPr>
            <p:cNvPr id="6" name="Picture 3">
              <a:extLst>
                <a:ext uri="{FF2B5EF4-FFF2-40B4-BE49-F238E27FC236}">
                  <a16:creationId xmlns:a16="http://schemas.microsoft.com/office/drawing/2014/main" id="{ED7A1D43-6E85-B8B3-530C-965954F339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7" name="Groupe 6">
            <a:extLst>
              <a:ext uri="{FF2B5EF4-FFF2-40B4-BE49-F238E27FC236}">
                <a16:creationId xmlns:a16="http://schemas.microsoft.com/office/drawing/2014/main" id="{45BA8795-BE23-AB28-4845-E8F842D541CB}"/>
              </a:ext>
            </a:extLst>
          </p:cNvPr>
          <p:cNvGrpSpPr>
            <a:grpSpLocks noChangeAspect="1"/>
          </p:cNvGrpSpPr>
          <p:nvPr/>
        </p:nvGrpSpPr>
        <p:grpSpPr>
          <a:xfrm>
            <a:off x="8287431" y="144000"/>
            <a:ext cx="726429" cy="720000"/>
            <a:chOff x="7980825" y="195574"/>
            <a:chExt cx="799071" cy="792000"/>
          </a:xfrm>
        </p:grpSpPr>
        <p:pic>
          <p:nvPicPr>
            <p:cNvPr id="8" name="Image 7">
              <a:extLst>
                <a:ext uri="{FF2B5EF4-FFF2-40B4-BE49-F238E27FC236}">
                  <a16:creationId xmlns:a16="http://schemas.microsoft.com/office/drawing/2014/main" id="{51074AA0-9F10-EDD3-555A-7B40D4E04B7A}"/>
                </a:ext>
              </a:extLst>
            </p:cNvPr>
            <p:cNvPicPr>
              <a:picLocks noChangeAspect="1"/>
            </p:cNvPicPr>
            <p:nvPr/>
          </p:nvPicPr>
          <p:blipFill>
            <a:blip r:embed="rId6"/>
            <a:stretch>
              <a:fillRect/>
            </a:stretch>
          </p:blipFill>
          <p:spPr>
            <a:xfrm>
              <a:off x="7980825" y="195574"/>
              <a:ext cx="799071" cy="792000"/>
            </a:xfrm>
            <a:prstGeom prst="rect">
              <a:avLst/>
            </a:prstGeom>
          </p:spPr>
        </p:pic>
        <p:sp>
          <p:nvSpPr>
            <p:cNvPr id="14" name="Rectangle 13">
              <a:extLst>
                <a:ext uri="{FF2B5EF4-FFF2-40B4-BE49-F238E27FC236}">
                  <a16:creationId xmlns:a16="http://schemas.microsoft.com/office/drawing/2014/main" id="{55E952B3-6E7A-6272-7BC7-90684DEFE46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pic>
        <p:nvPicPr>
          <p:cNvPr id="34" name="Image 33">
            <a:extLst>
              <a:ext uri="{FF2B5EF4-FFF2-40B4-BE49-F238E27FC236}">
                <a16:creationId xmlns:a16="http://schemas.microsoft.com/office/drawing/2014/main" id="{943E860F-C181-918F-50E2-00FF16D0B57C}"/>
              </a:ext>
            </a:extLst>
          </p:cNvPr>
          <p:cNvPicPr>
            <a:picLocks noChangeAspect="1"/>
          </p:cNvPicPr>
          <p:nvPr/>
        </p:nvPicPr>
        <p:blipFill>
          <a:blip r:embed="rId7"/>
          <a:stretch>
            <a:fillRect/>
          </a:stretch>
        </p:blipFill>
        <p:spPr>
          <a:xfrm>
            <a:off x="4192161" y="2673916"/>
            <a:ext cx="611584" cy="790584"/>
          </a:xfrm>
          <a:prstGeom prst="rect">
            <a:avLst/>
          </a:prstGeom>
        </p:spPr>
      </p:pic>
      <p:pic>
        <p:nvPicPr>
          <p:cNvPr id="37" name="Image 36">
            <a:extLst>
              <a:ext uri="{FF2B5EF4-FFF2-40B4-BE49-F238E27FC236}">
                <a16:creationId xmlns:a16="http://schemas.microsoft.com/office/drawing/2014/main" id="{202BD019-AB67-8D9D-39DE-C2311924F15B}"/>
              </a:ext>
            </a:extLst>
          </p:cNvPr>
          <p:cNvPicPr>
            <a:picLocks noChangeAspect="1"/>
          </p:cNvPicPr>
          <p:nvPr/>
        </p:nvPicPr>
        <p:blipFill>
          <a:blip r:embed="rId8"/>
          <a:stretch>
            <a:fillRect/>
          </a:stretch>
        </p:blipFill>
        <p:spPr>
          <a:xfrm>
            <a:off x="4470405" y="3909875"/>
            <a:ext cx="529015" cy="406598"/>
          </a:xfrm>
          <a:prstGeom prst="rect">
            <a:avLst/>
          </a:prstGeom>
        </p:spPr>
      </p:pic>
      <p:pic>
        <p:nvPicPr>
          <p:cNvPr id="39" name="Image 38">
            <a:extLst>
              <a:ext uri="{FF2B5EF4-FFF2-40B4-BE49-F238E27FC236}">
                <a16:creationId xmlns:a16="http://schemas.microsoft.com/office/drawing/2014/main" id="{74F9B9B4-2EE4-22B8-A9D3-D3D4757D194D}"/>
              </a:ext>
            </a:extLst>
          </p:cNvPr>
          <p:cNvPicPr>
            <a:picLocks noChangeAspect="1"/>
          </p:cNvPicPr>
          <p:nvPr/>
        </p:nvPicPr>
        <p:blipFill>
          <a:blip r:embed="rId9"/>
          <a:stretch>
            <a:fillRect/>
          </a:stretch>
        </p:blipFill>
        <p:spPr>
          <a:xfrm>
            <a:off x="4892334" y="2620984"/>
            <a:ext cx="694707" cy="382529"/>
          </a:xfrm>
          <a:prstGeom prst="rect">
            <a:avLst/>
          </a:prstGeom>
        </p:spPr>
      </p:pic>
      <p:sp>
        <p:nvSpPr>
          <p:cNvPr id="41" name="Rectangle : coins arrondis 40">
            <a:extLst>
              <a:ext uri="{FF2B5EF4-FFF2-40B4-BE49-F238E27FC236}">
                <a16:creationId xmlns:a16="http://schemas.microsoft.com/office/drawing/2014/main" id="{88D7F6E8-E555-7835-D9FA-B519DD6E0518}"/>
              </a:ext>
            </a:extLst>
          </p:cNvPr>
          <p:cNvSpPr/>
          <p:nvPr/>
        </p:nvSpPr>
        <p:spPr>
          <a:xfrm>
            <a:off x="1750974" y="3793854"/>
            <a:ext cx="1371600" cy="253700"/>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pPr>
            <a:r>
              <a:rPr lang="fr-FR" sz="1050" dirty="0">
                <a:solidFill>
                  <a:schemeClr val="bg1"/>
                </a:solidFill>
                <a:latin typeface="Segoe UI" panose="020B0502040204020203" pitchFamily="34" charset="0"/>
                <a:cs typeface="Segoe UI" panose="020B0502040204020203" pitchFamily="34" charset="0"/>
              </a:rPr>
              <a:t>Concurrent</a:t>
            </a:r>
          </a:p>
        </p:txBody>
      </p:sp>
      <p:sp>
        <p:nvSpPr>
          <p:cNvPr id="42" name="Rectangle : coins arrondis 41">
            <a:extLst>
              <a:ext uri="{FF2B5EF4-FFF2-40B4-BE49-F238E27FC236}">
                <a16:creationId xmlns:a16="http://schemas.microsoft.com/office/drawing/2014/main" id="{3E5C44BD-16C6-ED35-52E3-B79716693F89}"/>
              </a:ext>
            </a:extLst>
          </p:cNvPr>
          <p:cNvSpPr/>
          <p:nvPr/>
        </p:nvSpPr>
        <p:spPr>
          <a:xfrm>
            <a:off x="6186163" y="3789425"/>
            <a:ext cx="1695663" cy="253700"/>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50" dirty="0">
                <a:solidFill>
                  <a:schemeClr val="bg1"/>
                </a:solidFill>
                <a:latin typeface="Segoe UI" panose="020B0502040204020203" pitchFamily="34" charset="0"/>
                <a:cs typeface="Segoe UI" panose="020B0502040204020203" pitchFamily="34" charset="0"/>
              </a:rPr>
              <a:t>Informations de R&amp;D</a:t>
            </a:r>
          </a:p>
        </p:txBody>
      </p:sp>
      <p:sp>
        <p:nvSpPr>
          <p:cNvPr id="44" name="Rectangle : coins arrondis 43">
            <a:extLst>
              <a:ext uri="{FF2B5EF4-FFF2-40B4-BE49-F238E27FC236}">
                <a16:creationId xmlns:a16="http://schemas.microsoft.com/office/drawing/2014/main" id="{8196E9AF-139F-230F-7DFD-39C1849DF3D4}"/>
              </a:ext>
            </a:extLst>
          </p:cNvPr>
          <p:cNvSpPr/>
          <p:nvPr/>
        </p:nvSpPr>
        <p:spPr>
          <a:xfrm>
            <a:off x="3978589" y="4351588"/>
            <a:ext cx="1512646" cy="386755"/>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50" dirty="0">
                <a:solidFill>
                  <a:schemeClr val="bg1"/>
                </a:solidFill>
                <a:latin typeface="Segoe UI" panose="020B0502040204020203" pitchFamily="34" charset="0"/>
                <a:cs typeface="Segoe UI" panose="020B0502040204020203" pitchFamily="34" charset="0"/>
              </a:rPr>
              <a:t>Prestataire</a:t>
            </a:r>
          </a:p>
          <a:p>
            <a:pPr algn="ctr"/>
            <a:r>
              <a:rPr lang="fr-FR" sz="1050" dirty="0">
                <a:solidFill>
                  <a:schemeClr val="bg1"/>
                </a:solidFill>
                <a:latin typeface="Segoe UI" panose="020B0502040204020203" pitchFamily="34" charset="0"/>
                <a:cs typeface="Segoe UI" panose="020B0502040204020203" pitchFamily="34" charset="0"/>
              </a:rPr>
              <a:t>informatique (F3)</a:t>
            </a:r>
          </a:p>
        </p:txBody>
      </p:sp>
      <p:sp>
        <p:nvSpPr>
          <p:cNvPr id="46" name="Forme libre 45">
            <a:extLst>
              <a:ext uri="{FF2B5EF4-FFF2-40B4-BE49-F238E27FC236}">
                <a16:creationId xmlns:a16="http://schemas.microsoft.com/office/drawing/2014/main" id="{4E81E9F2-27E4-9679-50C6-4CDB6A981349}"/>
              </a:ext>
            </a:extLst>
          </p:cNvPr>
          <p:cNvSpPr/>
          <p:nvPr/>
        </p:nvSpPr>
        <p:spPr>
          <a:xfrm>
            <a:off x="5491820" y="4043125"/>
            <a:ext cx="1545290" cy="512415"/>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Forme libre 46">
            <a:extLst>
              <a:ext uri="{FF2B5EF4-FFF2-40B4-BE49-F238E27FC236}">
                <a16:creationId xmlns:a16="http://schemas.microsoft.com/office/drawing/2014/main" id="{53015661-03F4-8F0D-3D75-2A34631D5138}"/>
              </a:ext>
            </a:extLst>
          </p:cNvPr>
          <p:cNvSpPr/>
          <p:nvPr/>
        </p:nvSpPr>
        <p:spPr>
          <a:xfrm flipH="1">
            <a:off x="2448338" y="4012889"/>
            <a:ext cx="1536353" cy="526329"/>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Rectangle : coins arrondis 47">
            <a:extLst>
              <a:ext uri="{FF2B5EF4-FFF2-40B4-BE49-F238E27FC236}">
                <a16:creationId xmlns:a16="http://schemas.microsoft.com/office/drawing/2014/main" id="{F784CFFB-8E25-DF94-72DC-355958D56B5A}"/>
              </a:ext>
            </a:extLst>
          </p:cNvPr>
          <p:cNvSpPr/>
          <p:nvPr/>
        </p:nvSpPr>
        <p:spPr>
          <a:xfrm>
            <a:off x="4014912" y="3508488"/>
            <a:ext cx="1440000" cy="253700"/>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pPr>
            <a:r>
              <a:rPr lang="fr-FR" sz="1050" dirty="0">
                <a:solidFill>
                  <a:schemeClr val="bg1"/>
                </a:solidFill>
                <a:latin typeface="Segoe UI" panose="020B0502040204020203" pitchFamily="34" charset="0"/>
                <a:cs typeface="Segoe UI" panose="020B0502040204020203" pitchFamily="34" charset="0"/>
              </a:rPr>
              <a:t>Laboratoire (P3)</a:t>
            </a:r>
          </a:p>
        </p:txBody>
      </p:sp>
      <p:sp>
        <p:nvSpPr>
          <p:cNvPr id="49" name="Rectangle 48">
            <a:extLst>
              <a:ext uri="{FF2B5EF4-FFF2-40B4-BE49-F238E27FC236}">
                <a16:creationId xmlns:a16="http://schemas.microsoft.com/office/drawing/2014/main" id="{DB22A88E-8DDA-26D3-099B-BFEEE2E181E5}"/>
              </a:ext>
            </a:extLst>
          </p:cNvPr>
          <p:cNvSpPr/>
          <p:nvPr/>
        </p:nvSpPr>
        <p:spPr>
          <a:xfrm>
            <a:off x="4864597" y="3100982"/>
            <a:ext cx="750180" cy="273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900" i="1" dirty="0">
                <a:solidFill>
                  <a:srgbClr val="252525"/>
                </a:solidFill>
                <a:latin typeface="Segoe UI" panose="020B0502040204020203" pitchFamily="34" charset="0"/>
                <a:cs typeface="Segoe UI" panose="020B0502040204020203" pitchFamily="34" charset="0"/>
              </a:rPr>
              <a:t>Une partie des informations de R&amp;D</a:t>
            </a:r>
          </a:p>
        </p:txBody>
      </p:sp>
      <p:pic>
        <p:nvPicPr>
          <p:cNvPr id="58" name="Image 57">
            <a:extLst>
              <a:ext uri="{FF2B5EF4-FFF2-40B4-BE49-F238E27FC236}">
                <a16:creationId xmlns:a16="http://schemas.microsoft.com/office/drawing/2014/main" id="{1790E0C6-8EBB-13D1-F126-C98D29964099}"/>
              </a:ext>
            </a:extLst>
          </p:cNvPr>
          <p:cNvPicPr>
            <a:picLocks noChangeAspect="1"/>
          </p:cNvPicPr>
          <p:nvPr/>
        </p:nvPicPr>
        <p:blipFill>
          <a:blip r:embed="rId10"/>
          <a:stretch>
            <a:fillRect/>
          </a:stretch>
        </p:blipFill>
        <p:spPr>
          <a:xfrm>
            <a:off x="6576639" y="2828760"/>
            <a:ext cx="992031" cy="925002"/>
          </a:xfrm>
          <a:prstGeom prst="rect">
            <a:avLst/>
          </a:prstGeom>
        </p:spPr>
      </p:pic>
      <p:sp>
        <p:nvSpPr>
          <p:cNvPr id="23" name="Ellipse 22">
            <a:extLst>
              <a:ext uri="{FF2B5EF4-FFF2-40B4-BE49-F238E27FC236}">
                <a16:creationId xmlns:a16="http://schemas.microsoft.com/office/drawing/2014/main" id="{4C23D72A-CD43-6268-B380-2CA4BC366B31}"/>
              </a:ext>
            </a:extLst>
          </p:cNvPr>
          <p:cNvSpPr>
            <a:spLocks noChangeAspect="1"/>
          </p:cNvSpPr>
          <p:nvPr/>
        </p:nvSpPr>
        <p:spPr>
          <a:xfrm>
            <a:off x="3413409" y="3052324"/>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sp>
        <p:nvSpPr>
          <p:cNvPr id="25" name="Ellipse 24">
            <a:extLst>
              <a:ext uri="{FF2B5EF4-FFF2-40B4-BE49-F238E27FC236}">
                <a16:creationId xmlns:a16="http://schemas.microsoft.com/office/drawing/2014/main" id="{CA3CC849-BF33-1467-B020-1F0BF5E38C75}"/>
              </a:ext>
            </a:extLst>
          </p:cNvPr>
          <p:cNvSpPr>
            <a:spLocks noChangeAspect="1"/>
          </p:cNvSpPr>
          <p:nvPr/>
        </p:nvSpPr>
        <p:spPr>
          <a:xfrm>
            <a:off x="3413409" y="4359543"/>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3</a:t>
            </a:r>
          </a:p>
        </p:txBody>
      </p:sp>
      <p:sp>
        <p:nvSpPr>
          <p:cNvPr id="59" name="Rectangle 58">
            <a:extLst>
              <a:ext uri="{FF2B5EF4-FFF2-40B4-BE49-F238E27FC236}">
                <a16:creationId xmlns:a16="http://schemas.microsoft.com/office/drawing/2014/main" id="{2BAA9F9D-A67C-1081-ACA2-3E64F7A1AB5A}"/>
              </a:ext>
            </a:extLst>
          </p:cNvPr>
          <p:cNvSpPr/>
          <p:nvPr/>
        </p:nvSpPr>
        <p:spPr>
          <a:xfrm>
            <a:off x="1403350" y="1159876"/>
            <a:ext cx="4432620" cy="90000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Source de risque :</a:t>
            </a:r>
            <a:r>
              <a:rPr lang="fr-FR" sz="1100" dirty="0">
                <a:solidFill>
                  <a:srgbClr val="252525"/>
                </a:solidFill>
                <a:latin typeface="Segoe UI" panose="020B0502040204020203" pitchFamily="34" charset="0"/>
                <a:cs typeface="Segoe UI" panose="020B0502040204020203" pitchFamily="34" charset="0"/>
              </a:rPr>
              <a:t> Concurrent</a:t>
            </a:r>
          </a:p>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Objectif visé :</a:t>
            </a:r>
            <a:r>
              <a:rPr lang="fr-FR" sz="1100" dirty="0">
                <a:solidFill>
                  <a:srgbClr val="252525"/>
                </a:solidFill>
                <a:latin typeface="Segoe UI" panose="020B0502040204020203" pitchFamily="34" charset="0"/>
                <a:cs typeface="Segoe UI" panose="020B0502040204020203" pitchFamily="34" charset="0"/>
              </a:rPr>
              <a:t> Voler des informations</a:t>
            </a:r>
          </a:p>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Événement redouté :</a:t>
            </a:r>
            <a:r>
              <a:rPr lang="fr-FR" sz="1100" dirty="0">
                <a:solidFill>
                  <a:srgbClr val="252525"/>
                </a:solidFill>
                <a:latin typeface="Segoe UI" panose="020B0502040204020203" pitchFamily="34" charset="0"/>
                <a:cs typeface="Segoe UI" panose="020B0502040204020203" pitchFamily="34" charset="0"/>
              </a:rPr>
              <a:t> Fuite des informations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d’études et recherches de l’entreprise</a:t>
            </a:r>
          </a:p>
        </p:txBody>
      </p:sp>
      <p:cxnSp>
        <p:nvCxnSpPr>
          <p:cNvPr id="60" name="Connecteur droit 59">
            <a:extLst>
              <a:ext uri="{FF2B5EF4-FFF2-40B4-BE49-F238E27FC236}">
                <a16:creationId xmlns:a16="http://schemas.microsoft.com/office/drawing/2014/main" id="{39977B1D-07B9-4DFF-50FB-FB991B144FF8}"/>
              </a:ext>
            </a:extLst>
          </p:cNvPr>
          <p:cNvCxnSpPr>
            <a:cxnSpLocks/>
          </p:cNvCxnSpPr>
          <p:nvPr/>
        </p:nvCxnSpPr>
        <p:spPr>
          <a:xfrm>
            <a:off x="4722508" y="1159876"/>
            <a:ext cx="0" cy="900000"/>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61" name="Rectangle 60">
            <a:extLst>
              <a:ext uri="{FF2B5EF4-FFF2-40B4-BE49-F238E27FC236}">
                <a16:creationId xmlns:a16="http://schemas.microsoft.com/office/drawing/2014/main" id="{ADDD5B46-ECEC-752B-E97D-3E9E438325D4}"/>
              </a:ext>
            </a:extLst>
          </p:cNvPr>
          <p:cNvSpPr/>
          <p:nvPr/>
        </p:nvSpPr>
        <p:spPr>
          <a:xfrm>
            <a:off x="4905319" y="1615418"/>
            <a:ext cx="749676" cy="414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fr-FR" sz="1100" b="1">
                <a:solidFill>
                  <a:srgbClr val="252525"/>
                </a:solidFill>
                <a:latin typeface="Segoe UI" panose="020B0502040204020203" pitchFamily="34" charset="0"/>
                <a:cs typeface="Segoe UI" panose="020B0502040204020203" pitchFamily="34" charset="0"/>
              </a:rPr>
              <a:t>Gravité</a:t>
            </a:r>
          </a:p>
          <a:p>
            <a:pPr algn="ctr">
              <a:lnSpc>
                <a:spcPts val="1600"/>
              </a:lnSpc>
            </a:pPr>
            <a:r>
              <a:rPr lang="fr-FR" b="1">
                <a:solidFill>
                  <a:srgbClr val="E6007E"/>
                </a:solidFill>
                <a:latin typeface="Segoe UI" panose="020B0502040204020203" pitchFamily="34" charset="0"/>
                <a:cs typeface="Segoe UI" panose="020B0502040204020203" pitchFamily="34" charset="0"/>
              </a:rPr>
              <a:t>3</a:t>
            </a:r>
          </a:p>
        </p:txBody>
      </p:sp>
      <p:sp>
        <p:nvSpPr>
          <p:cNvPr id="63" name="ZoneTexte 28">
            <a:extLst>
              <a:ext uri="{FF2B5EF4-FFF2-40B4-BE49-F238E27FC236}">
                <a16:creationId xmlns:a16="http://schemas.microsoft.com/office/drawing/2014/main" id="{08F24BC5-5FD7-BFAC-276F-E79498E2BB12}"/>
              </a:ext>
            </a:extLst>
          </p:cNvPr>
          <p:cNvSpPr txBox="1">
            <a:spLocks noChangeArrowheads="1"/>
          </p:cNvSpPr>
          <p:nvPr/>
        </p:nvSpPr>
        <p:spPr bwMode="auto">
          <a:xfrm>
            <a:off x="6000570" y="1159876"/>
            <a:ext cx="2041097"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eaLnBrk="1" hangingPunct="1">
              <a:spcBef>
                <a:spcPct val="0"/>
              </a:spcBef>
              <a:buFontTx/>
              <a:buNone/>
            </a:pPr>
            <a:r>
              <a:rPr lang="fr-FR" altLang="fr-FR" sz="1400" b="1" dirty="0">
                <a:solidFill>
                  <a:srgbClr val="00AFAA"/>
                </a:solidFill>
                <a:latin typeface="Segoe UI" panose="020B0502040204020203" pitchFamily="34" charset="0"/>
                <a:ea typeface="Segoe UI" panose="020B0502040204020203" pitchFamily="34" charset="0"/>
                <a:cs typeface="Segoe UI" panose="020B0502040204020203" pitchFamily="34" charset="0"/>
              </a:rPr>
              <a:t>Un scénario stratégique constitué de 3 chemins d’attaque</a:t>
            </a:r>
          </a:p>
        </p:txBody>
      </p:sp>
      <p:pic>
        <p:nvPicPr>
          <p:cNvPr id="9" name="Image 8">
            <a:extLst>
              <a:ext uri="{FF2B5EF4-FFF2-40B4-BE49-F238E27FC236}">
                <a16:creationId xmlns:a16="http://schemas.microsoft.com/office/drawing/2014/main" id="{4EFFA09E-113D-FA9B-6C9C-FAC1BE039DAD}"/>
              </a:ext>
            </a:extLst>
          </p:cNvPr>
          <p:cNvPicPr>
            <a:picLocks noChangeAspect="1"/>
          </p:cNvPicPr>
          <p:nvPr/>
        </p:nvPicPr>
        <p:blipFill>
          <a:blip r:embed="rId11"/>
          <a:stretch>
            <a:fillRect/>
          </a:stretch>
        </p:blipFill>
        <p:spPr>
          <a:xfrm>
            <a:off x="4904399" y="1222863"/>
            <a:ext cx="749681" cy="414297"/>
          </a:xfrm>
          <a:prstGeom prst="rect">
            <a:avLst/>
          </a:prstGeom>
        </p:spPr>
      </p:pic>
      <p:sp>
        <p:nvSpPr>
          <p:cNvPr id="3" name="Title 4">
            <a:extLst>
              <a:ext uri="{FF2B5EF4-FFF2-40B4-BE49-F238E27FC236}">
                <a16:creationId xmlns:a16="http://schemas.microsoft.com/office/drawing/2014/main" id="{99F0D6C0-E3DE-1492-3F09-1D44C8B2BF4F}"/>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Élaborer les scénarios stratégiques</a:t>
            </a:r>
          </a:p>
        </p:txBody>
      </p:sp>
      <p:sp>
        <p:nvSpPr>
          <p:cNvPr id="10" name="ZoneTexte 9">
            <a:extLst>
              <a:ext uri="{FF2B5EF4-FFF2-40B4-BE49-F238E27FC236}">
                <a16:creationId xmlns:a16="http://schemas.microsoft.com/office/drawing/2014/main" id="{7EFC0F91-575E-7BF7-F47A-7C02C0C72BB4}"/>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3-2 • </a:t>
            </a:r>
            <a:r>
              <a:rPr lang="fr-FR" sz="1400" dirty="0">
                <a:solidFill>
                  <a:srgbClr val="00AFAA"/>
                </a:solidFill>
                <a:latin typeface="Segoe UI" panose="020B0502040204020203" pitchFamily="34" charset="0"/>
                <a:cs typeface="Segoe UI" panose="020B0502040204020203" pitchFamily="34" charset="0"/>
              </a:rPr>
              <a:t>Exemple de la société de biotechnologies</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641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par>
                                <p:cTn id="28" presetID="10" presetClass="entr" presetSubtype="0"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up)">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fade">
                                      <p:cBhvr>
                                        <p:cTn id="67" dur="500"/>
                                        <p:tgtEl>
                                          <p:spTgt spid="63"/>
                                        </p:tgtEl>
                                      </p:cBhvr>
                                    </p:animEffect>
                                  </p:childTnLst>
                                </p:cTn>
                              </p:par>
                            </p:childTnLst>
                          </p:cTn>
                        </p:par>
                        <p:par>
                          <p:cTn id="68" fill="hold">
                            <p:stCondLst>
                              <p:cond delay="500"/>
                            </p:stCondLst>
                            <p:childTnLst>
                              <p:par>
                                <p:cTn id="69" presetID="53" presetClass="entr" presetSubtype="16" fill="hold" grpId="0" nodeType="after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fltVal val="0"/>
                                          </p:val>
                                        </p:tav>
                                        <p:tav tm="100000">
                                          <p:val>
                                            <p:strVal val="#ppt_h"/>
                                          </p:val>
                                        </p:tav>
                                      </p:tavLst>
                                    </p:anim>
                                    <p:animEffect transition="in" filter="fade">
                                      <p:cBhvr>
                                        <p:cTn id="73" dur="500"/>
                                        <p:tgtEl>
                                          <p:spTgt spid="22"/>
                                        </p:tgtEl>
                                      </p:cBhvr>
                                    </p:animEffect>
                                  </p:childTnLst>
                                </p:cTn>
                              </p:par>
                            </p:childTnLst>
                          </p:cTn>
                        </p:par>
                        <p:par>
                          <p:cTn id="74" fill="hold">
                            <p:stCondLst>
                              <p:cond delay="1000"/>
                            </p:stCondLst>
                            <p:childTnLst>
                              <p:par>
                                <p:cTn id="75" presetID="53" presetClass="entr" presetSubtype="16"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p:cTn id="77" dur="500" fill="hold"/>
                                        <p:tgtEl>
                                          <p:spTgt spid="23"/>
                                        </p:tgtEl>
                                        <p:attrNameLst>
                                          <p:attrName>ppt_w</p:attrName>
                                        </p:attrNameLst>
                                      </p:cBhvr>
                                      <p:tavLst>
                                        <p:tav tm="0">
                                          <p:val>
                                            <p:fltVal val="0"/>
                                          </p:val>
                                        </p:tav>
                                        <p:tav tm="100000">
                                          <p:val>
                                            <p:strVal val="#ppt_w"/>
                                          </p:val>
                                        </p:tav>
                                      </p:tavLst>
                                    </p:anim>
                                    <p:anim calcmode="lin" valueType="num">
                                      <p:cBhvr>
                                        <p:cTn id="78" dur="500" fill="hold"/>
                                        <p:tgtEl>
                                          <p:spTgt spid="23"/>
                                        </p:tgtEl>
                                        <p:attrNameLst>
                                          <p:attrName>ppt_h</p:attrName>
                                        </p:attrNameLst>
                                      </p:cBhvr>
                                      <p:tavLst>
                                        <p:tav tm="0">
                                          <p:val>
                                            <p:fltVal val="0"/>
                                          </p:val>
                                        </p:tav>
                                        <p:tav tm="100000">
                                          <p:val>
                                            <p:strVal val="#ppt_h"/>
                                          </p:val>
                                        </p:tav>
                                      </p:tavLst>
                                    </p:anim>
                                    <p:animEffect transition="in" filter="fade">
                                      <p:cBhvr>
                                        <p:cTn id="79" dur="500"/>
                                        <p:tgtEl>
                                          <p:spTgt spid="23"/>
                                        </p:tgtEl>
                                      </p:cBhvr>
                                    </p:animEffect>
                                  </p:childTnLst>
                                </p:cTn>
                              </p:par>
                            </p:childTnLst>
                          </p:cTn>
                        </p:par>
                        <p:par>
                          <p:cTn id="80" fill="hold">
                            <p:stCondLst>
                              <p:cond delay="1500"/>
                            </p:stCondLst>
                            <p:childTnLst>
                              <p:par>
                                <p:cTn id="81" presetID="53" presetClass="entr" presetSubtype="16" fill="hold" grpId="0" nodeType="after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fltVal val="0"/>
                                          </p:val>
                                        </p:tav>
                                        <p:tav tm="100000">
                                          <p:val>
                                            <p:strVal val="#ppt_w"/>
                                          </p:val>
                                        </p:tav>
                                      </p:tavLst>
                                    </p:anim>
                                    <p:anim calcmode="lin" valueType="num">
                                      <p:cBhvr>
                                        <p:cTn id="84" dur="500" fill="hold"/>
                                        <p:tgtEl>
                                          <p:spTgt spid="25"/>
                                        </p:tgtEl>
                                        <p:attrNameLst>
                                          <p:attrName>ppt_h</p:attrName>
                                        </p:attrNameLst>
                                      </p:cBhvr>
                                      <p:tavLst>
                                        <p:tav tm="0">
                                          <p:val>
                                            <p:fltVal val="0"/>
                                          </p:val>
                                        </p:tav>
                                        <p:tav tm="100000">
                                          <p:val>
                                            <p:strVal val="#ppt_h"/>
                                          </p:val>
                                        </p:tav>
                                      </p:tavLst>
                                    </p:anim>
                                    <p:animEffect transition="in" filter="fade">
                                      <p:cBhvr>
                                        <p:cTn id="8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P spid="21" grpId="0" animBg="1"/>
      <p:bldP spid="22" grpId="0" animBg="1"/>
      <p:bldP spid="30" grpId="0"/>
      <p:bldP spid="35" grpId="0"/>
      <p:bldP spid="41" grpId="0" animBg="1"/>
      <p:bldP spid="42" grpId="0" animBg="1"/>
      <p:bldP spid="44" grpId="0" animBg="1"/>
      <p:bldP spid="46" grpId="0" animBg="1"/>
      <p:bldP spid="47" grpId="0" animBg="1"/>
      <p:bldP spid="48" grpId="0" animBg="1"/>
      <p:bldP spid="49" grpId="0"/>
      <p:bldP spid="23" grpId="0" animBg="1"/>
      <p:bldP spid="25" grpId="0" animBg="1"/>
      <p:bldP spid="6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82544109-61B7-045D-B902-5E1746D4DE67}"/>
              </a:ext>
            </a:extLst>
          </p:cNvPr>
          <p:cNvGrpSpPr/>
          <p:nvPr/>
        </p:nvGrpSpPr>
        <p:grpSpPr>
          <a:xfrm>
            <a:off x="8135888" y="-652566"/>
            <a:ext cx="1008112" cy="504000"/>
            <a:chOff x="7020272" y="95114"/>
            <a:chExt cx="1008112" cy="504000"/>
          </a:xfrm>
        </p:grpSpPr>
        <p:sp>
          <p:nvSpPr>
            <p:cNvPr id="5" name="Rectangle 4">
              <a:extLst>
                <a:ext uri="{FF2B5EF4-FFF2-40B4-BE49-F238E27FC236}">
                  <a16:creationId xmlns:a16="http://schemas.microsoft.com/office/drawing/2014/main" id="{2BF75DE6-9168-8BB4-90E0-686CF7822D64}"/>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200" b="1" dirty="0">
                  <a:solidFill>
                    <a:schemeClr val="tx1"/>
                  </a:solidFill>
                  <a:latin typeface="Calibri" panose="020F0502020204030204" pitchFamily="34" charset="0"/>
                </a:rPr>
                <a:t>p. 11</a:t>
              </a:r>
            </a:p>
          </p:txBody>
        </p:sp>
        <p:pic>
          <p:nvPicPr>
            <p:cNvPr id="6" name="Picture 3">
              <a:extLst>
                <a:ext uri="{FF2B5EF4-FFF2-40B4-BE49-F238E27FC236}">
                  <a16:creationId xmlns:a16="http://schemas.microsoft.com/office/drawing/2014/main" id="{ED7A1D43-6E85-B8B3-530C-965954F339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7" name="Groupe 6">
            <a:extLst>
              <a:ext uri="{FF2B5EF4-FFF2-40B4-BE49-F238E27FC236}">
                <a16:creationId xmlns:a16="http://schemas.microsoft.com/office/drawing/2014/main" id="{45BA8795-BE23-AB28-4845-E8F842D541CB}"/>
              </a:ext>
            </a:extLst>
          </p:cNvPr>
          <p:cNvGrpSpPr>
            <a:grpSpLocks noChangeAspect="1"/>
          </p:cNvGrpSpPr>
          <p:nvPr/>
        </p:nvGrpSpPr>
        <p:grpSpPr>
          <a:xfrm>
            <a:off x="8287431" y="144000"/>
            <a:ext cx="726429" cy="720000"/>
            <a:chOff x="7980825" y="195574"/>
            <a:chExt cx="799071" cy="792000"/>
          </a:xfrm>
        </p:grpSpPr>
        <p:pic>
          <p:nvPicPr>
            <p:cNvPr id="8" name="Image 7">
              <a:extLst>
                <a:ext uri="{FF2B5EF4-FFF2-40B4-BE49-F238E27FC236}">
                  <a16:creationId xmlns:a16="http://schemas.microsoft.com/office/drawing/2014/main" id="{51074AA0-9F10-EDD3-555A-7B40D4E04B7A}"/>
                </a:ext>
              </a:extLst>
            </p:cNvPr>
            <p:cNvPicPr>
              <a:picLocks noChangeAspect="1"/>
            </p:cNvPicPr>
            <p:nvPr/>
          </p:nvPicPr>
          <p:blipFill>
            <a:blip r:embed="rId5"/>
            <a:stretch>
              <a:fillRect/>
            </a:stretch>
          </p:blipFill>
          <p:spPr>
            <a:xfrm>
              <a:off x="7980825" y="195574"/>
              <a:ext cx="799071" cy="792000"/>
            </a:xfrm>
            <a:prstGeom prst="rect">
              <a:avLst/>
            </a:prstGeom>
          </p:spPr>
        </p:pic>
        <p:sp>
          <p:nvSpPr>
            <p:cNvPr id="14" name="Rectangle 13">
              <a:extLst>
                <a:ext uri="{FF2B5EF4-FFF2-40B4-BE49-F238E27FC236}">
                  <a16:creationId xmlns:a16="http://schemas.microsoft.com/office/drawing/2014/main" id="{55E952B3-6E7A-6272-7BC7-90684DEFE46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6" name="Rectangle 15">
            <a:extLst>
              <a:ext uri="{FF2B5EF4-FFF2-40B4-BE49-F238E27FC236}">
                <a16:creationId xmlns:a16="http://schemas.microsoft.com/office/drawing/2014/main" id="{CDBFBCA4-1B03-EB48-D3CD-93035D47AB3A}"/>
              </a:ext>
            </a:extLst>
          </p:cNvPr>
          <p:cNvSpPr/>
          <p:nvPr/>
        </p:nvSpPr>
        <p:spPr>
          <a:xfrm>
            <a:off x="1403350" y="1159876"/>
            <a:ext cx="4432620" cy="90000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Source de risque :</a:t>
            </a:r>
            <a:r>
              <a:rPr lang="fr-FR" sz="1100" dirty="0">
                <a:solidFill>
                  <a:srgbClr val="252525"/>
                </a:solidFill>
                <a:latin typeface="Segoe UI" panose="020B0502040204020203" pitchFamily="34" charset="0"/>
                <a:cs typeface="Segoe UI" panose="020B0502040204020203" pitchFamily="34" charset="0"/>
              </a:rPr>
              <a:t> Concurrent</a:t>
            </a:r>
          </a:p>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Objectif visé :</a:t>
            </a:r>
            <a:r>
              <a:rPr lang="fr-FR" sz="1100" dirty="0">
                <a:solidFill>
                  <a:srgbClr val="252525"/>
                </a:solidFill>
                <a:latin typeface="Segoe UI" panose="020B0502040204020203" pitchFamily="34" charset="0"/>
                <a:cs typeface="Segoe UI" panose="020B0502040204020203" pitchFamily="34" charset="0"/>
              </a:rPr>
              <a:t> Voler des informations</a:t>
            </a:r>
          </a:p>
          <a:p>
            <a:pPr>
              <a:spcAft>
                <a:spcPts val="300"/>
              </a:spcAft>
              <a:defRPr/>
            </a:pPr>
            <a:r>
              <a:rPr lang="fr-FR" sz="1100" b="1" dirty="0">
                <a:solidFill>
                  <a:srgbClr val="252525"/>
                </a:solidFill>
                <a:latin typeface="Segoe UI" panose="020B0502040204020203" pitchFamily="34" charset="0"/>
                <a:cs typeface="Segoe UI" panose="020B0502040204020203" pitchFamily="34" charset="0"/>
              </a:rPr>
              <a:t>Événement redouté :</a:t>
            </a:r>
            <a:r>
              <a:rPr lang="fr-FR" sz="1100" dirty="0">
                <a:solidFill>
                  <a:srgbClr val="252525"/>
                </a:solidFill>
                <a:latin typeface="Segoe UI" panose="020B0502040204020203" pitchFamily="34" charset="0"/>
                <a:cs typeface="Segoe UI" panose="020B0502040204020203" pitchFamily="34" charset="0"/>
              </a:rPr>
              <a:t> Fuite des informations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d’études et recherches de l’entreprise</a:t>
            </a:r>
          </a:p>
        </p:txBody>
      </p:sp>
      <p:cxnSp>
        <p:nvCxnSpPr>
          <p:cNvPr id="19" name="Connecteur droit 18">
            <a:extLst>
              <a:ext uri="{FF2B5EF4-FFF2-40B4-BE49-F238E27FC236}">
                <a16:creationId xmlns:a16="http://schemas.microsoft.com/office/drawing/2014/main" id="{A1E3A0F9-43D5-5279-DC49-7E0CD717A000}"/>
              </a:ext>
            </a:extLst>
          </p:cNvPr>
          <p:cNvCxnSpPr>
            <a:cxnSpLocks/>
          </p:cNvCxnSpPr>
          <p:nvPr/>
        </p:nvCxnSpPr>
        <p:spPr>
          <a:xfrm>
            <a:off x="4722508" y="1159876"/>
            <a:ext cx="0" cy="900000"/>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609EE76A-FD8C-94C2-0439-C7572B59A33C}"/>
              </a:ext>
            </a:extLst>
          </p:cNvPr>
          <p:cNvSpPr/>
          <p:nvPr/>
        </p:nvSpPr>
        <p:spPr>
          <a:xfrm>
            <a:off x="4905319" y="1615418"/>
            <a:ext cx="749676" cy="4142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800"/>
              </a:lnSpc>
            </a:pPr>
            <a:r>
              <a:rPr lang="fr-FR" sz="1100" b="1">
                <a:solidFill>
                  <a:srgbClr val="252525"/>
                </a:solidFill>
                <a:latin typeface="Segoe UI" panose="020B0502040204020203" pitchFamily="34" charset="0"/>
                <a:cs typeface="Segoe UI" panose="020B0502040204020203" pitchFamily="34" charset="0"/>
              </a:rPr>
              <a:t>Gravité</a:t>
            </a:r>
          </a:p>
          <a:p>
            <a:pPr algn="ctr">
              <a:lnSpc>
                <a:spcPts val="1600"/>
              </a:lnSpc>
            </a:pPr>
            <a:r>
              <a:rPr lang="fr-FR" b="1">
                <a:solidFill>
                  <a:srgbClr val="E6007E"/>
                </a:solidFill>
                <a:latin typeface="Segoe UI" panose="020B0502040204020203" pitchFamily="34" charset="0"/>
                <a:cs typeface="Segoe UI" panose="020B0502040204020203" pitchFamily="34" charset="0"/>
              </a:rPr>
              <a:t>3</a:t>
            </a:r>
          </a:p>
        </p:txBody>
      </p:sp>
      <p:pic>
        <p:nvPicPr>
          <p:cNvPr id="31" name="Image 30">
            <a:extLst>
              <a:ext uri="{FF2B5EF4-FFF2-40B4-BE49-F238E27FC236}">
                <a16:creationId xmlns:a16="http://schemas.microsoft.com/office/drawing/2014/main" id="{A09F360B-0B6B-2D61-3CC2-6565E8E3352B}"/>
              </a:ext>
            </a:extLst>
          </p:cNvPr>
          <p:cNvPicPr>
            <a:picLocks noChangeAspect="1"/>
          </p:cNvPicPr>
          <p:nvPr/>
        </p:nvPicPr>
        <p:blipFill>
          <a:blip r:embed="rId6"/>
          <a:stretch>
            <a:fillRect/>
          </a:stretch>
        </p:blipFill>
        <p:spPr>
          <a:xfrm>
            <a:off x="4904399" y="1222863"/>
            <a:ext cx="749681" cy="414297"/>
          </a:xfrm>
          <a:prstGeom prst="rect">
            <a:avLst/>
          </a:prstGeom>
        </p:spPr>
      </p:pic>
      <p:sp>
        <p:nvSpPr>
          <p:cNvPr id="32" name="Rectangle 31">
            <a:extLst>
              <a:ext uri="{FF2B5EF4-FFF2-40B4-BE49-F238E27FC236}">
                <a16:creationId xmlns:a16="http://schemas.microsoft.com/office/drawing/2014/main" id="{BD1C8504-5127-5D90-6213-064C1C9A9917}"/>
              </a:ext>
            </a:extLst>
          </p:cNvPr>
          <p:cNvSpPr/>
          <p:nvPr/>
        </p:nvSpPr>
        <p:spPr>
          <a:xfrm>
            <a:off x="3701489" y="2141947"/>
            <a:ext cx="2066846" cy="2633163"/>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Ecosystème</a:t>
            </a:r>
          </a:p>
        </p:txBody>
      </p:sp>
      <p:sp>
        <p:nvSpPr>
          <p:cNvPr id="33" name="Rectangle 32">
            <a:extLst>
              <a:ext uri="{FF2B5EF4-FFF2-40B4-BE49-F238E27FC236}">
                <a16:creationId xmlns:a16="http://schemas.microsoft.com/office/drawing/2014/main" id="{E3253023-16DE-57B6-1FDB-93997D7E4214}"/>
              </a:ext>
            </a:extLst>
          </p:cNvPr>
          <p:cNvSpPr/>
          <p:nvPr/>
        </p:nvSpPr>
        <p:spPr>
          <a:xfrm>
            <a:off x="1403351" y="2141947"/>
            <a:ext cx="2066846" cy="2633163"/>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Source de risque</a:t>
            </a:r>
          </a:p>
        </p:txBody>
      </p:sp>
      <p:sp>
        <p:nvSpPr>
          <p:cNvPr id="36" name="Rectangle 35">
            <a:extLst>
              <a:ext uri="{FF2B5EF4-FFF2-40B4-BE49-F238E27FC236}">
                <a16:creationId xmlns:a16="http://schemas.microsoft.com/office/drawing/2014/main" id="{D7FB1889-2821-4477-4549-D5A9F1AB1E31}"/>
              </a:ext>
            </a:extLst>
          </p:cNvPr>
          <p:cNvSpPr/>
          <p:nvPr/>
        </p:nvSpPr>
        <p:spPr>
          <a:xfrm>
            <a:off x="6000571" y="2141947"/>
            <a:ext cx="2066846" cy="2633163"/>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72000" rIns="0" bIns="0" rtlCol="0" anchor="t">
            <a:noAutofit/>
          </a:bodyPr>
          <a:lstStyle/>
          <a:p>
            <a:pPr algn="ctr">
              <a:spcAft>
                <a:spcPts val="300"/>
              </a:spcAft>
            </a:pPr>
            <a:r>
              <a:rPr lang="fr-FR" sz="1200" b="1" dirty="0">
                <a:solidFill>
                  <a:srgbClr val="252525"/>
                </a:solidFill>
                <a:latin typeface="Segoe UI" panose="020B0502040204020203" pitchFamily="34" charset="0"/>
                <a:cs typeface="Segoe UI" panose="020B0502040204020203" pitchFamily="34" charset="0"/>
              </a:rPr>
              <a:t>Société de biotechnologie</a:t>
            </a:r>
          </a:p>
        </p:txBody>
      </p:sp>
      <p:cxnSp>
        <p:nvCxnSpPr>
          <p:cNvPr id="38" name="Connecteur droit avec flèche 37">
            <a:extLst>
              <a:ext uri="{FF2B5EF4-FFF2-40B4-BE49-F238E27FC236}">
                <a16:creationId xmlns:a16="http://schemas.microsoft.com/office/drawing/2014/main" id="{4B03C43C-1B7E-41C8-5A57-43C6779C009D}"/>
              </a:ext>
            </a:extLst>
          </p:cNvPr>
          <p:cNvCxnSpPr>
            <a:cxnSpLocks/>
          </p:cNvCxnSpPr>
          <p:nvPr/>
        </p:nvCxnSpPr>
        <p:spPr>
          <a:xfrm>
            <a:off x="2761735" y="3231999"/>
            <a:ext cx="1612557"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40" name="Forme libre 39">
            <a:extLst>
              <a:ext uri="{FF2B5EF4-FFF2-40B4-BE49-F238E27FC236}">
                <a16:creationId xmlns:a16="http://schemas.microsoft.com/office/drawing/2014/main" id="{84B89C8F-CB53-3C27-E2FC-2BAC76D15B41}"/>
              </a:ext>
            </a:extLst>
          </p:cNvPr>
          <p:cNvSpPr/>
          <p:nvPr/>
        </p:nvSpPr>
        <p:spPr>
          <a:xfrm>
            <a:off x="2448338" y="2530154"/>
            <a:ext cx="4582658" cy="253700"/>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llipse 42">
            <a:extLst>
              <a:ext uri="{FF2B5EF4-FFF2-40B4-BE49-F238E27FC236}">
                <a16:creationId xmlns:a16="http://schemas.microsoft.com/office/drawing/2014/main" id="{E48D3186-9773-CC59-4475-DE6C06EA880D}"/>
              </a:ext>
            </a:extLst>
          </p:cNvPr>
          <p:cNvSpPr>
            <a:spLocks noChangeAspect="1"/>
          </p:cNvSpPr>
          <p:nvPr/>
        </p:nvSpPr>
        <p:spPr>
          <a:xfrm>
            <a:off x="3405843" y="2344755"/>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pic>
        <p:nvPicPr>
          <p:cNvPr id="45" name="Image 44">
            <a:extLst>
              <a:ext uri="{FF2B5EF4-FFF2-40B4-BE49-F238E27FC236}">
                <a16:creationId xmlns:a16="http://schemas.microsoft.com/office/drawing/2014/main" id="{2D277EE3-0D93-1C39-6CB9-D1C97119D5F3}"/>
              </a:ext>
            </a:extLst>
          </p:cNvPr>
          <p:cNvPicPr>
            <a:picLocks noChangeAspect="1"/>
          </p:cNvPicPr>
          <p:nvPr/>
        </p:nvPicPr>
        <p:blipFill>
          <a:blip r:embed="rId7"/>
          <a:stretch>
            <a:fillRect/>
          </a:stretch>
        </p:blipFill>
        <p:spPr>
          <a:xfrm>
            <a:off x="2034815" y="2792168"/>
            <a:ext cx="803918" cy="959296"/>
          </a:xfrm>
          <a:prstGeom prst="rect">
            <a:avLst/>
          </a:prstGeom>
        </p:spPr>
      </p:pic>
      <p:sp>
        <p:nvSpPr>
          <p:cNvPr id="50" name="Rectangle 49">
            <a:extLst>
              <a:ext uri="{FF2B5EF4-FFF2-40B4-BE49-F238E27FC236}">
                <a16:creationId xmlns:a16="http://schemas.microsoft.com/office/drawing/2014/main" id="{B2B5789E-0C6A-090B-B311-1247D220680C}"/>
              </a:ext>
            </a:extLst>
          </p:cNvPr>
          <p:cNvSpPr/>
          <p:nvPr/>
        </p:nvSpPr>
        <p:spPr>
          <a:xfrm>
            <a:off x="1403350" y="3999644"/>
            <a:ext cx="2066846" cy="253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200" dirty="0">
              <a:solidFill>
                <a:srgbClr val="252525"/>
              </a:solidFill>
              <a:latin typeface="Segoe UI" panose="020B0502040204020203" pitchFamily="34" charset="0"/>
              <a:cs typeface="Segoe UI" panose="020B0502040204020203" pitchFamily="34" charset="0"/>
            </a:endParaRPr>
          </a:p>
        </p:txBody>
      </p:sp>
      <p:sp>
        <p:nvSpPr>
          <p:cNvPr id="51" name="Rectangle 50">
            <a:extLst>
              <a:ext uri="{FF2B5EF4-FFF2-40B4-BE49-F238E27FC236}">
                <a16:creationId xmlns:a16="http://schemas.microsoft.com/office/drawing/2014/main" id="{07ED401B-AFEC-E82A-D1E7-C0F3131E75F3}"/>
              </a:ext>
            </a:extLst>
          </p:cNvPr>
          <p:cNvSpPr/>
          <p:nvPr/>
        </p:nvSpPr>
        <p:spPr>
          <a:xfrm>
            <a:off x="6011293" y="3883919"/>
            <a:ext cx="2050661" cy="316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100" dirty="0">
              <a:solidFill>
                <a:schemeClr val="bg1"/>
              </a:solidFill>
              <a:latin typeface="Segoe UI" panose="020B0502040204020203" pitchFamily="34" charset="0"/>
              <a:cs typeface="Segoe UI" panose="020B0502040204020203" pitchFamily="34" charset="0"/>
            </a:endParaRPr>
          </a:p>
        </p:txBody>
      </p:sp>
      <p:pic>
        <p:nvPicPr>
          <p:cNvPr id="52" name="Image 51">
            <a:extLst>
              <a:ext uri="{FF2B5EF4-FFF2-40B4-BE49-F238E27FC236}">
                <a16:creationId xmlns:a16="http://schemas.microsoft.com/office/drawing/2014/main" id="{1AEDB944-C2E6-D543-B15B-43097460475F}"/>
              </a:ext>
            </a:extLst>
          </p:cNvPr>
          <p:cNvPicPr>
            <a:picLocks noChangeAspect="1"/>
          </p:cNvPicPr>
          <p:nvPr/>
        </p:nvPicPr>
        <p:blipFill>
          <a:blip r:embed="rId8"/>
          <a:stretch>
            <a:fillRect/>
          </a:stretch>
        </p:blipFill>
        <p:spPr>
          <a:xfrm>
            <a:off x="4192161" y="2673916"/>
            <a:ext cx="611584" cy="790584"/>
          </a:xfrm>
          <a:prstGeom prst="rect">
            <a:avLst/>
          </a:prstGeom>
        </p:spPr>
      </p:pic>
      <p:pic>
        <p:nvPicPr>
          <p:cNvPr id="53" name="Image 52">
            <a:extLst>
              <a:ext uri="{FF2B5EF4-FFF2-40B4-BE49-F238E27FC236}">
                <a16:creationId xmlns:a16="http://schemas.microsoft.com/office/drawing/2014/main" id="{E0B7B4F2-396C-631E-8258-8E5D8EE3753E}"/>
              </a:ext>
            </a:extLst>
          </p:cNvPr>
          <p:cNvPicPr>
            <a:picLocks noChangeAspect="1"/>
          </p:cNvPicPr>
          <p:nvPr/>
        </p:nvPicPr>
        <p:blipFill>
          <a:blip r:embed="rId9"/>
          <a:stretch>
            <a:fillRect/>
          </a:stretch>
        </p:blipFill>
        <p:spPr>
          <a:xfrm>
            <a:off x="4470405" y="3909875"/>
            <a:ext cx="529015" cy="406598"/>
          </a:xfrm>
          <a:prstGeom prst="rect">
            <a:avLst/>
          </a:prstGeom>
        </p:spPr>
      </p:pic>
      <p:pic>
        <p:nvPicPr>
          <p:cNvPr id="56" name="Image 55">
            <a:extLst>
              <a:ext uri="{FF2B5EF4-FFF2-40B4-BE49-F238E27FC236}">
                <a16:creationId xmlns:a16="http://schemas.microsoft.com/office/drawing/2014/main" id="{1274C271-32E0-6357-83E3-98C149A24E17}"/>
              </a:ext>
            </a:extLst>
          </p:cNvPr>
          <p:cNvPicPr>
            <a:picLocks noChangeAspect="1"/>
          </p:cNvPicPr>
          <p:nvPr/>
        </p:nvPicPr>
        <p:blipFill>
          <a:blip r:embed="rId10"/>
          <a:stretch>
            <a:fillRect/>
          </a:stretch>
        </p:blipFill>
        <p:spPr>
          <a:xfrm>
            <a:off x="4892334" y="2620984"/>
            <a:ext cx="694707" cy="382529"/>
          </a:xfrm>
          <a:prstGeom prst="rect">
            <a:avLst/>
          </a:prstGeom>
        </p:spPr>
      </p:pic>
      <p:sp>
        <p:nvSpPr>
          <p:cNvPr id="57" name="Rectangle : coins arrondis 56">
            <a:extLst>
              <a:ext uri="{FF2B5EF4-FFF2-40B4-BE49-F238E27FC236}">
                <a16:creationId xmlns:a16="http://schemas.microsoft.com/office/drawing/2014/main" id="{FD5D3DF5-9CE1-0261-E3F2-ECF0E0D3062C}"/>
              </a:ext>
            </a:extLst>
          </p:cNvPr>
          <p:cNvSpPr/>
          <p:nvPr/>
        </p:nvSpPr>
        <p:spPr>
          <a:xfrm>
            <a:off x="1750974" y="3793854"/>
            <a:ext cx="1371600" cy="253700"/>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pPr>
            <a:r>
              <a:rPr lang="fr-FR" sz="1050" dirty="0">
                <a:solidFill>
                  <a:schemeClr val="bg1"/>
                </a:solidFill>
                <a:latin typeface="Segoe UI" panose="020B0502040204020203" pitchFamily="34" charset="0"/>
                <a:cs typeface="Segoe UI" panose="020B0502040204020203" pitchFamily="34" charset="0"/>
              </a:rPr>
              <a:t>Concurrent</a:t>
            </a:r>
          </a:p>
        </p:txBody>
      </p:sp>
      <p:sp>
        <p:nvSpPr>
          <p:cNvPr id="59" name="Rectangle : coins arrondis 58">
            <a:extLst>
              <a:ext uri="{FF2B5EF4-FFF2-40B4-BE49-F238E27FC236}">
                <a16:creationId xmlns:a16="http://schemas.microsoft.com/office/drawing/2014/main" id="{CE24B5A8-B0B9-45BC-5DD4-52E8998C1815}"/>
              </a:ext>
            </a:extLst>
          </p:cNvPr>
          <p:cNvSpPr/>
          <p:nvPr/>
        </p:nvSpPr>
        <p:spPr>
          <a:xfrm>
            <a:off x="6186163" y="3789425"/>
            <a:ext cx="1695663" cy="253700"/>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50" dirty="0">
                <a:solidFill>
                  <a:schemeClr val="bg1"/>
                </a:solidFill>
                <a:latin typeface="Segoe UI" panose="020B0502040204020203" pitchFamily="34" charset="0"/>
                <a:cs typeface="Segoe UI" panose="020B0502040204020203" pitchFamily="34" charset="0"/>
              </a:rPr>
              <a:t>Informations de R&amp;D</a:t>
            </a:r>
          </a:p>
        </p:txBody>
      </p:sp>
      <p:sp>
        <p:nvSpPr>
          <p:cNvPr id="60" name="Rectangle : coins arrondis 59">
            <a:extLst>
              <a:ext uri="{FF2B5EF4-FFF2-40B4-BE49-F238E27FC236}">
                <a16:creationId xmlns:a16="http://schemas.microsoft.com/office/drawing/2014/main" id="{2288ABDA-9E2D-E9DD-5F1C-FF1F0671DD1D}"/>
              </a:ext>
            </a:extLst>
          </p:cNvPr>
          <p:cNvSpPr/>
          <p:nvPr/>
        </p:nvSpPr>
        <p:spPr>
          <a:xfrm>
            <a:off x="3978589" y="4351588"/>
            <a:ext cx="1512646" cy="386755"/>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050" dirty="0">
                <a:solidFill>
                  <a:schemeClr val="bg1"/>
                </a:solidFill>
                <a:latin typeface="Segoe UI" panose="020B0502040204020203" pitchFamily="34" charset="0"/>
                <a:cs typeface="Segoe UI" panose="020B0502040204020203" pitchFamily="34" charset="0"/>
              </a:rPr>
              <a:t>Prestataire</a:t>
            </a:r>
          </a:p>
          <a:p>
            <a:pPr algn="ctr"/>
            <a:r>
              <a:rPr lang="fr-FR" sz="1050" dirty="0">
                <a:solidFill>
                  <a:schemeClr val="bg1"/>
                </a:solidFill>
                <a:latin typeface="Segoe UI" panose="020B0502040204020203" pitchFamily="34" charset="0"/>
                <a:cs typeface="Segoe UI" panose="020B0502040204020203" pitchFamily="34" charset="0"/>
              </a:rPr>
              <a:t>informatique (F3)</a:t>
            </a:r>
          </a:p>
        </p:txBody>
      </p:sp>
      <p:sp>
        <p:nvSpPr>
          <p:cNvPr id="61" name="Forme libre 60">
            <a:extLst>
              <a:ext uri="{FF2B5EF4-FFF2-40B4-BE49-F238E27FC236}">
                <a16:creationId xmlns:a16="http://schemas.microsoft.com/office/drawing/2014/main" id="{459DABB5-EF86-FCF9-3B47-7578A7BE3773}"/>
              </a:ext>
            </a:extLst>
          </p:cNvPr>
          <p:cNvSpPr/>
          <p:nvPr/>
        </p:nvSpPr>
        <p:spPr>
          <a:xfrm>
            <a:off x="5491820" y="4043125"/>
            <a:ext cx="1545290" cy="512415"/>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Forme libre 61">
            <a:extLst>
              <a:ext uri="{FF2B5EF4-FFF2-40B4-BE49-F238E27FC236}">
                <a16:creationId xmlns:a16="http://schemas.microsoft.com/office/drawing/2014/main" id="{5E3BDA73-DFAF-64F4-BB04-05055C8048E1}"/>
              </a:ext>
            </a:extLst>
          </p:cNvPr>
          <p:cNvSpPr/>
          <p:nvPr/>
        </p:nvSpPr>
        <p:spPr>
          <a:xfrm flipH="1">
            <a:off x="2448338" y="4012889"/>
            <a:ext cx="1536353" cy="526329"/>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Rectangle : coins arrondis 62">
            <a:extLst>
              <a:ext uri="{FF2B5EF4-FFF2-40B4-BE49-F238E27FC236}">
                <a16:creationId xmlns:a16="http://schemas.microsoft.com/office/drawing/2014/main" id="{87927E21-553C-9766-D22B-8E63668C6584}"/>
              </a:ext>
            </a:extLst>
          </p:cNvPr>
          <p:cNvSpPr/>
          <p:nvPr/>
        </p:nvSpPr>
        <p:spPr>
          <a:xfrm>
            <a:off x="4014912" y="3508488"/>
            <a:ext cx="1440000" cy="253700"/>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pPr>
            <a:r>
              <a:rPr lang="fr-FR" sz="1050" dirty="0">
                <a:solidFill>
                  <a:schemeClr val="bg1"/>
                </a:solidFill>
                <a:latin typeface="Segoe UI" panose="020B0502040204020203" pitchFamily="34" charset="0"/>
                <a:cs typeface="Segoe UI" panose="020B0502040204020203" pitchFamily="34" charset="0"/>
              </a:rPr>
              <a:t>Laboratoire (P3)</a:t>
            </a:r>
          </a:p>
        </p:txBody>
      </p:sp>
      <p:sp>
        <p:nvSpPr>
          <p:cNvPr id="64" name="Rectangle 63">
            <a:extLst>
              <a:ext uri="{FF2B5EF4-FFF2-40B4-BE49-F238E27FC236}">
                <a16:creationId xmlns:a16="http://schemas.microsoft.com/office/drawing/2014/main" id="{A8589AD7-B781-E729-E04E-8C67CB81715B}"/>
              </a:ext>
            </a:extLst>
          </p:cNvPr>
          <p:cNvSpPr/>
          <p:nvPr/>
        </p:nvSpPr>
        <p:spPr>
          <a:xfrm>
            <a:off x="4864597" y="3100982"/>
            <a:ext cx="750180" cy="273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900" i="1" dirty="0">
                <a:solidFill>
                  <a:srgbClr val="252525"/>
                </a:solidFill>
                <a:latin typeface="Segoe UI" panose="020B0502040204020203" pitchFamily="34" charset="0"/>
                <a:cs typeface="Segoe UI" panose="020B0502040204020203" pitchFamily="34" charset="0"/>
              </a:rPr>
              <a:t>Une partie des informations de R&amp;D</a:t>
            </a:r>
          </a:p>
        </p:txBody>
      </p:sp>
      <p:pic>
        <p:nvPicPr>
          <p:cNvPr id="65" name="Image 64">
            <a:extLst>
              <a:ext uri="{FF2B5EF4-FFF2-40B4-BE49-F238E27FC236}">
                <a16:creationId xmlns:a16="http://schemas.microsoft.com/office/drawing/2014/main" id="{0F83353E-C1D7-C085-6565-71FF54BCF173}"/>
              </a:ext>
            </a:extLst>
          </p:cNvPr>
          <p:cNvPicPr>
            <a:picLocks noChangeAspect="1"/>
          </p:cNvPicPr>
          <p:nvPr/>
        </p:nvPicPr>
        <p:blipFill>
          <a:blip r:embed="rId11"/>
          <a:stretch>
            <a:fillRect/>
          </a:stretch>
        </p:blipFill>
        <p:spPr>
          <a:xfrm>
            <a:off x="6576639" y="2828760"/>
            <a:ext cx="992031" cy="925002"/>
          </a:xfrm>
          <a:prstGeom prst="rect">
            <a:avLst/>
          </a:prstGeom>
        </p:spPr>
      </p:pic>
      <p:sp>
        <p:nvSpPr>
          <p:cNvPr id="66" name="Ellipse 65">
            <a:extLst>
              <a:ext uri="{FF2B5EF4-FFF2-40B4-BE49-F238E27FC236}">
                <a16:creationId xmlns:a16="http://schemas.microsoft.com/office/drawing/2014/main" id="{244744FD-CC72-4761-DDC7-58A54FC26998}"/>
              </a:ext>
            </a:extLst>
          </p:cNvPr>
          <p:cNvSpPr>
            <a:spLocks noChangeAspect="1"/>
          </p:cNvSpPr>
          <p:nvPr/>
        </p:nvSpPr>
        <p:spPr>
          <a:xfrm>
            <a:off x="3413409" y="3052324"/>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sp>
        <p:nvSpPr>
          <p:cNvPr id="67" name="Ellipse 66">
            <a:extLst>
              <a:ext uri="{FF2B5EF4-FFF2-40B4-BE49-F238E27FC236}">
                <a16:creationId xmlns:a16="http://schemas.microsoft.com/office/drawing/2014/main" id="{44C1444C-44E0-3166-8B40-626D8C83FB9A}"/>
              </a:ext>
            </a:extLst>
          </p:cNvPr>
          <p:cNvSpPr>
            <a:spLocks noChangeAspect="1"/>
          </p:cNvSpPr>
          <p:nvPr/>
        </p:nvSpPr>
        <p:spPr>
          <a:xfrm>
            <a:off x="3413409" y="4359543"/>
            <a:ext cx="360000" cy="35935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3</a:t>
            </a:r>
          </a:p>
        </p:txBody>
      </p:sp>
      <p:sp>
        <p:nvSpPr>
          <p:cNvPr id="3" name="Ellipse 2">
            <a:extLst>
              <a:ext uri="{FF2B5EF4-FFF2-40B4-BE49-F238E27FC236}">
                <a16:creationId xmlns:a16="http://schemas.microsoft.com/office/drawing/2014/main" id="{BD45E1A2-7AEC-B0F5-28E4-E7615165570D}"/>
              </a:ext>
            </a:extLst>
          </p:cNvPr>
          <p:cNvSpPr/>
          <p:nvPr/>
        </p:nvSpPr>
        <p:spPr>
          <a:xfrm>
            <a:off x="1889717" y="2748787"/>
            <a:ext cx="1086674" cy="1086672"/>
          </a:xfrm>
          <a:prstGeom prst="ellipse">
            <a:avLst/>
          </a:prstGeom>
          <a:solidFill>
            <a:srgbClr val="9C258C">
              <a:alpha val="79504"/>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Source</a:t>
            </a:r>
            <a:br>
              <a:rPr lang="fr-FR" sz="1050" i="1" dirty="0">
                <a:solidFill>
                  <a:schemeClr val="bg1"/>
                </a:solidFill>
                <a:latin typeface="Segoe UI" panose="020B0502040204020203" pitchFamily="34" charset="0"/>
                <a:cs typeface="Segoe UI" panose="020B0502040204020203" pitchFamily="34" charset="0"/>
              </a:rPr>
            </a:br>
            <a:r>
              <a:rPr lang="fr-FR" sz="1050" i="1" dirty="0">
                <a:solidFill>
                  <a:schemeClr val="bg1"/>
                </a:solidFill>
                <a:latin typeface="Segoe UI" panose="020B0502040204020203" pitchFamily="34" charset="0"/>
                <a:cs typeface="Segoe UI" panose="020B0502040204020203" pitchFamily="34" charset="0"/>
              </a:rPr>
              <a:t>de risque</a:t>
            </a:r>
            <a:endParaRPr lang="fr-FR" i="1"/>
          </a:p>
        </p:txBody>
      </p:sp>
      <p:sp>
        <p:nvSpPr>
          <p:cNvPr id="10" name="Ellipse 9">
            <a:extLst>
              <a:ext uri="{FF2B5EF4-FFF2-40B4-BE49-F238E27FC236}">
                <a16:creationId xmlns:a16="http://schemas.microsoft.com/office/drawing/2014/main" id="{7B7DDEB5-B188-248A-C340-64CB3B53F844}"/>
              </a:ext>
            </a:extLst>
          </p:cNvPr>
          <p:cNvSpPr/>
          <p:nvPr/>
        </p:nvSpPr>
        <p:spPr>
          <a:xfrm>
            <a:off x="4046420" y="2539738"/>
            <a:ext cx="1007644" cy="1007642"/>
          </a:xfrm>
          <a:prstGeom prst="ellipse">
            <a:avLst/>
          </a:prstGeom>
          <a:solidFill>
            <a:srgbClr val="00AFAA">
              <a:alpha val="79504"/>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PP</a:t>
            </a:r>
            <a:endParaRPr lang="fr-FR" sz="1050" i="1">
              <a:solidFill>
                <a:schemeClr val="bg1"/>
              </a:solidFill>
              <a:latin typeface="Segoe UI" panose="020B0502040204020203" pitchFamily="34" charset="0"/>
              <a:cs typeface="Segoe UI" panose="020B0502040204020203" pitchFamily="34" charset="0"/>
            </a:endParaRPr>
          </a:p>
        </p:txBody>
      </p:sp>
      <p:sp>
        <p:nvSpPr>
          <p:cNvPr id="17" name="Ellipse 16">
            <a:extLst>
              <a:ext uri="{FF2B5EF4-FFF2-40B4-BE49-F238E27FC236}">
                <a16:creationId xmlns:a16="http://schemas.microsoft.com/office/drawing/2014/main" id="{4F88CA18-4C7C-9377-8A24-70C4A84715F6}"/>
              </a:ext>
            </a:extLst>
          </p:cNvPr>
          <p:cNvSpPr/>
          <p:nvPr/>
        </p:nvSpPr>
        <p:spPr>
          <a:xfrm>
            <a:off x="4243786" y="3658453"/>
            <a:ext cx="984496" cy="984494"/>
          </a:xfrm>
          <a:prstGeom prst="ellipse">
            <a:avLst/>
          </a:prstGeom>
          <a:solidFill>
            <a:srgbClr val="00AFAA">
              <a:alpha val="79504"/>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PP</a:t>
            </a:r>
            <a:endParaRPr lang="fr-FR" sz="1050" i="1">
              <a:solidFill>
                <a:schemeClr val="bg1"/>
              </a:solidFill>
              <a:latin typeface="Segoe UI" panose="020B0502040204020203" pitchFamily="34" charset="0"/>
              <a:cs typeface="Segoe UI" panose="020B0502040204020203" pitchFamily="34" charset="0"/>
            </a:endParaRPr>
          </a:p>
        </p:txBody>
      </p:sp>
      <p:sp>
        <p:nvSpPr>
          <p:cNvPr id="18" name="Ellipse 17">
            <a:extLst>
              <a:ext uri="{FF2B5EF4-FFF2-40B4-BE49-F238E27FC236}">
                <a16:creationId xmlns:a16="http://schemas.microsoft.com/office/drawing/2014/main" id="{8AF93413-093C-9708-6919-BFED76D637CA}"/>
              </a:ext>
            </a:extLst>
          </p:cNvPr>
          <p:cNvSpPr/>
          <p:nvPr/>
        </p:nvSpPr>
        <p:spPr>
          <a:xfrm>
            <a:off x="4871759" y="2406530"/>
            <a:ext cx="803870" cy="803868"/>
          </a:xfrm>
          <a:prstGeom prst="ellipse">
            <a:avLst/>
          </a:prstGeom>
          <a:solidFill>
            <a:srgbClr val="E6007E">
              <a:alpha val="8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Valeur métier</a:t>
            </a:r>
            <a:endParaRPr lang="fr-FR"/>
          </a:p>
        </p:txBody>
      </p:sp>
      <p:sp>
        <p:nvSpPr>
          <p:cNvPr id="20" name="Ellipse 19">
            <a:extLst>
              <a:ext uri="{FF2B5EF4-FFF2-40B4-BE49-F238E27FC236}">
                <a16:creationId xmlns:a16="http://schemas.microsoft.com/office/drawing/2014/main" id="{6C4F6857-3333-C2DF-6778-F8E9D147431D}"/>
              </a:ext>
            </a:extLst>
          </p:cNvPr>
          <p:cNvSpPr/>
          <p:nvPr/>
        </p:nvSpPr>
        <p:spPr>
          <a:xfrm>
            <a:off x="6341438" y="2585976"/>
            <a:ext cx="1379116" cy="1379114"/>
          </a:xfrm>
          <a:prstGeom prst="ellipse">
            <a:avLst/>
          </a:prstGeom>
          <a:solidFill>
            <a:srgbClr val="E6007E">
              <a:alpha val="8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Valeur</a:t>
            </a:r>
          </a:p>
          <a:p>
            <a:pPr algn="ctr"/>
            <a:r>
              <a:rPr lang="fr-FR" sz="1050" i="1" dirty="0">
                <a:solidFill>
                  <a:schemeClr val="bg1"/>
                </a:solidFill>
                <a:latin typeface="Segoe UI" panose="020B0502040204020203" pitchFamily="34" charset="0"/>
                <a:cs typeface="Segoe UI" panose="020B0502040204020203" pitchFamily="34" charset="0"/>
              </a:rPr>
              <a:t>métier</a:t>
            </a:r>
            <a:endParaRPr lang="fr-FR" sz="1050" i="1">
              <a:solidFill>
                <a:schemeClr val="bg1"/>
              </a:solidFill>
              <a:latin typeface="Segoe UI" panose="020B0502040204020203" pitchFamily="34" charset="0"/>
              <a:cs typeface="Segoe UI" panose="020B0502040204020203" pitchFamily="34" charset="0"/>
            </a:endParaRPr>
          </a:p>
        </p:txBody>
      </p:sp>
      <p:sp>
        <p:nvSpPr>
          <p:cNvPr id="26" name="Organigramme : Décision 13">
            <a:extLst>
              <a:ext uri="{FF2B5EF4-FFF2-40B4-BE49-F238E27FC236}">
                <a16:creationId xmlns:a16="http://schemas.microsoft.com/office/drawing/2014/main" id="{E96EB31D-E65C-B6A3-C46E-4F5B55894501}"/>
              </a:ext>
            </a:extLst>
          </p:cNvPr>
          <p:cNvSpPr/>
          <p:nvPr/>
        </p:nvSpPr>
        <p:spPr>
          <a:xfrm>
            <a:off x="4945336" y="2997587"/>
            <a:ext cx="650482" cy="650482"/>
          </a:xfrm>
          <a:prstGeom prst="flowChartDecision">
            <a:avLst/>
          </a:prstGeom>
          <a:solidFill>
            <a:srgbClr val="E700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b="1" cap="all" dirty="0">
                <a:latin typeface="Segoe UI" panose="020B0502040204020203" pitchFamily="34" charset="0"/>
                <a:cs typeface="Segoe UI" panose="020B0502040204020203" pitchFamily="34" charset="0"/>
              </a:rPr>
              <a:t>ER</a:t>
            </a:r>
          </a:p>
        </p:txBody>
      </p:sp>
      <p:sp>
        <p:nvSpPr>
          <p:cNvPr id="11" name="Title 4">
            <a:extLst>
              <a:ext uri="{FF2B5EF4-FFF2-40B4-BE49-F238E27FC236}">
                <a16:creationId xmlns:a16="http://schemas.microsoft.com/office/drawing/2014/main" id="{8ECD078B-82D3-C7C8-0770-8E5BC01F5174}"/>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Élaborer les scénarios stratégiques</a:t>
            </a:r>
          </a:p>
        </p:txBody>
      </p:sp>
      <p:sp>
        <p:nvSpPr>
          <p:cNvPr id="12" name="ZoneTexte 11">
            <a:extLst>
              <a:ext uri="{FF2B5EF4-FFF2-40B4-BE49-F238E27FC236}">
                <a16:creationId xmlns:a16="http://schemas.microsoft.com/office/drawing/2014/main" id="{506F9766-8E09-8D42-E4C6-29C5D4BE665A}"/>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3-2 • </a:t>
            </a:r>
            <a:r>
              <a:rPr lang="fr-FR" sz="1400" dirty="0">
                <a:solidFill>
                  <a:srgbClr val="00AFAA"/>
                </a:solidFill>
                <a:latin typeface="Segoe UI" panose="020B0502040204020203" pitchFamily="34" charset="0"/>
                <a:cs typeface="Segoe UI" panose="020B0502040204020203" pitchFamily="34" charset="0"/>
              </a:rPr>
              <a:t>Exemple de la société de biotechnologies</a:t>
            </a:r>
            <a:endParaRPr lang="fr-FR" sz="1400">
              <a:solidFill>
                <a:srgbClr val="00AFAA"/>
              </a:solidFill>
              <a:latin typeface="Segoe UI" panose="020B0502040204020203" pitchFamily="34" charset="0"/>
              <a:cs typeface="Segoe UI" panose="020B0502040204020203" pitchFamily="34" charset="0"/>
            </a:endParaRPr>
          </a:p>
        </p:txBody>
      </p:sp>
      <p:sp>
        <p:nvSpPr>
          <p:cNvPr id="46" name="ZoneTexte 28">
            <a:extLst>
              <a:ext uri="{FF2B5EF4-FFF2-40B4-BE49-F238E27FC236}">
                <a16:creationId xmlns:a16="http://schemas.microsoft.com/office/drawing/2014/main" id="{372EB5DE-0AFA-46DA-8BAC-0A09CD2DC51C}"/>
              </a:ext>
            </a:extLst>
          </p:cNvPr>
          <p:cNvSpPr txBox="1">
            <a:spLocks noChangeArrowheads="1"/>
          </p:cNvSpPr>
          <p:nvPr/>
        </p:nvSpPr>
        <p:spPr bwMode="auto">
          <a:xfrm>
            <a:off x="6000570" y="1159876"/>
            <a:ext cx="2041097"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eaLnBrk="1" hangingPunct="1">
              <a:spcBef>
                <a:spcPct val="0"/>
              </a:spcBef>
              <a:buFontTx/>
              <a:buNone/>
            </a:pPr>
            <a:r>
              <a:rPr lang="fr-FR" altLang="fr-FR" sz="1400" b="1" dirty="0">
                <a:solidFill>
                  <a:srgbClr val="00AFAA"/>
                </a:solidFill>
                <a:latin typeface="Segoe UI" panose="020B0502040204020203" pitchFamily="34" charset="0"/>
                <a:ea typeface="Segoe UI" panose="020B0502040204020203" pitchFamily="34" charset="0"/>
                <a:cs typeface="Segoe UI" panose="020B0502040204020203" pitchFamily="34" charset="0"/>
              </a:rPr>
              <a:t>Un scénario stratégique constitué de 3 chemins d’attaque</a:t>
            </a:r>
          </a:p>
        </p:txBody>
      </p:sp>
      <p:sp>
        <p:nvSpPr>
          <p:cNvPr id="44" name="Ellipse 43">
            <a:extLst>
              <a:ext uri="{FF2B5EF4-FFF2-40B4-BE49-F238E27FC236}">
                <a16:creationId xmlns:a16="http://schemas.microsoft.com/office/drawing/2014/main" id="{47D2B905-AE6A-46FF-8A4F-13C4014630C5}"/>
              </a:ext>
            </a:extLst>
          </p:cNvPr>
          <p:cNvSpPr/>
          <p:nvPr/>
        </p:nvSpPr>
        <p:spPr>
          <a:xfrm>
            <a:off x="6490654" y="2735193"/>
            <a:ext cx="1080684" cy="1080681"/>
          </a:xfrm>
          <a:prstGeom prst="ellipse">
            <a:avLst/>
          </a:prstGeom>
          <a:solidFill>
            <a:srgbClr val="9C258C">
              <a:alpha val="80000"/>
            </a:srgb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50" i="1" dirty="0">
                <a:solidFill>
                  <a:schemeClr val="bg1"/>
                </a:solidFill>
                <a:latin typeface="Segoe UI" panose="020B0502040204020203" pitchFamily="34" charset="0"/>
                <a:cs typeface="Segoe UI" panose="020B0502040204020203" pitchFamily="34" charset="0"/>
              </a:rPr>
              <a:t>Objectif</a:t>
            </a:r>
          </a:p>
          <a:p>
            <a:pPr algn="ctr"/>
            <a:r>
              <a:rPr lang="fr-FR" sz="1050" i="1" dirty="0">
                <a:solidFill>
                  <a:schemeClr val="bg1"/>
                </a:solidFill>
                <a:latin typeface="Segoe UI" panose="020B0502040204020203" pitchFamily="34" charset="0"/>
                <a:cs typeface="Segoe UI" panose="020B0502040204020203" pitchFamily="34" charset="0"/>
              </a:rPr>
              <a:t>visé</a:t>
            </a:r>
            <a:endParaRPr lang="fr-FR" i="1" dirty="0"/>
          </a:p>
        </p:txBody>
      </p:sp>
      <p:sp>
        <p:nvSpPr>
          <p:cNvPr id="27" name="Organigramme : Décision 13">
            <a:extLst>
              <a:ext uri="{FF2B5EF4-FFF2-40B4-BE49-F238E27FC236}">
                <a16:creationId xmlns:a16="http://schemas.microsoft.com/office/drawing/2014/main" id="{FA033823-B459-2FDE-BA4D-4A47975AC44D}"/>
              </a:ext>
            </a:extLst>
          </p:cNvPr>
          <p:cNvSpPr/>
          <p:nvPr/>
        </p:nvSpPr>
        <p:spPr>
          <a:xfrm>
            <a:off x="6722849" y="3676583"/>
            <a:ext cx="650482" cy="650482"/>
          </a:xfrm>
          <a:prstGeom prst="flowChartDecision">
            <a:avLst/>
          </a:prstGeom>
          <a:solidFill>
            <a:srgbClr val="E7007E"/>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b="1" cap="all" dirty="0">
                <a:latin typeface="Segoe UI" panose="020B0502040204020203" pitchFamily="34" charset="0"/>
                <a:cs typeface="Segoe UI" panose="020B0502040204020203" pitchFamily="34" charset="0"/>
              </a:rPr>
              <a:t>ER</a:t>
            </a:r>
            <a:endParaRPr lang="fr-FR" sz="1100" cap="all"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63023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00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animEffect transition="in" filter="fade">
                                      <p:cBhvr>
                                        <p:cTn id="21" dur="500"/>
                                        <p:tgtEl>
                                          <p:spTgt spid="3"/>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ppt_w</p:attrName>
                                        </p:attrNameLst>
                                      </p:cBhvr>
                                      <p:tavLst>
                                        <p:tav tm="0">
                                          <p:val>
                                            <p:fltVal val="0"/>
                                          </p:val>
                                        </p:tav>
                                        <p:tav tm="100000">
                                          <p:val>
                                            <p:strVal val="#ppt_w"/>
                                          </p:val>
                                        </p:tav>
                                      </p:tavLst>
                                    </p:anim>
                                    <p:anim calcmode="lin" valueType="num">
                                      <p:cBhvr>
                                        <p:cTn id="25" dur="500" fill="hold"/>
                                        <p:tgtEl>
                                          <p:spTgt spid="44"/>
                                        </p:tgtEl>
                                        <p:attrNameLst>
                                          <p:attrName>ppt_h</p:attrName>
                                        </p:attrNameLst>
                                      </p:cBhvr>
                                      <p:tavLst>
                                        <p:tav tm="0">
                                          <p:val>
                                            <p:fltVal val="0"/>
                                          </p:val>
                                        </p:tav>
                                        <p:tav tm="100000">
                                          <p:val>
                                            <p:strVal val="#ppt_h"/>
                                          </p:val>
                                        </p:tav>
                                      </p:tavLst>
                                    </p:anim>
                                    <p:animEffect transition="in" filter="fade">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500" fill="hold"/>
                                        <p:tgtEl>
                                          <p:spTgt spid="10"/>
                                        </p:tgtEl>
                                        <p:attrNameLst>
                                          <p:attrName>ppt_w</p:attrName>
                                        </p:attrNameLst>
                                      </p:cBhvr>
                                      <p:tavLst>
                                        <p:tav tm="0">
                                          <p:val>
                                            <p:fltVal val="0"/>
                                          </p:val>
                                        </p:tav>
                                        <p:tav tm="100000">
                                          <p:val>
                                            <p:strVal val="#ppt_w"/>
                                          </p:val>
                                        </p:tav>
                                      </p:tavLst>
                                    </p:anim>
                                    <p:anim calcmode="lin" valueType="num">
                                      <p:cBhvr>
                                        <p:cTn id="32" dur="500" fill="hold"/>
                                        <p:tgtEl>
                                          <p:spTgt spid="10"/>
                                        </p:tgtEl>
                                        <p:attrNameLst>
                                          <p:attrName>ppt_h</p:attrName>
                                        </p:attrNameLst>
                                      </p:cBhvr>
                                      <p:tavLst>
                                        <p:tav tm="0">
                                          <p:val>
                                            <p:fltVal val="0"/>
                                          </p:val>
                                        </p:tav>
                                        <p:tav tm="100000">
                                          <p:val>
                                            <p:strVal val="#ppt_h"/>
                                          </p:val>
                                        </p:tav>
                                      </p:tavLst>
                                    </p:anim>
                                    <p:animEffect transition="in" filter="fade">
                                      <p:cBhvr>
                                        <p:cTn id="33" dur="500"/>
                                        <p:tgtEl>
                                          <p:spTgt spid="10"/>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p:cTn id="36" dur="500" fill="hold"/>
                                        <p:tgtEl>
                                          <p:spTgt spid="17"/>
                                        </p:tgtEl>
                                        <p:attrNameLst>
                                          <p:attrName>ppt_w</p:attrName>
                                        </p:attrNameLst>
                                      </p:cBhvr>
                                      <p:tavLst>
                                        <p:tav tm="0">
                                          <p:val>
                                            <p:fltVal val="0"/>
                                          </p:val>
                                        </p:tav>
                                        <p:tav tm="100000">
                                          <p:val>
                                            <p:strVal val="#ppt_w"/>
                                          </p:val>
                                        </p:tav>
                                      </p:tavLst>
                                    </p:anim>
                                    <p:anim calcmode="lin" valueType="num">
                                      <p:cBhvr>
                                        <p:cTn id="37" dur="500" fill="hold"/>
                                        <p:tgtEl>
                                          <p:spTgt spid="17"/>
                                        </p:tgtEl>
                                        <p:attrNameLst>
                                          <p:attrName>ppt_h</p:attrName>
                                        </p:attrNameLst>
                                      </p:cBhvr>
                                      <p:tavLst>
                                        <p:tav tm="0">
                                          <p:val>
                                            <p:fltVal val="0"/>
                                          </p:val>
                                        </p:tav>
                                        <p:tav tm="100000">
                                          <p:val>
                                            <p:strVal val="#ppt_h"/>
                                          </p:val>
                                        </p:tav>
                                      </p:tavLst>
                                    </p:anim>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7" grpId="0" animBg="1"/>
      <p:bldP spid="26" grpId="0" animBg="1"/>
      <p:bldP spid="44" grpId="0" animBg="1"/>
      <p:bldP spid="2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4" name="Forme libre 3">
            <a:extLst>
              <a:ext uri="{FF2B5EF4-FFF2-40B4-BE49-F238E27FC236}">
                <a16:creationId xmlns:a16="http://schemas.microsoft.com/office/drawing/2014/main" id="{2ED2829E-2B28-4BB4-F0E9-740D46B054CB}"/>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0" name="Rectangle à coins arrondis 6">
            <a:extLst>
              <a:ext uri="{FF2B5EF4-FFF2-40B4-BE49-F238E27FC236}">
                <a16:creationId xmlns:a16="http://schemas.microsoft.com/office/drawing/2014/main" id="{62340F9A-BA1C-9490-962D-12AB1A592719}"/>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14" name="Rectangle à coins arrondis 11">
            <a:extLst>
              <a:ext uri="{FF2B5EF4-FFF2-40B4-BE49-F238E27FC236}">
                <a16:creationId xmlns:a16="http://schemas.microsoft.com/office/drawing/2014/main" id="{A77F8A96-A6D3-09E8-4D8F-4F1DACDB9791}"/>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Quelles </a:t>
            </a:r>
            <a:r>
              <a:rPr lang="fr-FR" sz="1200" b="1" i="1" dirty="0">
                <a:solidFill>
                  <a:srgbClr val="252525"/>
                </a:solidFill>
                <a:latin typeface="Segoe UI" panose="020B0502040204020203" pitchFamily="34" charset="0"/>
                <a:cs typeface="Segoe UI" panose="020B0502040204020203" pitchFamily="34" charset="0"/>
              </a:rPr>
              <a:t>mesures de sécurité</a:t>
            </a:r>
            <a:r>
              <a:rPr lang="fr-FR" sz="1200" i="1" dirty="0">
                <a:solidFill>
                  <a:srgbClr val="252525"/>
                </a:solidFill>
                <a:latin typeface="Segoe UI" panose="020B0502040204020203" pitchFamily="34" charset="0"/>
                <a:cs typeface="Segoe UI" panose="020B0502040204020203" pitchFamily="34" charset="0"/>
              </a:rPr>
              <a:t> peut-on appliquer aux </a:t>
            </a:r>
            <a:r>
              <a:rPr lang="fr-FR" sz="1200" b="1" i="1" dirty="0">
                <a:solidFill>
                  <a:srgbClr val="252525"/>
                </a:solidFill>
                <a:latin typeface="Segoe UI" panose="020B0502040204020203" pitchFamily="34" charset="0"/>
                <a:cs typeface="Segoe UI" panose="020B0502040204020203" pitchFamily="34" charset="0"/>
              </a:rPr>
              <a:t>parties prenantes</a:t>
            </a:r>
            <a:br>
              <a:rPr lang="fr-FR" sz="1200" b="1" i="1" dirty="0">
                <a:solidFill>
                  <a:srgbClr val="252525"/>
                </a:solidFill>
                <a:latin typeface="Segoe UI" panose="020B0502040204020203" pitchFamily="34" charset="0"/>
                <a:cs typeface="Segoe UI" panose="020B0502040204020203" pitchFamily="34" charset="0"/>
              </a:rPr>
            </a:br>
            <a:r>
              <a:rPr lang="fr-FR" sz="1200" b="1" i="1" dirty="0">
                <a:solidFill>
                  <a:srgbClr val="252525"/>
                </a:solidFill>
                <a:latin typeface="Segoe UI" panose="020B0502040204020203" pitchFamily="34" charset="0"/>
                <a:cs typeface="Segoe UI" panose="020B0502040204020203" pitchFamily="34" charset="0"/>
              </a:rPr>
              <a:t>critiques</a:t>
            </a:r>
            <a:r>
              <a:rPr lang="fr-FR" sz="1200" i="1" dirty="0">
                <a:solidFill>
                  <a:srgbClr val="252525"/>
                </a:solidFill>
                <a:latin typeface="Segoe UI" panose="020B0502040204020203" pitchFamily="34" charset="0"/>
                <a:cs typeface="Segoe UI" panose="020B0502040204020203" pitchFamily="34" charset="0"/>
              </a:rPr>
              <a:t> ?</a:t>
            </a:r>
          </a:p>
        </p:txBody>
      </p:sp>
      <p:sp>
        <p:nvSpPr>
          <p:cNvPr id="20" name="Forme libre 19">
            <a:extLst>
              <a:ext uri="{FF2B5EF4-FFF2-40B4-BE49-F238E27FC236}">
                <a16:creationId xmlns:a16="http://schemas.microsoft.com/office/drawing/2014/main" id="{6279E354-AA61-10FD-1820-666ACB065830}"/>
              </a:ext>
            </a:extLst>
          </p:cNvPr>
          <p:cNvSpPr/>
          <p:nvPr/>
        </p:nvSpPr>
        <p:spPr>
          <a:xfrm>
            <a:off x="582821" y="2976421"/>
            <a:ext cx="2827802" cy="1377224"/>
          </a:xfrm>
          <a:custGeom>
            <a:avLst/>
            <a:gdLst>
              <a:gd name="connsiteX0" fmla="*/ 0 w 2827802"/>
              <a:gd name="connsiteY0" fmla="*/ 0 h 1377224"/>
              <a:gd name="connsiteX1" fmla="*/ 2160000 w 2827802"/>
              <a:gd name="connsiteY1" fmla="*/ 0 h 1377224"/>
              <a:gd name="connsiteX2" fmla="*/ 2160000 w 2827802"/>
              <a:gd name="connsiteY2" fmla="*/ 616227 h 1377224"/>
              <a:gd name="connsiteX3" fmla="*/ 2827802 w 2827802"/>
              <a:gd name="connsiteY3" fmla="*/ 753657 h 1377224"/>
              <a:gd name="connsiteX4" fmla="*/ 2160000 w 2827802"/>
              <a:gd name="connsiteY4" fmla="*/ 884267 h 1377224"/>
              <a:gd name="connsiteX5" fmla="*/ 2160000 w 2827802"/>
              <a:gd name="connsiteY5" fmla="*/ 1377224 h 1377224"/>
              <a:gd name="connsiteX6" fmla="*/ 0 w 2827802"/>
              <a:gd name="connsiteY6" fmla="*/ 1377224 h 1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7802" h="1377224">
                <a:moveTo>
                  <a:pt x="0" y="0"/>
                </a:moveTo>
                <a:lnTo>
                  <a:pt x="2160000" y="0"/>
                </a:lnTo>
                <a:lnTo>
                  <a:pt x="2160000" y="616227"/>
                </a:lnTo>
                <a:lnTo>
                  <a:pt x="2827802" y="753657"/>
                </a:lnTo>
                <a:lnTo>
                  <a:pt x="2160000" y="884267"/>
                </a:lnTo>
                <a:lnTo>
                  <a:pt x="2160000" y="1377224"/>
                </a:lnTo>
                <a:lnTo>
                  <a:pt x="0" y="1377224"/>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chemeClr val="bg1">
                  <a:lumMod val="75000"/>
                </a:schemeClr>
              </a:soli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E570E8D2-7D96-69DB-84A0-4FC912CC1744}"/>
              </a:ext>
            </a:extLst>
          </p:cNvPr>
          <p:cNvSpPr/>
          <p:nvPr/>
        </p:nvSpPr>
        <p:spPr>
          <a:xfrm>
            <a:off x="582821" y="2982344"/>
            <a:ext cx="2160000" cy="13772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rIns="144000"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parties prenantes (i.e. acteurs humains ou informatiques en interaction avec l’objet de l’étude) qui forment l’écosystème ?</a:t>
            </a:r>
            <a:endParaRPr lang="fr-FR"/>
          </a:p>
        </p:txBody>
      </p:sp>
      <p:sp>
        <p:nvSpPr>
          <p:cNvPr id="5" name="Title 4">
            <a:extLst>
              <a:ext uri="{FF2B5EF4-FFF2-40B4-BE49-F238E27FC236}">
                <a16:creationId xmlns:a16="http://schemas.microsoft.com/office/drawing/2014/main" id="{E51BCFD5-31A6-AACA-AC5F-3979985AC09B}"/>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Déterminer le socle de sécurité</a:t>
            </a:r>
            <a:endParaRPr lang="fr-FR" sz="1800" dirty="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38921D32-B116-63A3-C4C9-443ED3E4AF2F}"/>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3-3 • </a:t>
            </a:r>
            <a:r>
              <a:rPr lang="fr-FR" sz="1400" dirty="0">
                <a:solidFill>
                  <a:srgbClr val="00AFAA"/>
                </a:solidFill>
                <a:latin typeface="Segoe UI" panose="020B0502040204020203" pitchFamily="34" charset="0"/>
                <a:cs typeface="Segoe UI" panose="020B0502040204020203" pitchFamily="34" charset="0"/>
              </a:rPr>
              <a:t>Les questions à se poser</a:t>
            </a:r>
            <a:endParaRPr lang="fr-FR" sz="1400">
              <a:solidFill>
                <a:srgbClr val="00AFAA"/>
              </a:solidFill>
              <a:latin typeface="Segoe UI" panose="020B0502040204020203" pitchFamily="34" charset="0"/>
              <a:cs typeface="Segoe UI" panose="020B0502040204020203" pitchFamily="34" charset="0"/>
            </a:endParaRPr>
          </a:p>
        </p:txBody>
      </p:sp>
      <p:sp>
        <p:nvSpPr>
          <p:cNvPr id="2" name="Forme libre 1">
            <a:extLst>
              <a:ext uri="{FF2B5EF4-FFF2-40B4-BE49-F238E27FC236}">
                <a16:creationId xmlns:a16="http://schemas.microsoft.com/office/drawing/2014/main" id="{923794EA-3E48-5649-42A6-16A1EEC05659}"/>
              </a:ext>
            </a:extLst>
          </p:cNvPr>
          <p:cNvSpPr/>
          <p:nvPr/>
        </p:nvSpPr>
        <p:spPr>
          <a:xfrm flipH="1">
            <a:off x="2160794" y="1449912"/>
            <a:ext cx="2088976" cy="1818029"/>
          </a:xfrm>
          <a:custGeom>
            <a:avLst/>
            <a:gdLst>
              <a:gd name="connsiteX0" fmla="*/ 2088976 w 2088976"/>
              <a:gd name="connsiteY0" fmla="*/ 0 h 1818029"/>
              <a:gd name="connsiteX1" fmla="*/ 0 w 2088976"/>
              <a:gd name="connsiteY1" fmla="*/ 0 h 1818029"/>
              <a:gd name="connsiteX2" fmla="*/ 0 w 2088976"/>
              <a:gd name="connsiteY2" fmla="*/ 1356167 h 1818029"/>
              <a:gd name="connsiteX3" fmla="*/ 780252 w 2088976"/>
              <a:gd name="connsiteY3" fmla="*/ 1356167 h 1818029"/>
              <a:gd name="connsiteX4" fmla="*/ 581100 w 2088976"/>
              <a:gd name="connsiteY4" fmla="*/ 1818029 h 1818029"/>
              <a:gd name="connsiteX5" fmla="*/ 1084200 w 2088976"/>
              <a:gd name="connsiteY5" fmla="*/ 1356167 h 1818029"/>
              <a:gd name="connsiteX6" fmla="*/ 2088976 w 2088976"/>
              <a:gd name="connsiteY6" fmla="*/ 1356167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818029">
                <a:moveTo>
                  <a:pt x="2088976" y="0"/>
                </a:moveTo>
                <a:lnTo>
                  <a:pt x="0" y="0"/>
                </a:lnTo>
                <a:lnTo>
                  <a:pt x="0" y="1356167"/>
                </a:lnTo>
                <a:lnTo>
                  <a:pt x="780252" y="1356167"/>
                </a:lnTo>
                <a:lnTo>
                  <a:pt x="581100" y="1818029"/>
                </a:lnTo>
                <a:lnTo>
                  <a:pt x="1084200" y="1356167"/>
                </a:lnTo>
                <a:lnTo>
                  <a:pt x="2088976" y="1356167"/>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12" name="Rectangle à coins arrondis 4">
            <a:extLst>
              <a:ext uri="{FF2B5EF4-FFF2-40B4-BE49-F238E27FC236}">
                <a16:creationId xmlns:a16="http://schemas.microsoft.com/office/drawing/2014/main" id="{C28C7C12-849D-698F-7CA5-453D8E2D7641}"/>
              </a:ext>
            </a:extLst>
          </p:cNvPr>
          <p:cNvSpPr/>
          <p:nvPr/>
        </p:nvSpPr>
        <p:spPr>
          <a:xfrm>
            <a:off x="2160794"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parties prenantes critiques (PPC)</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(i.e. les maillons faibles de l’écosystème disposant d’un accès privilégié aux valeurs métier) ?</a:t>
            </a:r>
          </a:p>
        </p:txBody>
      </p:sp>
      <p:sp>
        <p:nvSpPr>
          <p:cNvPr id="13" name="Rectangle à coins arrondis 7">
            <a:extLst>
              <a:ext uri="{FF2B5EF4-FFF2-40B4-BE49-F238E27FC236}">
                <a16:creationId xmlns:a16="http://schemas.microsoft.com/office/drawing/2014/main" id="{6C2DE79E-5D48-5499-62FC-756BD37B1D73}"/>
              </a:ext>
            </a:extLst>
          </p:cNvPr>
          <p:cNvSpPr/>
          <p:nvPr/>
        </p:nvSpPr>
        <p:spPr>
          <a:xfrm>
            <a:off x="4393787"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scénarios stratégiques, i.e. ensembles de chemins d’attaque allant d’une source de risques à un objectif visé ? L’attaquant est-il susceptible de passer par une PPC ?</a:t>
            </a:r>
          </a:p>
        </p:txBody>
      </p:sp>
      <p:sp>
        <p:nvSpPr>
          <p:cNvPr id="15" name="Forme libre 14">
            <a:extLst>
              <a:ext uri="{FF2B5EF4-FFF2-40B4-BE49-F238E27FC236}">
                <a16:creationId xmlns:a16="http://schemas.microsoft.com/office/drawing/2014/main" id="{B00DC279-D775-DF7A-045D-34BA94AAF070}"/>
              </a:ext>
            </a:extLst>
          </p:cNvPr>
          <p:cNvSpPr/>
          <p:nvPr/>
        </p:nvSpPr>
        <p:spPr>
          <a:xfrm>
            <a:off x="4393787" y="1449912"/>
            <a:ext cx="2700040" cy="1818029"/>
          </a:xfrm>
          <a:custGeom>
            <a:avLst/>
            <a:gdLst>
              <a:gd name="connsiteX0" fmla="*/ 0 w 2700040"/>
              <a:gd name="connsiteY0" fmla="*/ 0 h 1818029"/>
              <a:gd name="connsiteX1" fmla="*/ 2700040 w 2700040"/>
              <a:gd name="connsiteY1" fmla="*/ 0 h 1818029"/>
              <a:gd name="connsiteX2" fmla="*/ 2700040 w 2700040"/>
              <a:gd name="connsiteY2" fmla="*/ 1350453 h 1818029"/>
              <a:gd name="connsiteX3" fmla="*/ 1734779 w 2700040"/>
              <a:gd name="connsiteY3" fmla="*/ 1350453 h 1818029"/>
              <a:gd name="connsiteX4" fmla="*/ 1225455 w 2700040"/>
              <a:gd name="connsiteY4" fmla="*/ 1818029 h 1818029"/>
              <a:gd name="connsiteX5" fmla="*/ 1427071 w 2700040"/>
              <a:gd name="connsiteY5" fmla="*/ 1350453 h 1818029"/>
              <a:gd name="connsiteX6" fmla="*/ 0 w 2700040"/>
              <a:gd name="connsiteY6" fmla="*/ 1350453 h 1818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818029">
                <a:moveTo>
                  <a:pt x="0" y="0"/>
                </a:moveTo>
                <a:lnTo>
                  <a:pt x="2700040" y="0"/>
                </a:lnTo>
                <a:lnTo>
                  <a:pt x="2700040" y="1350453"/>
                </a:lnTo>
                <a:lnTo>
                  <a:pt x="1734779" y="1350453"/>
                </a:lnTo>
                <a:lnTo>
                  <a:pt x="1225455" y="1818029"/>
                </a:lnTo>
                <a:lnTo>
                  <a:pt x="1427071" y="1350453"/>
                </a:lnTo>
                <a:lnTo>
                  <a:pt x="0" y="1350453"/>
                </a:lnTo>
                <a:close/>
              </a:path>
            </a:pathLst>
          </a:custGeom>
          <a:no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4746949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5">
            <a:extLst>
              <a:ext uri="{FF2B5EF4-FFF2-40B4-BE49-F238E27FC236}">
                <a16:creationId xmlns:a16="http://schemas.microsoft.com/office/drawing/2014/main" id="{3D0CA2EA-D02F-7E67-4378-C9D4614BAA8B}"/>
              </a:ext>
            </a:extLst>
          </p:cNvPr>
          <p:cNvSpPr txBox="1">
            <a:spLocks/>
          </p:cNvSpPr>
          <p:nvPr>
            <p:custDataLst>
              <p:tags r:id="rId1"/>
            </p:custDataLst>
          </p:nvPr>
        </p:nvSpPr>
        <p:spPr>
          <a:xfrm>
            <a:off x="2051049" y="1419225"/>
            <a:ext cx="3023871" cy="2903472"/>
          </a:xfrm>
          <a:prstGeom prst="rect">
            <a:avLst/>
          </a:prstGeom>
        </p:spPr>
        <p:txBody>
          <a:bodyPr vert="horz" lIns="0" tIns="0" rIns="0" bIns="0" rtlCol="0" anchor="t">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450"/>
              </a:spcBef>
              <a:spcAft>
                <a:spcPts val="225"/>
              </a:spcAft>
              <a:buSzPts val="2400"/>
              <a:buNone/>
            </a:pPr>
            <a:r>
              <a:rPr lang="fr-FR" sz="1200" b="1" dirty="0">
                <a:solidFill>
                  <a:srgbClr val="00AFAA"/>
                </a:solidFill>
                <a:latin typeface="Segoe UI" panose="020B0502040204020203" pitchFamily="34" charset="0"/>
                <a:cs typeface="Segoe UI" panose="020B0502040204020203" pitchFamily="34" charset="0"/>
              </a:rPr>
              <a:t>Réfléchir aux mesures de sécurité</a:t>
            </a:r>
          </a:p>
          <a:p>
            <a:pPr marL="88900" indent="-88900">
              <a:buClr>
                <a:srgbClr val="00AFAA"/>
              </a:buClr>
            </a:pPr>
            <a:r>
              <a:rPr lang="fr-FR" sz="1200" dirty="0">
                <a:solidFill>
                  <a:srgbClr val="252525"/>
                </a:solidFill>
                <a:latin typeface="Segoe UI" panose="020B0502040204020203" pitchFamily="34" charset="0"/>
                <a:cs typeface="Segoe UI" panose="020B0502040204020203" pitchFamily="34" charset="0"/>
              </a:rPr>
              <a:t>Importance de réfléchir </a:t>
            </a:r>
            <a:r>
              <a:rPr lang="fr-FR" sz="1200" b="1" dirty="0">
                <a:solidFill>
                  <a:srgbClr val="252525"/>
                </a:solidFill>
                <a:latin typeface="Segoe UI" panose="020B0502040204020203" pitchFamily="34" charset="0"/>
                <a:cs typeface="Segoe UI" panose="020B0502040204020203" pitchFamily="34" charset="0"/>
              </a:rPr>
              <a:t>aux mesures de sécurité</a:t>
            </a:r>
            <a:r>
              <a:rPr lang="fr-FR" sz="1200" dirty="0">
                <a:solidFill>
                  <a:srgbClr val="252525"/>
                </a:solidFill>
                <a:latin typeface="Segoe UI" panose="020B0502040204020203" pitchFamily="34" charset="0"/>
                <a:cs typeface="Segoe UI" panose="020B0502040204020203" pitchFamily="34" charset="0"/>
              </a:rPr>
              <a:t> que l’on peut proposer aux parties prenantes les plus à risque afin de réduire leur niveau de menace.</a:t>
            </a:r>
          </a:p>
          <a:p>
            <a:pPr marL="88900" indent="-88900">
              <a:buClr>
                <a:srgbClr val="00AFAA"/>
              </a:buClr>
            </a:pPr>
            <a:r>
              <a:rPr lang="fr-FR" sz="1200" dirty="0">
                <a:solidFill>
                  <a:srgbClr val="252525"/>
                </a:solidFill>
                <a:latin typeface="Segoe UI" panose="020B0502040204020203" pitchFamily="34" charset="0"/>
                <a:cs typeface="Segoe UI" panose="020B0502040204020203" pitchFamily="34" charset="0"/>
              </a:rPr>
              <a:t>Elles peuvent participer :</a:t>
            </a:r>
          </a:p>
          <a:p>
            <a:pPr marL="355600" indent="-177800">
              <a:buClr>
                <a:srgbClr val="00AFAA"/>
              </a:buClr>
            </a:pPr>
            <a:r>
              <a:rPr lang="fr-FR" sz="1200" dirty="0">
                <a:solidFill>
                  <a:srgbClr val="252525"/>
                </a:solidFill>
                <a:latin typeface="Segoe UI" panose="020B0502040204020203" pitchFamily="34" charset="0"/>
                <a:cs typeface="Segoe UI" panose="020B0502040204020203" pitchFamily="34" charset="0"/>
              </a:rPr>
              <a:t>à la réduction de leur exposition, et/ou</a:t>
            </a:r>
          </a:p>
          <a:p>
            <a:pPr marL="355600" indent="-177800">
              <a:buClr>
                <a:srgbClr val="00AFAA"/>
              </a:buClr>
            </a:pPr>
            <a:r>
              <a:rPr lang="fr-FR" sz="1200" dirty="0">
                <a:solidFill>
                  <a:srgbClr val="252525"/>
                </a:solidFill>
                <a:latin typeface="Segoe UI" panose="020B0502040204020203" pitchFamily="34" charset="0"/>
                <a:cs typeface="Segoe UI" panose="020B0502040204020203" pitchFamily="34" charset="0"/>
              </a:rPr>
              <a:t>à l’augmentation de leur fiabilité cyber.</a:t>
            </a:r>
          </a:p>
        </p:txBody>
      </p:sp>
      <p:pic>
        <p:nvPicPr>
          <p:cNvPr id="18" name="Image 17">
            <a:extLst>
              <a:ext uri="{FF2B5EF4-FFF2-40B4-BE49-F238E27FC236}">
                <a16:creationId xmlns:a16="http://schemas.microsoft.com/office/drawing/2014/main" id="{A7516449-7003-D557-650F-DB09E1BBE846}"/>
              </a:ext>
            </a:extLst>
          </p:cNvPr>
          <p:cNvPicPr>
            <a:picLocks noChangeAspect="1"/>
          </p:cNvPicPr>
          <p:nvPr/>
        </p:nvPicPr>
        <p:blipFill>
          <a:blip r:embed="rId5"/>
          <a:stretch>
            <a:fillRect/>
          </a:stretch>
        </p:blipFill>
        <p:spPr>
          <a:xfrm>
            <a:off x="4988667" y="1922691"/>
            <a:ext cx="3831483" cy="3220809"/>
          </a:xfrm>
          <a:prstGeom prst="rect">
            <a:avLst/>
          </a:prstGeom>
        </p:spPr>
      </p:pic>
      <p:sp>
        <p:nvSpPr>
          <p:cNvPr id="3" name="Title 4">
            <a:extLst>
              <a:ext uri="{FF2B5EF4-FFF2-40B4-BE49-F238E27FC236}">
                <a16:creationId xmlns:a16="http://schemas.microsoft.com/office/drawing/2014/main" id="{76814AF6-A69D-24D8-E4DF-A399D53E24CD}"/>
              </a:ext>
            </a:extLst>
          </p:cNvPr>
          <p:cNvSpPr txBox="1">
            <a:spLocks/>
          </p:cNvSpPr>
          <p:nvPr>
            <p:custDataLst>
              <p:tags r:id="rId2"/>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Définir les mesures de sécurité sur l’écosystème</a:t>
            </a:r>
          </a:p>
        </p:txBody>
      </p:sp>
      <p:sp>
        <p:nvSpPr>
          <p:cNvPr id="4" name="ZoneTexte 3">
            <a:extLst>
              <a:ext uri="{FF2B5EF4-FFF2-40B4-BE49-F238E27FC236}">
                <a16:creationId xmlns:a16="http://schemas.microsoft.com/office/drawing/2014/main" id="{4B76D157-F59F-50E1-1C0B-831E3315845B}"/>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3-3</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407605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5BDB9B0C-DABB-2129-FDB2-C824A6ADB8F4}"/>
              </a:ext>
            </a:extLst>
          </p:cNvPr>
          <p:cNvGraphicFramePr>
            <a:graphicFrameLocks noGrp="1"/>
          </p:cNvGraphicFramePr>
          <p:nvPr>
            <p:extLst>
              <p:ext uri="{D42A27DB-BD31-4B8C-83A1-F6EECF244321}">
                <p14:modId xmlns:p14="http://schemas.microsoft.com/office/powerpoint/2010/main" val="4085807664"/>
              </p:ext>
            </p:extLst>
          </p:nvPr>
        </p:nvGraphicFramePr>
        <p:xfrm>
          <a:off x="1258888" y="1277963"/>
          <a:ext cx="7035307" cy="1291962"/>
        </p:xfrm>
        <a:graphic>
          <a:graphicData uri="http://schemas.openxmlformats.org/drawingml/2006/table">
            <a:tbl>
              <a:tblPr firstRow="1" bandRow="1">
                <a:tableStyleId>{5C22544A-7EE6-4342-B048-85BDC9FD1C3A}</a:tableStyleId>
              </a:tblPr>
              <a:tblGrid>
                <a:gridCol w="1113596">
                  <a:extLst>
                    <a:ext uri="{9D8B030D-6E8A-4147-A177-3AD203B41FA5}">
                      <a16:colId xmlns:a16="http://schemas.microsoft.com/office/drawing/2014/main" val="20000"/>
                    </a:ext>
                  </a:extLst>
                </a:gridCol>
                <a:gridCol w="1113955">
                  <a:extLst>
                    <a:ext uri="{9D8B030D-6E8A-4147-A177-3AD203B41FA5}">
                      <a16:colId xmlns:a16="http://schemas.microsoft.com/office/drawing/2014/main" val="20001"/>
                    </a:ext>
                  </a:extLst>
                </a:gridCol>
                <a:gridCol w="1620000">
                  <a:extLst>
                    <a:ext uri="{9D8B030D-6E8A-4147-A177-3AD203B41FA5}">
                      <a16:colId xmlns:a16="http://schemas.microsoft.com/office/drawing/2014/main" val="20002"/>
                    </a:ext>
                  </a:extLst>
                </a:gridCol>
                <a:gridCol w="1512000">
                  <a:extLst>
                    <a:ext uri="{9D8B030D-6E8A-4147-A177-3AD203B41FA5}">
                      <a16:colId xmlns:a16="http://schemas.microsoft.com/office/drawing/2014/main" val="20003"/>
                    </a:ext>
                  </a:extLst>
                </a:gridCol>
                <a:gridCol w="991756">
                  <a:extLst>
                    <a:ext uri="{9D8B030D-6E8A-4147-A177-3AD203B41FA5}">
                      <a16:colId xmlns:a16="http://schemas.microsoft.com/office/drawing/2014/main" val="20004"/>
                    </a:ext>
                  </a:extLst>
                </a:gridCol>
                <a:gridCol w="684000">
                  <a:extLst>
                    <a:ext uri="{9D8B030D-6E8A-4147-A177-3AD203B41FA5}">
                      <a16:colId xmlns:a16="http://schemas.microsoft.com/office/drawing/2014/main" val="20005"/>
                    </a:ext>
                  </a:extLst>
                </a:gridCol>
              </a:tblGrid>
              <a:tr h="427962">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Partie prenante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Dépendance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Pénétration</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Maturité Cyber</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Confiance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Criticité</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864000">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Professeur</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3</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Assure la saisie des notes</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Droits simples d’utilisateur, en écriture sur toutes les notes</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1</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Aucune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4</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Membre de l’éducation nationale</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0,75</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4" name="Tableau 3">
            <a:extLst>
              <a:ext uri="{FF2B5EF4-FFF2-40B4-BE49-F238E27FC236}">
                <a16:creationId xmlns:a16="http://schemas.microsoft.com/office/drawing/2014/main" id="{3292DA8E-00BB-6F37-F4D8-BEA4FE216D79}"/>
              </a:ext>
            </a:extLst>
          </p:cNvPr>
          <p:cNvGraphicFramePr>
            <a:graphicFrameLocks noGrp="1"/>
          </p:cNvGraphicFramePr>
          <p:nvPr>
            <p:extLst>
              <p:ext uri="{D42A27DB-BD31-4B8C-83A1-F6EECF244321}">
                <p14:modId xmlns:p14="http://schemas.microsoft.com/office/powerpoint/2010/main" val="2855431796"/>
              </p:ext>
            </p:extLst>
          </p:nvPr>
        </p:nvGraphicFramePr>
        <p:xfrm>
          <a:off x="1258888" y="3087974"/>
          <a:ext cx="7035306" cy="1688464"/>
        </p:xfrm>
        <a:graphic>
          <a:graphicData uri="http://schemas.openxmlformats.org/drawingml/2006/table">
            <a:tbl>
              <a:tblPr firstRow="1" bandRow="1">
                <a:tableStyleId>{5C22544A-7EE6-4342-B048-85BDC9FD1C3A}</a:tableStyleId>
              </a:tblPr>
              <a:tblGrid>
                <a:gridCol w="854725">
                  <a:extLst>
                    <a:ext uri="{9D8B030D-6E8A-4147-A177-3AD203B41FA5}">
                      <a16:colId xmlns:a16="http://schemas.microsoft.com/office/drawing/2014/main" val="20000"/>
                    </a:ext>
                  </a:extLst>
                </a:gridCol>
                <a:gridCol w="1341620">
                  <a:extLst>
                    <a:ext uri="{9D8B030D-6E8A-4147-A177-3AD203B41FA5}">
                      <a16:colId xmlns:a16="http://schemas.microsoft.com/office/drawing/2014/main" val="20001"/>
                    </a:ext>
                  </a:extLst>
                </a:gridCol>
                <a:gridCol w="3245370">
                  <a:extLst>
                    <a:ext uri="{9D8B030D-6E8A-4147-A177-3AD203B41FA5}">
                      <a16:colId xmlns:a16="http://schemas.microsoft.com/office/drawing/2014/main" val="20002"/>
                    </a:ext>
                  </a:extLst>
                </a:gridCol>
                <a:gridCol w="764499">
                  <a:extLst>
                    <a:ext uri="{9D8B030D-6E8A-4147-A177-3AD203B41FA5}">
                      <a16:colId xmlns:a16="http://schemas.microsoft.com/office/drawing/2014/main" val="20004"/>
                    </a:ext>
                  </a:extLst>
                </a:gridCol>
                <a:gridCol w="829092">
                  <a:extLst>
                    <a:ext uri="{9D8B030D-6E8A-4147-A177-3AD203B41FA5}">
                      <a16:colId xmlns:a16="http://schemas.microsoft.com/office/drawing/2014/main" val="20005"/>
                    </a:ext>
                  </a:extLst>
                </a:gridCol>
              </a:tblGrid>
              <a:tr h="466267">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Partie</a:t>
                      </a:r>
                    </a:p>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prenante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algn="ct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Chemin d’attaque stratégique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Mesure de sécurité</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Criticité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initiale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Criticité résiduelle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1222197">
                <a:tc>
                  <a:txBody>
                    <a:bodyPr/>
                    <a:lstStyle/>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Professeur</a:t>
                      </a:r>
                    </a:p>
                    <a:p>
                      <a:pPr algn="ct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(P1)</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3</a:t>
                      </a: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Pénétration (1</a:t>
                      </a: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➜1</a:t>
                      </a: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 </a:t>
                      </a:r>
                    </a:p>
                    <a:p>
                      <a:pPr algn="l">
                        <a:spcAft>
                          <a:spcPts val="300"/>
                        </a:spcAft>
                      </a:pP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Limiter les droits en édition aux seuls élèves du professeur et dans la matière qu’il enseigne</a:t>
                      </a:r>
                    </a:p>
                    <a:p>
                      <a:pPr algn="l"/>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Maturité Cyber (1</a:t>
                      </a: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a:t>
                      </a:r>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2)</a:t>
                      </a:r>
                      <a:b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100" b="0" i="0" u="none" strike="noStrike" kern="1200" dirty="0">
                          <a:solidFill>
                            <a:srgbClr val="252525"/>
                          </a:solidFill>
                          <a:effectLst/>
                          <a:latin typeface="Segoe UI" panose="020B0502040204020203" pitchFamily="34" charset="0"/>
                          <a:ea typeface="+mn-ea"/>
                          <a:cs typeface="Segoe UI" panose="020B0502040204020203" pitchFamily="34" charset="0"/>
                        </a:rPr>
                        <a:t>Sensibiliser régulièrement sur l’hygiène informatique et l’ingénierie sociale</a:t>
                      </a:r>
                    </a:p>
                  </a:txBody>
                  <a:tcPr marL="113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0,75</a:t>
                      </a: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100" b="1" i="0" u="none" strike="noStrike" kern="1200" dirty="0">
                          <a:solidFill>
                            <a:srgbClr val="00AFAA"/>
                          </a:solidFill>
                          <a:effectLst/>
                          <a:latin typeface="Segoe UI" panose="020B0502040204020203" pitchFamily="34" charset="0"/>
                          <a:ea typeface="+mn-ea"/>
                          <a:cs typeface="Segoe UI" panose="020B0502040204020203" pitchFamily="34" charset="0"/>
                        </a:rPr>
                        <a:t>0,375</a:t>
                      </a:r>
                    </a:p>
                  </a:txBody>
                  <a:tcPr marL="77851" marR="77851" marT="38926" marB="38926"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5" name="TextBox 7">
            <a:extLst>
              <a:ext uri="{FF2B5EF4-FFF2-40B4-BE49-F238E27FC236}">
                <a16:creationId xmlns:a16="http://schemas.microsoft.com/office/drawing/2014/main" id="{31E08B3E-A6EE-9EC2-5598-B8C023ABB39D}"/>
              </a:ext>
            </a:extLst>
          </p:cNvPr>
          <p:cNvSpPr txBox="1"/>
          <p:nvPr/>
        </p:nvSpPr>
        <p:spPr>
          <a:xfrm>
            <a:off x="1258888" y="1052929"/>
            <a:ext cx="4632251" cy="184666"/>
          </a:xfrm>
          <a:prstGeom prst="rect">
            <a:avLst/>
          </a:prstGeom>
          <a:noFill/>
        </p:spPr>
        <p:txBody>
          <a:bodyPr wrap="square" lIns="0" tIns="0" rIns="0" bIns="0" rtlCol="0">
            <a:spAutoFit/>
          </a:bodyPr>
          <a:lstStyle/>
          <a:p>
            <a:r>
              <a:rPr lang="fr-FR" sz="1200" b="1" dirty="0">
                <a:solidFill>
                  <a:srgbClr val="00AFAA"/>
                </a:solidFill>
                <a:latin typeface="Segoe UI" panose="020B0502040204020203" pitchFamily="34" charset="0"/>
                <a:cs typeface="Segoe UI" panose="020B0502040204020203" pitchFamily="34" charset="0"/>
              </a:rPr>
              <a:t>Exemple étudiant (rappel)</a:t>
            </a:r>
          </a:p>
        </p:txBody>
      </p:sp>
      <p:sp>
        <p:nvSpPr>
          <p:cNvPr id="6" name="TextBox 7">
            <a:extLst>
              <a:ext uri="{FF2B5EF4-FFF2-40B4-BE49-F238E27FC236}">
                <a16:creationId xmlns:a16="http://schemas.microsoft.com/office/drawing/2014/main" id="{8AEB8058-9212-1DB8-F949-F2BE1AF97A15}"/>
              </a:ext>
            </a:extLst>
          </p:cNvPr>
          <p:cNvSpPr txBox="1"/>
          <p:nvPr/>
        </p:nvSpPr>
        <p:spPr>
          <a:xfrm>
            <a:off x="1258888" y="2670715"/>
            <a:ext cx="7035306" cy="353943"/>
          </a:xfrm>
          <a:prstGeom prst="rect">
            <a:avLst/>
          </a:prstGeom>
          <a:noFill/>
        </p:spPr>
        <p:txBody>
          <a:bodyPr wrap="square" lIns="0" tIns="0" rIns="0" bIns="0" rtlCol="0">
            <a:spAutoFit/>
          </a:bodyPr>
          <a:lstStyle/>
          <a:p>
            <a:pPr marL="0" indent="0">
              <a:buNone/>
            </a:pPr>
            <a:r>
              <a:rPr lang="fr-FR" sz="1200" b="1" dirty="0">
                <a:solidFill>
                  <a:srgbClr val="00AFAA"/>
                </a:solidFill>
                <a:latin typeface="Segoe UI" panose="020B0502040204020203" pitchFamily="34" charset="0"/>
                <a:cs typeface="Segoe UI" panose="020B0502040204020203" pitchFamily="34" charset="0"/>
              </a:rPr>
              <a:t>Décision :</a:t>
            </a:r>
            <a:r>
              <a:rPr lang="fr-FR" sz="1100" dirty="0">
                <a:solidFill>
                  <a:srgbClr val="252525"/>
                </a:solidFill>
                <a:latin typeface="Segoe UI" panose="020B0502040204020203" pitchFamily="34" charset="0"/>
                <a:cs typeface="Segoe UI" panose="020B0502040204020203" pitchFamily="34" charset="0"/>
              </a:rPr>
              <a:t> Afin de limiter la criticité du professeur, il faut baisser son niveau d’exposition et d’augmenter son niveau de fiabilité cyber.</a:t>
            </a:r>
          </a:p>
        </p:txBody>
      </p:sp>
      <p:sp>
        <p:nvSpPr>
          <p:cNvPr id="7" name="Title 4">
            <a:extLst>
              <a:ext uri="{FF2B5EF4-FFF2-40B4-BE49-F238E27FC236}">
                <a16:creationId xmlns:a16="http://schemas.microsoft.com/office/drawing/2014/main" id="{963DFEBB-E933-8A14-C84C-60AAF32B9CCD}"/>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Définir les mesures de sécurité sur l’écosystème</a:t>
            </a:r>
          </a:p>
        </p:txBody>
      </p:sp>
      <p:sp>
        <p:nvSpPr>
          <p:cNvPr id="8" name="ZoneTexte 7">
            <a:extLst>
              <a:ext uri="{FF2B5EF4-FFF2-40B4-BE49-F238E27FC236}">
                <a16:creationId xmlns:a16="http://schemas.microsoft.com/office/drawing/2014/main" id="{1EB43AAC-395A-7AD2-9ED1-97745DC6195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3-3</a:t>
            </a:r>
            <a:endParaRPr lang="fr-FR" sz="1400">
              <a:solidFill>
                <a:srgbClr val="00AFAA"/>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2166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034512-A1E5-C767-9498-7C503A1EEA24}"/>
              </a:ext>
            </a:extLst>
          </p:cNvPr>
          <p:cNvSpPr/>
          <p:nvPr/>
        </p:nvSpPr>
        <p:spPr>
          <a:xfrm>
            <a:off x="423746" y="1348903"/>
            <a:ext cx="1939380" cy="1297020"/>
          </a:xfrm>
          <a:prstGeom prst="rect">
            <a:avLst/>
          </a:pr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8" name="Forme libre 17">
            <a:extLst>
              <a:ext uri="{FF2B5EF4-FFF2-40B4-BE49-F238E27FC236}">
                <a16:creationId xmlns:a16="http://schemas.microsoft.com/office/drawing/2014/main" id="{0951E11E-AF25-C597-7439-3597AA2CCBBC}"/>
              </a:ext>
            </a:extLst>
          </p:cNvPr>
          <p:cNvSpPr/>
          <p:nvPr/>
        </p:nvSpPr>
        <p:spPr>
          <a:xfrm>
            <a:off x="336638" y="2527151"/>
            <a:ext cx="1457373" cy="1011721"/>
          </a:xfrm>
          <a:custGeom>
            <a:avLst/>
            <a:gdLst>
              <a:gd name="connsiteX0" fmla="*/ 0 w 1457373"/>
              <a:gd name="connsiteY0" fmla="*/ 0 h 1011721"/>
              <a:gd name="connsiteX1" fmla="*/ 1457373 w 1457373"/>
              <a:gd name="connsiteY1" fmla="*/ 0 h 1011721"/>
              <a:gd name="connsiteX2" fmla="*/ 1457373 w 1457373"/>
              <a:gd name="connsiteY2" fmla="*/ 628363 h 1011721"/>
              <a:gd name="connsiteX3" fmla="*/ 1213452 w 1457373"/>
              <a:gd name="connsiteY3" fmla="*/ 628363 h 1011721"/>
              <a:gd name="connsiteX4" fmla="*/ 1407557 w 1457373"/>
              <a:gd name="connsiteY4" fmla="*/ 1011721 h 1011721"/>
              <a:gd name="connsiteX5" fmla="*/ 1009263 w 1457373"/>
              <a:gd name="connsiteY5" fmla="*/ 628363 h 1011721"/>
              <a:gd name="connsiteX6" fmla="*/ 0 w 1457373"/>
              <a:gd name="connsiteY6" fmla="*/ 628363 h 101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7373" h="1011721">
                <a:moveTo>
                  <a:pt x="0" y="0"/>
                </a:moveTo>
                <a:lnTo>
                  <a:pt x="1457373" y="0"/>
                </a:lnTo>
                <a:lnTo>
                  <a:pt x="1457373" y="628363"/>
                </a:lnTo>
                <a:lnTo>
                  <a:pt x="1213452" y="628363"/>
                </a:lnTo>
                <a:lnTo>
                  <a:pt x="1407557" y="1011721"/>
                </a:lnTo>
                <a:lnTo>
                  <a:pt x="1009263" y="628363"/>
                </a:lnTo>
                <a:lnTo>
                  <a:pt x="0" y="628363"/>
                </a:lnTo>
                <a:close/>
              </a:path>
            </a:pathLst>
          </a:custGeom>
          <a:solidFill>
            <a:schemeClr val="bg1"/>
          </a:solidFill>
          <a:ln>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grpSp>
        <p:nvGrpSpPr>
          <p:cNvPr id="2" name="Groupe 1">
            <a:extLst>
              <a:ext uri="{FF2B5EF4-FFF2-40B4-BE49-F238E27FC236}">
                <a16:creationId xmlns:a16="http://schemas.microsoft.com/office/drawing/2014/main" id="{14B45A64-F3B3-45AF-EB68-A228D13FA814}"/>
              </a:ext>
            </a:extLst>
          </p:cNvPr>
          <p:cNvGrpSpPr>
            <a:grpSpLocks noChangeAspect="1"/>
          </p:cNvGrpSpPr>
          <p:nvPr/>
        </p:nvGrpSpPr>
        <p:grpSpPr>
          <a:xfrm>
            <a:off x="8287431" y="144000"/>
            <a:ext cx="726429" cy="720000"/>
            <a:chOff x="7980825" y="195574"/>
            <a:chExt cx="799071" cy="792000"/>
          </a:xfrm>
        </p:grpSpPr>
        <p:pic>
          <p:nvPicPr>
            <p:cNvPr id="3" name="Image 2">
              <a:extLst>
                <a:ext uri="{FF2B5EF4-FFF2-40B4-BE49-F238E27FC236}">
                  <a16:creationId xmlns:a16="http://schemas.microsoft.com/office/drawing/2014/main" id="{E975434D-F902-F7FE-130F-91B2C37B3B34}"/>
                </a:ext>
              </a:extLst>
            </p:cNvPr>
            <p:cNvPicPr>
              <a:picLocks noChangeAspect="1"/>
            </p:cNvPicPr>
            <p:nvPr/>
          </p:nvPicPr>
          <p:blipFill>
            <a:blip r:embed="rId4"/>
            <a:stretch>
              <a:fillRect/>
            </a:stretch>
          </p:blipFill>
          <p:spPr>
            <a:xfrm>
              <a:off x="7980825" y="195574"/>
              <a:ext cx="799071" cy="792000"/>
            </a:xfrm>
            <a:prstGeom prst="rect">
              <a:avLst/>
            </a:prstGeom>
          </p:spPr>
        </p:pic>
        <p:sp>
          <p:nvSpPr>
            <p:cNvPr id="4" name="Rectangle 3">
              <a:extLst>
                <a:ext uri="{FF2B5EF4-FFF2-40B4-BE49-F238E27FC236}">
                  <a16:creationId xmlns:a16="http://schemas.microsoft.com/office/drawing/2014/main" id="{31F89B80-09C9-24EC-0EE1-22ABEA08490C}"/>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pSp>
        <p:nvGrpSpPr>
          <p:cNvPr id="5" name="Groupe 4">
            <a:extLst>
              <a:ext uri="{FF2B5EF4-FFF2-40B4-BE49-F238E27FC236}">
                <a16:creationId xmlns:a16="http://schemas.microsoft.com/office/drawing/2014/main" id="{B604A108-B8A3-18E4-DF1E-8DCEA2467B56}"/>
              </a:ext>
            </a:extLst>
          </p:cNvPr>
          <p:cNvGrpSpPr/>
          <p:nvPr/>
        </p:nvGrpSpPr>
        <p:grpSpPr>
          <a:xfrm>
            <a:off x="8135888" y="-646899"/>
            <a:ext cx="1008112" cy="504000"/>
            <a:chOff x="7020272" y="95114"/>
            <a:chExt cx="1008112" cy="504000"/>
          </a:xfrm>
        </p:grpSpPr>
        <p:sp>
          <p:nvSpPr>
            <p:cNvPr id="6" name="Rectangle 5">
              <a:extLst>
                <a:ext uri="{FF2B5EF4-FFF2-40B4-BE49-F238E27FC236}">
                  <a16:creationId xmlns:a16="http://schemas.microsoft.com/office/drawing/2014/main" id="{77E60A9D-A217-6E53-9644-EA70A81088D9}"/>
                </a:ext>
              </a:extLst>
            </p:cNvPr>
            <p:cNvSpPr/>
            <p:nvPr/>
          </p:nvSpPr>
          <p:spPr>
            <a:xfrm>
              <a:off x="7020272" y="95114"/>
              <a:ext cx="1008112" cy="504000"/>
            </a:xfrm>
            <a:prstGeom prst="rect">
              <a:avLst/>
            </a:prstGeom>
            <a:solidFill>
              <a:schemeClr val="tx2">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fr-FR" sz="1200" b="1" dirty="0">
                  <a:solidFill>
                    <a:schemeClr val="tx1"/>
                  </a:solidFill>
                  <a:latin typeface="Calibri" panose="020F0502020204030204" pitchFamily="34" charset="0"/>
                </a:rPr>
                <a:t>p. 12</a:t>
              </a:r>
            </a:p>
          </p:txBody>
        </p:sp>
        <p:pic>
          <p:nvPicPr>
            <p:cNvPr id="7" name="Picture 3">
              <a:extLst>
                <a:ext uri="{FF2B5EF4-FFF2-40B4-BE49-F238E27FC236}">
                  <a16:creationId xmlns:a16="http://schemas.microsoft.com/office/drawing/2014/main" id="{D3523871-2A46-208A-8B8C-98C88AA398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7036594" y="116633"/>
              <a:ext cx="978142" cy="23048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aphicFrame>
        <p:nvGraphicFramePr>
          <p:cNvPr id="11" name="Tableau 10">
            <a:extLst>
              <a:ext uri="{FF2B5EF4-FFF2-40B4-BE49-F238E27FC236}">
                <a16:creationId xmlns:a16="http://schemas.microsoft.com/office/drawing/2014/main" id="{58679187-6635-404B-416C-72924EB92DC8}"/>
              </a:ext>
            </a:extLst>
          </p:cNvPr>
          <p:cNvGraphicFramePr>
            <a:graphicFrameLocks noGrp="1"/>
          </p:cNvGraphicFramePr>
          <p:nvPr>
            <p:extLst>
              <p:ext uri="{D42A27DB-BD31-4B8C-83A1-F6EECF244321}">
                <p14:modId xmlns:p14="http://schemas.microsoft.com/office/powerpoint/2010/main" val="1700167436"/>
              </p:ext>
            </p:extLst>
          </p:nvPr>
        </p:nvGraphicFramePr>
        <p:xfrm>
          <a:off x="2541615" y="1178037"/>
          <a:ext cx="6265747" cy="3619160"/>
        </p:xfrm>
        <a:graphic>
          <a:graphicData uri="http://schemas.openxmlformats.org/drawingml/2006/table">
            <a:tbl>
              <a:tblPr firstRow="1" bandRow="1">
                <a:tableStyleId>{5C22544A-7EE6-4342-B048-85BDC9FD1C3A}</a:tableStyleId>
              </a:tblPr>
              <a:tblGrid>
                <a:gridCol w="994450">
                  <a:extLst>
                    <a:ext uri="{9D8B030D-6E8A-4147-A177-3AD203B41FA5}">
                      <a16:colId xmlns:a16="http://schemas.microsoft.com/office/drawing/2014/main" val="909695829"/>
                    </a:ext>
                  </a:extLst>
                </a:gridCol>
                <a:gridCol w="994450">
                  <a:extLst>
                    <a:ext uri="{9D8B030D-6E8A-4147-A177-3AD203B41FA5}">
                      <a16:colId xmlns:a16="http://schemas.microsoft.com/office/drawing/2014/main" val="20001"/>
                    </a:ext>
                  </a:extLst>
                </a:gridCol>
                <a:gridCol w="2876472">
                  <a:extLst>
                    <a:ext uri="{9D8B030D-6E8A-4147-A177-3AD203B41FA5}">
                      <a16:colId xmlns:a16="http://schemas.microsoft.com/office/drawing/2014/main" val="20002"/>
                    </a:ext>
                  </a:extLst>
                </a:gridCol>
                <a:gridCol w="658624">
                  <a:extLst>
                    <a:ext uri="{9D8B030D-6E8A-4147-A177-3AD203B41FA5}">
                      <a16:colId xmlns:a16="http://schemas.microsoft.com/office/drawing/2014/main" val="20004"/>
                    </a:ext>
                  </a:extLst>
                </a:gridCol>
                <a:gridCol w="741751">
                  <a:extLst>
                    <a:ext uri="{9D8B030D-6E8A-4147-A177-3AD203B41FA5}">
                      <a16:colId xmlns:a16="http://schemas.microsoft.com/office/drawing/2014/main" val="20005"/>
                    </a:ext>
                  </a:extLst>
                </a:gridCol>
              </a:tblGrid>
              <a:tr h="538940">
                <a:tc>
                  <a:txBody>
                    <a:bodyPr/>
                    <a:lstStyle/>
                    <a:p>
                      <a:pPr marL="0" algn="ctr" defTabSz="914400" rtl="0" eaLnBrk="1" latinLnBrk="0" hangingPunct="1"/>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Partie</a:t>
                      </a:r>
                    </a:p>
                    <a:p>
                      <a:pPr marL="0" algn="ctr" defTabSz="914400" rtl="0" eaLnBrk="1" latinLnBrk="0" hangingPunct="1"/>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prenante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algn="ctr"/>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Chemin d’attaque stratégique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algn="ctr" defTabSz="914400" rtl="0" eaLnBrk="1" latinLnBrk="0" hangingPunct="1"/>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Mesures de sécurité</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Menace</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initiale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1" i="0" u="none" strike="noStrike" kern="1200" dirty="0">
                          <a:solidFill>
                            <a:schemeClr val="bg1"/>
                          </a:solidFill>
                          <a:effectLst/>
                          <a:latin typeface="Segoe UI" panose="020B0502040204020203" pitchFamily="34" charset="0"/>
                          <a:ea typeface="+mn-ea"/>
                          <a:cs typeface="Segoe UI" panose="020B0502040204020203" pitchFamily="34" charset="0"/>
                        </a:rPr>
                        <a:t>Menace résiduelle</a:t>
                      </a:r>
                    </a:p>
                  </a:txBody>
                  <a:tcPr marL="77851" marR="77851" marT="38926" marB="38926" anchor="ctr">
                    <a:lnB w="12700" cap="flat" cmpd="sng" algn="ctr">
                      <a:solidFill>
                        <a:schemeClr val="bg1">
                          <a:lumMod val="65000"/>
                        </a:schemeClr>
                      </a:solidFill>
                      <a:prstDash val="solid"/>
                      <a:round/>
                      <a:headEnd type="none" w="med" len="med"/>
                      <a:tailEnd type="none" w="med" len="med"/>
                    </a:lnB>
                    <a:solidFill>
                      <a:srgbClr val="00AFAA"/>
                    </a:solidFill>
                  </a:tcPr>
                </a:tc>
                <a:extLst>
                  <a:ext uri="{0D108BD9-81ED-4DB2-BD59-A6C34878D82A}">
                    <a16:rowId xmlns:a16="http://schemas.microsoft.com/office/drawing/2014/main" val="10000"/>
                  </a:ext>
                </a:extLst>
              </a:tr>
              <a:tr h="1023759">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F2</a:t>
                      </a:r>
                    </a:p>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Fournisseur de matériel</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Arrêt de production par compromission de l’équipement de maintenance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Réduire le risque de piègeage des équipements de maintenance utilisés sur le système industriel.</a:t>
                      </a:r>
                    </a:p>
                    <a:p>
                      <a:pPr algn="l"/>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Dotation de matériels de maintenance administrés par la DSI et qui seront mis à disposition du prestataire sur site.</a:t>
                      </a:r>
                    </a:p>
                  </a:txBody>
                  <a:tcPr marL="108000" marR="3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2</a:t>
                      </a:r>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1,3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1206316">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F3</a:t>
                      </a:r>
                    </a:p>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Vol d’informations</a:t>
                      </a:r>
                      <a:b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en passant par</a:t>
                      </a:r>
                      <a:b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le 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Accroître la maturité cyber du prestataire (2</a:t>
                      </a:r>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a:t>
                      </a:r>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3)</a:t>
                      </a:r>
                    </a:p>
                    <a:p>
                      <a:pPr marL="93663" indent="-93663" algn="l">
                        <a:buFont typeface="Arial" panose="020B0604020202020204" pitchFamily="34" charset="0"/>
                        <a:buChar char="•"/>
                        <a:tabLst/>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Audit de sécurité (à inclure dans le contrat)</a:t>
                      </a:r>
                    </a:p>
                    <a:p>
                      <a:pPr marL="93663" indent="-93663" algn="l">
                        <a:spcAft>
                          <a:spcPts val="300"/>
                        </a:spcAft>
                        <a:buFont typeface="Arial" panose="020B0604020202020204" pitchFamily="34" charset="0"/>
                        <a:buChar char="•"/>
                        <a:tabLst/>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Suivi du plan d’action interne</a:t>
                      </a:r>
                    </a:p>
                    <a:p>
                      <a:pPr marL="0" algn="l"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Renforcer la protection des données de R&amp;D</a:t>
                      </a:r>
                    </a:p>
                    <a:p>
                      <a:pPr algn="l"/>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Solutions à investiguer : chiffrement, cloisonnement du réseau R&amp;D.</a:t>
                      </a:r>
                    </a:p>
                  </a:txBody>
                  <a:tcPr marL="108000" marR="3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10262586"/>
                  </a:ext>
                </a:extLst>
              </a:tr>
              <a:tr h="850145">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P3</a:t>
                      </a:r>
                    </a:p>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Laboratoires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Vol d’informations sur le système d’information</a:t>
                      </a:r>
                      <a:b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du laboratoire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l"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Diminuer la pénétration des laboratoires (3</a:t>
                      </a:r>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sym typeface="Wingdings" panose="05000000000000000000" pitchFamily="2" charset="2"/>
                        </a:rPr>
                        <a:t>➜</a:t>
                      </a:r>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2)</a:t>
                      </a:r>
                    </a:p>
                    <a:p>
                      <a:pPr algn="l"/>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Limitation des données transmises au laboratoire au juste besoin (mauvaise habitude actuelle de « tout » diffuser).</a:t>
                      </a:r>
                    </a:p>
                  </a:txBody>
                  <a:tcPr marL="108000" marR="3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2,25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000" b="1" i="0" u="none" strike="noStrike" kern="1200" dirty="0">
                          <a:solidFill>
                            <a:srgbClr val="00AFAA"/>
                          </a:solidFill>
                          <a:effectLst/>
                          <a:latin typeface="Segoe UI" panose="020B0502040204020203" pitchFamily="34" charset="0"/>
                          <a:ea typeface="+mn-ea"/>
                          <a:cs typeface="Segoe UI" panose="020B0502040204020203" pitchFamily="34" charset="0"/>
                        </a:rPr>
                        <a:t>1,5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71074794"/>
                  </a:ext>
                </a:extLst>
              </a:tr>
            </a:tbl>
          </a:graphicData>
        </a:graphic>
      </p:graphicFrame>
      <p:sp>
        <p:nvSpPr>
          <p:cNvPr id="15" name="Rectangle à coins arrondis 4">
            <a:extLst>
              <a:ext uri="{FF2B5EF4-FFF2-40B4-BE49-F238E27FC236}">
                <a16:creationId xmlns:a16="http://schemas.microsoft.com/office/drawing/2014/main" id="{3AB21A17-0326-91BD-1D64-320A8260DCE6}"/>
              </a:ext>
            </a:extLst>
          </p:cNvPr>
          <p:cNvSpPr/>
          <p:nvPr/>
        </p:nvSpPr>
        <p:spPr>
          <a:xfrm>
            <a:off x="423746" y="1348903"/>
            <a:ext cx="1939380" cy="1222847"/>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i="1" dirty="0">
                <a:solidFill>
                  <a:srgbClr val="252525"/>
                </a:solidFill>
                <a:latin typeface="Segoe UI" panose="020B0502040204020203" pitchFamily="34" charset="0"/>
                <a:cs typeface="Segoe UI" panose="020B0502040204020203" pitchFamily="34" charset="0"/>
              </a:rPr>
              <a:t>Pour le scénario stratégique</a:t>
            </a:r>
            <a:br>
              <a:rPr lang="fr-FR" sz="1000" i="1" dirty="0">
                <a:solidFill>
                  <a:srgbClr val="252525"/>
                </a:solidFill>
                <a:latin typeface="Segoe UI" panose="020B0502040204020203" pitchFamily="34" charset="0"/>
                <a:cs typeface="Segoe UI" panose="020B0502040204020203" pitchFamily="34" charset="0"/>
              </a:rPr>
            </a:br>
            <a:r>
              <a:rPr lang="fr-FR" sz="1000" i="1" dirty="0">
                <a:solidFill>
                  <a:srgbClr val="252525"/>
                </a:solidFill>
                <a:latin typeface="Segoe UI" panose="020B0502040204020203" pitchFamily="34" charset="0"/>
                <a:cs typeface="Segoe UI" panose="020B0502040204020203" pitchFamily="34" charset="0"/>
              </a:rPr>
              <a:t>« le concurrent vole les travaux de recherche », quelles mesures</a:t>
            </a:r>
            <a:br>
              <a:rPr lang="fr-FR" sz="1000" i="1" dirty="0">
                <a:solidFill>
                  <a:srgbClr val="252525"/>
                </a:solidFill>
                <a:latin typeface="Segoe UI" panose="020B0502040204020203" pitchFamily="34" charset="0"/>
                <a:cs typeface="Segoe UI" panose="020B0502040204020203" pitchFamily="34" charset="0"/>
              </a:rPr>
            </a:br>
            <a:r>
              <a:rPr lang="fr-FR" sz="1000" i="1" dirty="0">
                <a:solidFill>
                  <a:srgbClr val="252525"/>
                </a:solidFill>
                <a:latin typeface="Segoe UI" panose="020B0502040204020203" pitchFamily="34" charset="0"/>
                <a:cs typeface="Segoe UI" panose="020B0502040204020203" pitchFamily="34" charset="0"/>
              </a:rPr>
              <a:t>proposez-vous pour le prestataire informatique et les laboratoires (F3 et P3) ?</a:t>
            </a:r>
          </a:p>
        </p:txBody>
      </p:sp>
      <p:sp>
        <p:nvSpPr>
          <p:cNvPr id="22" name="Rectangle à coins arrondis 4">
            <a:extLst>
              <a:ext uri="{FF2B5EF4-FFF2-40B4-BE49-F238E27FC236}">
                <a16:creationId xmlns:a16="http://schemas.microsoft.com/office/drawing/2014/main" id="{70A72307-BE96-322A-C5A5-4789DFF4FC44}"/>
              </a:ext>
            </a:extLst>
          </p:cNvPr>
          <p:cNvSpPr/>
          <p:nvPr/>
        </p:nvSpPr>
        <p:spPr>
          <a:xfrm>
            <a:off x="336638" y="2527151"/>
            <a:ext cx="1457373" cy="63109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i="1" dirty="0">
                <a:solidFill>
                  <a:srgbClr val="252525"/>
                </a:solidFill>
                <a:latin typeface="Segoe UI" panose="020B0502040204020203" pitchFamily="34" charset="0"/>
                <a:cs typeface="Segoe UI" panose="020B0502040204020203" pitchFamily="34" charset="0"/>
              </a:rPr>
              <a:t>Quelle est l’efficacité</a:t>
            </a:r>
            <a:br>
              <a:rPr lang="fr-FR" sz="1000" i="1" dirty="0">
                <a:solidFill>
                  <a:srgbClr val="252525"/>
                </a:solidFill>
                <a:latin typeface="Segoe UI" panose="020B0502040204020203" pitchFamily="34" charset="0"/>
                <a:cs typeface="Segoe UI" panose="020B0502040204020203" pitchFamily="34" charset="0"/>
              </a:rPr>
            </a:br>
            <a:r>
              <a:rPr lang="fr-FR" sz="1000" i="1" dirty="0">
                <a:solidFill>
                  <a:srgbClr val="252525"/>
                </a:solidFill>
                <a:latin typeface="Segoe UI" panose="020B0502040204020203" pitchFamily="34" charset="0"/>
                <a:cs typeface="Segoe UI" panose="020B0502040204020203" pitchFamily="34" charset="0"/>
              </a:rPr>
              <a:t>de ces mesures ?</a:t>
            </a:r>
          </a:p>
        </p:txBody>
      </p:sp>
      <p:pic>
        <p:nvPicPr>
          <p:cNvPr id="20" name="Image 19">
            <a:extLst>
              <a:ext uri="{FF2B5EF4-FFF2-40B4-BE49-F238E27FC236}">
                <a16:creationId xmlns:a16="http://schemas.microsoft.com/office/drawing/2014/main" id="{EED9B7F7-70FB-8C86-A002-0C3EB61DE9C8}"/>
              </a:ext>
            </a:extLst>
          </p:cNvPr>
          <p:cNvPicPr>
            <a:picLocks noChangeAspect="1"/>
          </p:cNvPicPr>
          <p:nvPr/>
        </p:nvPicPr>
        <p:blipFill>
          <a:blip r:embed="rId6"/>
          <a:stretch>
            <a:fillRect/>
          </a:stretch>
        </p:blipFill>
        <p:spPr>
          <a:xfrm>
            <a:off x="1679344" y="2788596"/>
            <a:ext cx="1466762" cy="2359574"/>
          </a:xfrm>
          <a:prstGeom prst="rect">
            <a:avLst/>
          </a:prstGeom>
        </p:spPr>
      </p:pic>
      <p:sp>
        <p:nvSpPr>
          <p:cNvPr id="8" name="Title 4">
            <a:extLst>
              <a:ext uri="{FF2B5EF4-FFF2-40B4-BE49-F238E27FC236}">
                <a16:creationId xmlns:a16="http://schemas.microsoft.com/office/drawing/2014/main" id="{AC28772E-F8A9-5F33-518B-4873407C0B67}"/>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p>
        </p:txBody>
      </p:sp>
      <p:sp>
        <p:nvSpPr>
          <p:cNvPr id="10" name="ZoneTexte 9">
            <a:extLst>
              <a:ext uri="{FF2B5EF4-FFF2-40B4-BE49-F238E27FC236}">
                <a16:creationId xmlns:a16="http://schemas.microsoft.com/office/drawing/2014/main" id="{023CAAAC-F3A9-5893-C1D6-C27D91B38F5E}"/>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AFAA"/>
                </a:solidFill>
                <a:latin typeface="Segoe UI" panose="020B0502040204020203" pitchFamily="34" charset="0"/>
                <a:ea typeface="+mn-ea"/>
                <a:cs typeface="Segoe UI" panose="020B0502040204020203" pitchFamily="34" charset="0"/>
              </a:rPr>
              <a:t>Atelier 3-3 • </a:t>
            </a:r>
            <a:r>
              <a:rPr lang="fr-FR" sz="1400" dirty="0">
                <a:solidFill>
                  <a:srgbClr val="00AFAA"/>
                </a:solidFill>
                <a:latin typeface="Segoe UI" panose="020B0502040204020203" pitchFamily="34" charset="0"/>
                <a:cs typeface="Segoe UI" panose="020B0502040204020203" pitchFamily="34" charset="0"/>
              </a:rPr>
              <a:t>Définir les mesures de sécurité sur l’écosystème</a:t>
            </a:r>
          </a:p>
        </p:txBody>
      </p:sp>
      <p:sp>
        <p:nvSpPr>
          <p:cNvPr id="9" name="Rectangle 8">
            <a:extLst>
              <a:ext uri="{FF2B5EF4-FFF2-40B4-BE49-F238E27FC236}">
                <a16:creationId xmlns:a16="http://schemas.microsoft.com/office/drawing/2014/main" id="{9FF42CA1-81E8-478E-898E-25EFF92567D3}"/>
              </a:ext>
            </a:extLst>
          </p:cNvPr>
          <p:cNvSpPr/>
          <p:nvPr/>
        </p:nvSpPr>
        <p:spPr>
          <a:xfrm>
            <a:off x="4572000" y="2788596"/>
            <a:ext cx="2752078" cy="1099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4984192-AE40-45DC-91E9-7B07522CD59B}"/>
              </a:ext>
            </a:extLst>
          </p:cNvPr>
          <p:cNvSpPr/>
          <p:nvPr/>
        </p:nvSpPr>
        <p:spPr>
          <a:xfrm>
            <a:off x="4572000" y="3984516"/>
            <a:ext cx="2668890" cy="754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9831CDD4-CD56-4BCD-A91B-C680E0886AD7}"/>
              </a:ext>
            </a:extLst>
          </p:cNvPr>
          <p:cNvSpPr/>
          <p:nvPr/>
        </p:nvSpPr>
        <p:spPr>
          <a:xfrm>
            <a:off x="8243887" y="2932645"/>
            <a:ext cx="331447" cy="7541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9C5BE2D7-6349-44CD-84D6-EBB6B0367A70}"/>
              </a:ext>
            </a:extLst>
          </p:cNvPr>
          <p:cNvSpPr/>
          <p:nvPr/>
        </p:nvSpPr>
        <p:spPr>
          <a:xfrm>
            <a:off x="8243886" y="4000856"/>
            <a:ext cx="331447" cy="629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4204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22" presetClass="exit" presetSubtype="1" fill="hold" grpId="0" nodeType="withEffect">
                                  <p:stCondLst>
                                    <p:cond delay="0"/>
                                  </p:stCondLst>
                                  <p:childTnLst>
                                    <p:animEffect transition="out" filter="wipe(up)">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1" fill="hold" grpId="0" nodeType="clickEffect">
                                  <p:stCondLst>
                                    <p:cond delay="0"/>
                                  </p:stCondLst>
                                  <p:childTnLst>
                                    <p:animEffect transition="out" filter="wipe(up)">
                                      <p:cBhvr>
                                        <p:cTn id="14" dur="500"/>
                                        <p:tgtEl>
                                          <p:spTgt spid="17"/>
                                        </p:tgtEl>
                                      </p:cBhvr>
                                    </p:animEffect>
                                    <p:set>
                                      <p:cBhvr>
                                        <p:cTn id="15" dur="1" fill="hold">
                                          <p:stCondLst>
                                            <p:cond delay="499"/>
                                          </p:stCondLst>
                                        </p:cTn>
                                        <p:tgtEl>
                                          <p:spTgt spid="17"/>
                                        </p:tgtEl>
                                        <p:attrNameLst>
                                          <p:attrName>style.visibility</p:attrName>
                                        </p:attrNameLst>
                                      </p:cBhvr>
                                      <p:to>
                                        <p:strVal val="hidden"/>
                                      </p:to>
                                    </p:set>
                                  </p:childTnLst>
                                </p:cTn>
                              </p:par>
                              <p:par>
                                <p:cTn id="16" presetID="22" presetClass="exit" presetSubtype="1" fill="hold" grpId="0" nodeType="withEffect">
                                  <p:stCondLst>
                                    <p:cond delay="0"/>
                                  </p:stCondLst>
                                  <p:childTnLst>
                                    <p:animEffect transition="out" filter="wipe(up)">
                                      <p:cBhvr>
                                        <p:cTn id="17" dur="500"/>
                                        <p:tgtEl>
                                          <p:spTgt spid="21"/>
                                        </p:tgtEl>
                                      </p:cBhvr>
                                    </p:animEffect>
                                    <p:set>
                                      <p:cBhvr>
                                        <p:cTn id="1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7" grpId="0" animBg="1"/>
      <p:bldP spid="19" grpId="0" animBg="1"/>
      <p:bldP spid="21"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4">
            <a:extLst>
              <a:ext uri="{FF2B5EF4-FFF2-40B4-BE49-F238E27FC236}">
                <a16:creationId xmlns:a16="http://schemas.microsoft.com/office/drawing/2014/main" id="{52530D8B-C458-E3F7-3EB7-1CF995B0D376}"/>
              </a:ext>
            </a:extLst>
          </p:cNvPr>
          <p:cNvSpPr txBox="1">
            <a:spLocks/>
          </p:cNvSpPr>
          <p:nvPr>
            <p:custDataLst>
              <p:tags r:id="rId1"/>
            </p:custDataLst>
          </p:nvPr>
        </p:nvSpPr>
        <p:spPr>
          <a:xfrm>
            <a:off x="1980000" y="144000"/>
            <a:ext cx="6910782"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Comment constituer les scénarios de risques ?</a:t>
            </a:r>
          </a:p>
        </p:txBody>
      </p:sp>
      <p:sp>
        <p:nvSpPr>
          <p:cNvPr id="19" name="ZoneTexte 18">
            <a:extLst>
              <a:ext uri="{FF2B5EF4-FFF2-40B4-BE49-F238E27FC236}">
                <a16:creationId xmlns:a16="http://schemas.microsoft.com/office/drawing/2014/main" id="{47BC2A71-373B-AA6E-D4F9-5BA53C0AA476}"/>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00AFAA"/>
                </a:solidFill>
                <a:latin typeface="Segoe UI" panose="020B0502040204020203" pitchFamily="34" charset="0"/>
                <a:cs typeface="Segoe UI" panose="020B0502040204020203" pitchFamily="34" charset="0"/>
              </a:rPr>
              <a:t>Fin de l’atelier 3</a:t>
            </a:r>
            <a:endParaRPr lang="fr-FR" sz="1400">
              <a:solidFill>
                <a:srgbClr val="00AFAA"/>
              </a:solidFill>
              <a:latin typeface="Segoe UI" panose="020B0502040204020203" pitchFamily="34" charset="0"/>
              <a:cs typeface="Segoe UI" panose="020B0502040204020203" pitchFamily="34" charset="0"/>
            </a:endParaRPr>
          </a:p>
        </p:txBody>
      </p:sp>
      <p:sp>
        <p:nvSpPr>
          <p:cNvPr id="39" name="Rectangle : coins arrondis 38">
            <a:extLst>
              <a:ext uri="{FF2B5EF4-FFF2-40B4-BE49-F238E27FC236}">
                <a16:creationId xmlns:a16="http://schemas.microsoft.com/office/drawing/2014/main" id="{CEC0EFB0-DAEA-409E-B017-BAD7DD3D8618}"/>
              </a:ext>
            </a:extLst>
          </p:cNvPr>
          <p:cNvSpPr/>
          <p:nvPr/>
        </p:nvSpPr>
        <p:spPr>
          <a:xfrm>
            <a:off x="2543808" y="234035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52" name="Rectangle : coins arrondis 51">
            <a:extLst>
              <a:ext uri="{FF2B5EF4-FFF2-40B4-BE49-F238E27FC236}">
                <a16:creationId xmlns:a16="http://schemas.microsoft.com/office/drawing/2014/main" id="{06E4E4E8-E843-414E-B60D-76343730C502}"/>
              </a:ext>
            </a:extLst>
          </p:cNvPr>
          <p:cNvSpPr/>
          <p:nvPr/>
        </p:nvSpPr>
        <p:spPr>
          <a:xfrm>
            <a:off x="2534875" y="2343268"/>
            <a:ext cx="2727218" cy="1989588"/>
          </a:xfrm>
          <a:prstGeom prst="roundRect">
            <a:avLst>
              <a:gd name="adj" fmla="val 10304"/>
            </a:avLst>
          </a:prstGeom>
          <a:solidFill>
            <a:srgbClr val="BFEEFF"/>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grpSp>
        <p:nvGrpSpPr>
          <p:cNvPr id="53" name="Groupe 52">
            <a:extLst>
              <a:ext uri="{FF2B5EF4-FFF2-40B4-BE49-F238E27FC236}">
                <a16:creationId xmlns:a16="http://schemas.microsoft.com/office/drawing/2014/main" id="{523A3881-3686-46F8-AC82-6EAFAB123ACE}"/>
              </a:ext>
            </a:extLst>
          </p:cNvPr>
          <p:cNvGrpSpPr/>
          <p:nvPr/>
        </p:nvGrpSpPr>
        <p:grpSpPr>
          <a:xfrm>
            <a:off x="151847" y="2595327"/>
            <a:ext cx="2193020" cy="123111"/>
            <a:chOff x="189545" y="3065108"/>
            <a:chExt cx="2193020" cy="123111"/>
          </a:xfrm>
        </p:grpSpPr>
        <p:sp>
          <p:nvSpPr>
            <p:cNvPr id="54" name="Rectangle 53">
              <a:extLst>
                <a:ext uri="{FF2B5EF4-FFF2-40B4-BE49-F238E27FC236}">
                  <a16:creationId xmlns:a16="http://schemas.microsoft.com/office/drawing/2014/main" id="{6FA36C0F-1C9D-4758-AC3E-D2C47A88C1FB}"/>
                </a:ext>
              </a:extLst>
            </p:cNvPr>
            <p:cNvSpPr/>
            <p:nvPr/>
          </p:nvSpPr>
          <p:spPr bwMode="auto">
            <a:xfrm>
              <a:off x="203735" y="3065108"/>
              <a:ext cx="2178830" cy="12311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i="1" dirty="0">
                  <a:solidFill>
                    <a:srgbClr val="252525"/>
                  </a:solidFill>
                  <a:latin typeface="Segoe UI" panose="020B0502040204020203" pitchFamily="34" charset="0"/>
                  <a:cs typeface="Segoe UI" panose="020B0502040204020203" pitchFamily="34" charset="0"/>
                </a:rPr>
                <a:t>       Chemin d’attaque d’un scénario stratégique</a:t>
              </a:r>
            </a:p>
          </p:txBody>
        </p:sp>
        <p:cxnSp>
          <p:nvCxnSpPr>
            <p:cNvPr id="55" name="Connecteur droit avec flèche 54">
              <a:extLst>
                <a:ext uri="{FF2B5EF4-FFF2-40B4-BE49-F238E27FC236}">
                  <a16:creationId xmlns:a16="http://schemas.microsoft.com/office/drawing/2014/main" id="{6FC4B615-E54E-4147-B301-B86E72E5C4F8}"/>
                </a:ext>
              </a:extLst>
            </p:cNvPr>
            <p:cNvCxnSpPr>
              <a:cxnSpLocks/>
            </p:cNvCxnSpPr>
            <p:nvPr/>
          </p:nvCxnSpPr>
          <p:spPr>
            <a:xfrm>
              <a:off x="189545" y="3127455"/>
              <a:ext cx="176767" cy="0"/>
            </a:xfrm>
            <a:prstGeom prst="straightConnector1">
              <a:avLst/>
            </a:prstGeom>
            <a:noFill/>
            <a:ln w="19050" cap="flat" cmpd="sng" algn="ctr">
              <a:solidFill>
                <a:srgbClr val="00B0F0"/>
              </a:solidFill>
              <a:prstDash val="solid"/>
              <a:tailEnd type="arrow"/>
            </a:ln>
            <a:effectLst/>
          </p:spPr>
        </p:cxnSp>
      </p:grpSp>
      <p:cxnSp>
        <p:nvCxnSpPr>
          <p:cNvPr id="56" name="Connecteur droit avec flèche 55">
            <a:extLst>
              <a:ext uri="{FF2B5EF4-FFF2-40B4-BE49-F238E27FC236}">
                <a16:creationId xmlns:a16="http://schemas.microsoft.com/office/drawing/2014/main" id="{0408F297-8E3D-4F46-909B-7BA9FF9D405D}"/>
              </a:ext>
            </a:extLst>
          </p:cNvPr>
          <p:cNvCxnSpPr>
            <a:cxnSpLocks/>
            <a:stCxn id="100" idx="6"/>
            <a:endCxn id="80" idx="2"/>
          </p:cNvCxnSpPr>
          <p:nvPr/>
        </p:nvCxnSpPr>
        <p:spPr>
          <a:xfrm flipV="1">
            <a:off x="4247792" y="1619453"/>
            <a:ext cx="2591645" cy="345"/>
          </a:xfrm>
          <a:prstGeom prst="straightConnector1">
            <a:avLst/>
          </a:prstGeom>
          <a:ln w="19050">
            <a:solidFill>
              <a:srgbClr val="923ED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Rectangle : coins arrondis 56">
            <a:extLst>
              <a:ext uri="{FF2B5EF4-FFF2-40B4-BE49-F238E27FC236}">
                <a16:creationId xmlns:a16="http://schemas.microsoft.com/office/drawing/2014/main" id="{2B11D087-BED2-4079-9B3A-275DEB12C842}"/>
              </a:ext>
            </a:extLst>
          </p:cNvPr>
          <p:cNvSpPr/>
          <p:nvPr/>
        </p:nvSpPr>
        <p:spPr>
          <a:xfrm>
            <a:off x="5376701" y="282103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58" name="Rectangle : coins arrondis 57">
            <a:extLst>
              <a:ext uri="{FF2B5EF4-FFF2-40B4-BE49-F238E27FC236}">
                <a16:creationId xmlns:a16="http://schemas.microsoft.com/office/drawing/2014/main" id="{6665207B-2FAB-40D6-9940-4C58DF732B4B}"/>
              </a:ext>
            </a:extLst>
          </p:cNvPr>
          <p:cNvSpPr/>
          <p:nvPr/>
        </p:nvSpPr>
        <p:spPr>
          <a:xfrm>
            <a:off x="5376701" y="2821036"/>
            <a:ext cx="2700000" cy="1993533"/>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59" name="Rectangle 58">
            <a:extLst>
              <a:ext uri="{FF2B5EF4-FFF2-40B4-BE49-F238E27FC236}">
                <a16:creationId xmlns:a16="http://schemas.microsoft.com/office/drawing/2014/main" id="{4CB4EC2D-2F34-40F0-8EEA-0547E19EFD31}"/>
              </a:ext>
            </a:extLst>
          </p:cNvPr>
          <p:cNvSpPr/>
          <p:nvPr/>
        </p:nvSpPr>
        <p:spPr>
          <a:xfrm>
            <a:off x="5549852"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p>
          <a:p>
            <a:pPr algn="ctr" defTabSz="685800">
              <a:defRPr/>
            </a:pPr>
            <a:r>
              <a:rPr lang="fr-FR" sz="1000" dirty="0">
                <a:solidFill>
                  <a:srgbClr val="252525"/>
                </a:solidFill>
                <a:latin typeface="Segoe UI" panose="020B0502040204020203" pitchFamily="34" charset="0"/>
                <a:cs typeface="Segoe UI" panose="020B0502040204020203" pitchFamily="34" charset="0"/>
              </a:rPr>
              <a:t>Support 1</a:t>
            </a:r>
          </a:p>
        </p:txBody>
      </p:sp>
      <p:sp>
        <p:nvSpPr>
          <p:cNvPr id="68" name="Rectangle 67">
            <a:extLst>
              <a:ext uri="{FF2B5EF4-FFF2-40B4-BE49-F238E27FC236}">
                <a16:creationId xmlns:a16="http://schemas.microsoft.com/office/drawing/2014/main" id="{B0A39FA8-D8D8-4E96-95D9-460F28BEA9DC}"/>
              </a:ext>
            </a:extLst>
          </p:cNvPr>
          <p:cNvSpPr/>
          <p:nvPr/>
        </p:nvSpPr>
        <p:spPr>
          <a:xfrm>
            <a:off x="6873177"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support 2</a:t>
            </a:r>
          </a:p>
        </p:txBody>
      </p:sp>
      <p:sp>
        <p:nvSpPr>
          <p:cNvPr id="69" name="ZoneTexte 68">
            <a:extLst>
              <a:ext uri="{FF2B5EF4-FFF2-40B4-BE49-F238E27FC236}">
                <a16:creationId xmlns:a16="http://schemas.microsoft.com/office/drawing/2014/main" id="{61DF2B69-199E-4A6A-9368-D4E75FACF140}"/>
              </a:ext>
            </a:extLst>
          </p:cNvPr>
          <p:cNvSpPr txBox="1"/>
          <p:nvPr/>
        </p:nvSpPr>
        <p:spPr>
          <a:xfrm>
            <a:off x="6097905" y="4544788"/>
            <a:ext cx="1257593" cy="207216"/>
          </a:xfrm>
          <a:prstGeom prst="rect">
            <a:avLst/>
          </a:prstGeom>
          <a:noFill/>
          <a:ln w="12700">
            <a:noFill/>
          </a:ln>
        </p:spPr>
        <p:txBody>
          <a:bodyPr wrap="square" lIns="0" tIns="0" rIns="0" bIns="0" rtlCol="0" anchor="ctr">
            <a:no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OBJET DE L’ÉTUDE</a:t>
            </a:r>
          </a:p>
        </p:txBody>
      </p:sp>
      <p:cxnSp>
        <p:nvCxnSpPr>
          <p:cNvPr id="70" name="Connecteur droit avec flèche 69">
            <a:extLst>
              <a:ext uri="{FF2B5EF4-FFF2-40B4-BE49-F238E27FC236}">
                <a16:creationId xmlns:a16="http://schemas.microsoft.com/office/drawing/2014/main" id="{3A66C6AC-ACCF-4D77-94E8-47BCD20A550C}"/>
              </a:ext>
            </a:extLst>
          </p:cNvPr>
          <p:cNvCxnSpPr>
            <a:cxnSpLocks/>
          </p:cNvCxnSpPr>
          <p:nvPr/>
        </p:nvCxnSpPr>
        <p:spPr>
          <a:xfrm>
            <a:off x="6096243"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71" name="Connecteur droit avec flèche 70">
            <a:extLst>
              <a:ext uri="{FF2B5EF4-FFF2-40B4-BE49-F238E27FC236}">
                <a16:creationId xmlns:a16="http://schemas.microsoft.com/office/drawing/2014/main" id="{7F7D768D-04E1-4404-ADCA-82D2D05B5D74}"/>
              </a:ext>
            </a:extLst>
          </p:cNvPr>
          <p:cNvCxnSpPr>
            <a:cxnSpLocks/>
          </p:cNvCxnSpPr>
          <p:nvPr/>
        </p:nvCxnSpPr>
        <p:spPr>
          <a:xfrm>
            <a:off x="7077705"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72" name="Rectangle 71">
            <a:extLst>
              <a:ext uri="{FF2B5EF4-FFF2-40B4-BE49-F238E27FC236}">
                <a16:creationId xmlns:a16="http://schemas.microsoft.com/office/drawing/2014/main" id="{B12017DE-CA71-4643-AAF5-7D14FD3B06A7}"/>
              </a:ext>
            </a:extLst>
          </p:cNvPr>
          <p:cNvSpPr/>
          <p:nvPr/>
        </p:nvSpPr>
        <p:spPr>
          <a:xfrm>
            <a:off x="5745537" y="3168862"/>
            <a:ext cx="1613812" cy="474651"/>
          </a:xfrm>
          <a:prstGeom prst="rect">
            <a:avLst/>
          </a:prstGeom>
          <a:solidFill>
            <a:srgbClr val="EE6213"/>
          </a:solidFill>
          <a:ln w="25400" cap="flat" cmpd="sng" algn="ctr">
            <a:noFill/>
            <a:prstDash val="solid"/>
          </a:ln>
          <a:effectLst/>
        </p:spPr>
        <p:txBody>
          <a:bodyPr rtlCol="0" anchor="ctr"/>
          <a:lstStyle/>
          <a:p>
            <a:pPr algn="ctr" defTabSz="685800">
              <a:defRPr/>
            </a:pPr>
            <a:r>
              <a:rPr lang="fr-FR" sz="1000" dirty="0">
                <a:solidFill>
                  <a:schemeClr val="bg1"/>
                </a:solidFill>
                <a:latin typeface="Segoe UI" panose="020B0502040204020203" pitchFamily="34" charset="0"/>
                <a:cs typeface="Segoe UI" panose="020B0502040204020203" pitchFamily="34" charset="0"/>
              </a:rPr>
              <a:t>Valeur métier</a:t>
            </a:r>
          </a:p>
        </p:txBody>
      </p:sp>
      <p:sp>
        <p:nvSpPr>
          <p:cNvPr id="73" name="Rectangle 72">
            <a:extLst>
              <a:ext uri="{FF2B5EF4-FFF2-40B4-BE49-F238E27FC236}">
                <a16:creationId xmlns:a16="http://schemas.microsoft.com/office/drawing/2014/main" id="{B6E8D765-2E52-4B05-BA90-0DAA419E98EA}"/>
              </a:ext>
            </a:extLst>
          </p:cNvPr>
          <p:cNvSpPr/>
          <p:nvPr/>
        </p:nvSpPr>
        <p:spPr bwMode="auto">
          <a:xfrm>
            <a:off x="151847" y="1985219"/>
            <a:ext cx="2178830" cy="407804"/>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
        <p:nvSpPr>
          <p:cNvPr id="79" name="Forme libre 98">
            <a:extLst>
              <a:ext uri="{FF2B5EF4-FFF2-40B4-BE49-F238E27FC236}">
                <a16:creationId xmlns:a16="http://schemas.microsoft.com/office/drawing/2014/main" id="{C0048B6E-D568-459A-8BCC-7BC45B238729}"/>
              </a:ext>
            </a:extLst>
          </p:cNvPr>
          <p:cNvSpPr/>
          <p:nvPr/>
        </p:nvSpPr>
        <p:spPr>
          <a:xfrm rot="20637920">
            <a:off x="7170976" y="2026598"/>
            <a:ext cx="409047" cy="1114273"/>
          </a:xfrm>
          <a:custGeom>
            <a:avLst/>
            <a:gdLst>
              <a:gd name="connsiteX0" fmla="*/ 0 w 466725"/>
              <a:gd name="connsiteY0" fmla="*/ 1447800 h 1447800"/>
              <a:gd name="connsiteX1" fmla="*/ 223837 w 466725"/>
              <a:gd name="connsiteY1" fmla="*/ 1262063 h 1447800"/>
              <a:gd name="connsiteX2" fmla="*/ 395287 w 466725"/>
              <a:gd name="connsiteY2" fmla="*/ 604838 h 1447800"/>
              <a:gd name="connsiteX3" fmla="*/ 466725 w 466725"/>
              <a:gd name="connsiteY3" fmla="*/ 0 h 1447800"/>
              <a:gd name="connsiteX0" fmla="*/ 0 w 442913"/>
              <a:gd name="connsiteY0" fmla="*/ 1485900 h 1485900"/>
              <a:gd name="connsiteX1" fmla="*/ 200025 w 442913"/>
              <a:gd name="connsiteY1" fmla="*/ 1262063 h 1485900"/>
              <a:gd name="connsiteX2" fmla="*/ 371475 w 442913"/>
              <a:gd name="connsiteY2" fmla="*/ 604838 h 1485900"/>
              <a:gd name="connsiteX3" fmla="*/ 442913 w 442913"/>
              <a:gd name="connsiteY3" fmla="*/ 0 h 1485900"/>
              <a:gd name="connsiteX0" fmla="*/ 0 w 409047"/>
              <a:gd name="connsiteY0" fmla="*/ 1494366 h 1494366"/>
              <a:gd name="connsiteX1" fmla="*/ 166159 w 409047"/>
              <a:gd name="connsiteY1" fmla="*/ 1262063 h 1494366"/>
              <a:gd name="connsiteX2" fmla="*/ 337609 w 409047"/>
              <a:gd name="connsiteY2" fmla="*/ 604838 h 1494366"/>
              <a:gd name="connsiteX3" fmla="*/ 409047 w 409047"/>
              <a:gd name="connsiteY3" fmla="*/ 0 h 1494366"/>
            </a:gdLst>
            <a:ahLst/>
            <a:cxnLst>
              <a:cxn ang="0">
                <a:pos x="connsiteX0" y="connsiteY0"/>
              </a:cxn>
              <a:cxn ang="0">
                <a:pos x="connsiteX1" y="connsiteY1"/>
              </a:cxn>
              <a:cxn ang="0">
                <a:pos x="connsiteX2" y="connsiteY2"/>
              </a:cxn>
              <a:cxn ang="0">
                <a:pos x="connsiteX3" y="connsiteY3"/>
              </a:cxn>
            </a:cxnLst>
            <a:rect l="l" t="t" r="r" b="b"/>
            <a:pathLst>
              <a:path w="409047" h="1494366">
                <a:moveTo>
                  <a:pt x="0" y="1494366"/>
                </a:moveTo>
                <a:cubicBezTo>
                  <a:pt x="78978" y="1471744"/>
                  <a:pt x="109891" y="1410318"/>
                  <a:pt x="166159" y="1262063"/>
                </a:cubicBezTo>
                <a:cubicBezTo>
                  <a:pt x="222427" y="1113808"/>
                  <a:pt x="297128" y="815182"/>
                  <a:pt x="337609" y="604838"/>
                </a:cubicBezTo>
                <a:cubicBezTo>
                  <a:pt x="378090" y="394494"/>
                  <a:pt x="393568" y="197247"/>
                  <a:pt x="409047" y="0"/>
                </a:cubicBezTo>
              </a:path>
            </a:pathLst>
          </a:custGeom>
          <a:noFill/>
          <a:ln w="19050" cap="flat" cmpd="sng" algn="ctr">
            <a:solidFill>
              <a:schemeClr val="accent4"/>
            </a:solidFill>
            <a:prstDash val="dash"/>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endParaRPr>
          </a:p>
        </p:txBody>
      </p:sp>
      <p:sp>
        <p:nvSpPr>
          <p:cNvPr id="80" name="Ellipse 79">
            <a:extLst>
              <a:ext uri="{FF2B5EF4-FFF2-40B4-BE49-F238E27FC236}">
                <a16:creationId xmlns:a16="http://schemas.microsoft.com/office/drawing/2014/main" id="{BEDD39B1-7A1C-4881-BBCA-79E67ED53595}"/>
              </a:ext>
            </a:extLst>
          </p:cNvPr>
          <p:cNvSpPr>
            <a:spLocks noChangeAspect="1"/>
          </p:cNvSpPr>
          <p:nvPr/>
        </p:nvSpPr>
        <p:spPr>
          <a:xfrm>
            <a:off x="6839437" y="1205453"/>
            <a:ext cx="815916"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R="0" lvl="0" indent="0" algn="ctr" fontAlgn="auto">
              <a:lnSpc>
                <a:spcPct val="100000"/>
              </a:lnSpc>
              <a:spcBef>
                <a:spcPts val="0"/>
              </a:spcBef>
              <a:spcAft>
                <a:spcPts val="0"/>
              </a:spcAft>
              <a:buClrTx/>
              <a:buSzTx/>
              <a:buFontTx/>
              <a:buNone/>
              <a:tabLst/>
              <a:defRPr/>
            </a:pPr>
            <a:r>
              <a:rPr lang="fr-FR" sz="1000" dirty="0">
                <a:solidFill>
                  <a:schemeClr val="bg1"/>
                </a:solidFill>
                <a:latin typeface="Segoe UI" panose="020B0502040204020203" pitchFamily="34" charset="0"/>
                <a:cs typeface="Segoe UI" panose="020B0502040204020203" pitchFamily="34" charset="0"/>
              </a:rPr>
              <a:t>Objectif</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visé (OV)</a:t>
            </a:r>
          </a:p>
        </p:txBody>
      </p:sp>
      <p:sp>
        <p:nvSpPr>
          <p:cNvPr id="81" name="Forme libre 4">
            <a:extLst>
              <a:ext uri="{FF2B5EF4-FFF2-40B4-BE49-F238E27FC236}">
                <a16:creationId xmlns:a16="http://schemas.microsoft.com/office/drawing/2014/main" id="{E19E681D-E592-4503-B090-4351D2FD1792}"/>
              </a:ext>
            </a:extLst>
          </p:cNvPr>
          <p:cNvSpPr/>
          <p:nvPr/>
        </p:nvSpPr>
        <p:spPr>
          <a:xfrm>
            <a:off x="3953539" y="1860535"/>
            <a:ext cx="517035" cy="585883"/>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a:extLst>
              <a:ext uri="{FF2B5EF4-FFF2-40B4-BE49-F238E27FC236}">
                <a16:creationId xmlns:a16="http://schemas.microsoft.com/office/drawing/2014/main" id="{ADD99E74-F17D-422C-B79E-7D11ED427AF1}"/>
              </a:ext>
            </a:extLst>
          </p:cNvPr>
          <p:cNvSpPr txBox="1"/>
          <p:nvPr/>
        </p:nvSpPr>
        <p:spPr>
          <a:xfrm>
            <a:off x="2665566" y="4045828"/>
            <a:ext cx="1135013" cy="246221"/>
          </a:xfrm>
          <a:prstGeom prst="rect">
            <a:avLst/>
          </a:prstGeom>
          <a:noFill/>
        </p:spPr>
        <p:txBody>
          <a:bodyPr wrap="square" rtlCol="0">
            <a:sp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ÉCOSYSTÈME</a:t>
            </a:r>
          </a:p>
        </p:txBody>
      </p:sp>
      <p:sp>
        <p:nvSpPr>
          <p:cNvPr id="83" name="Rectangle 82">
            <a:extLst>
              <a:ext uri="{FF2B5EF4-FFF2-40B4-BE49-F238E27FC236}">
                <a16:creationId xmlns:a16="http://schemas.microsoft.com/office/drawing/2014/main" id="{7B660DBD-6AAD-4D74-BD01-86B6202F7AA6}"/>
              </a:ext>
            </a:extLst>
          </p:cNvPr>
          <p:cNvSpPr>
            <a:spLocks noChangeAspect="1"/>
          </p:cNvSpPr>
          <p:nvPr/>
        </p:nvSpPr>
        <p:spPr>
          <a:xfrm>
            <a:off x="2820098" y="2689024"/>
            <a:ext cx="632867" cy="632868"/>
          </a:xfrm>
          <a:prstGeom prst="rect">
            <a:avLst/>
          </a:prstGeom>
          <a:solidFill>
            <a:srgbClr val="27A1FF"/>
          </a:solidFill>
          <a:ln w="25400" cap="flat" cmpd="sng" algn="ctr">
            <a:noFill/>
            <a:prstDash val="solid"/>
          </a:ln>
          <a:effectLst/>
        </p:spPr>
        <p:txBody>
          <a:bodyPr rtlCol="0" anchor="ctr"/>
          <a:lstStyle/>
          <a:p>
            <a:pPr algn="ctr">
              <a:defRPr/>
            </a:pPr>
            <a:r>
              <a:rPr lang="fr-FR" sz="1000" dirty="0">
                <a:solidFill>
                  <a:schemeClr val="bg1"/>
                </a:solidFill>
                <a:latin typeface="Segoe UI" panose="020B0502040204020203" pitchFamily="34" charset="0"/>
                <a:cs typeface="Segoe UI" panose="020B0502040204020203" pitchFamily="34" charset="0"/>
              </a:rPr>
              <a:t>PP1</a:t>
            </a:r>
          </a:p>
        </p:txBody>
      </p:sp>
      <p:sp>
        <p:nvSpPr>
          <p:cNvPr id="84" name="Rectangle 83">
            <a:extLst>
              <a:ext uri="{FF2B5EF4-FFF2-40B4-BE49-F238E27FC236}">
                <a16:creationId xmlns:a16="http://schemas.microsoft.com/office/drawing/2014/main" id="{42F06227-408E-4F25-B0AD-E943D37EE4A3}"/>
              </a:ext>
            </a:extLst>
          </p:cNvPr>
          <p:cNvSpPr>
            <a:spLocks noChangeAspect="1"/>
          </p:cNvSpPr>
          <p:nvPr/>
        </p:nvSpPr>
        <p:spPr>
          <a:xfrm>
            <a:off x="4155345" y="2448884"/>
            <a:ext cx="632867" cy="632868"/>
          </a:xfrm>
          <a:prstGeom prst="rect">
            <a:avLst/>
          </a:prstGeom>
          <a:solidFill>
            <a:srgbClr val="27A1FF"/>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defRPr/>
            </a:pPr>
            <a:r>
              <a:rPr lang="fr-FR" sz="1000" dirty="0">
                <a:solidFill>
                  <a:schemeClr val="bg1"/>
                </a:solidFill>
                <a:latin typeface="Segoe UI" panose="020B0502040204020203" pitchFamily="34" charset="0"/>
                <a:cs typeface="Segoe UI" panose="020B0502040204020203" pitchFamily="34" charset="0"/>
              </a:rPr>
              <a:t>PP2</a:t>
            </a:r>
          </a:p>
        </p:txBody>
      </p:sp>
      <p:sp>
        <p:nvSpPr>
          <p:cNvPr id="85" name="Forme libre 16">
            <a:extLst>
              <a:ext uri="{FF2B5EF4-FFF2-40B4-BE49-F238E27FC236}">
                <a16:creationId xmlns:a16="http://schemas.microsoft.com/office/drawing/2014/main" id="{0FCC4FBB-06B9-416F-963D-E4AB2CF40438}"/>
              </a:ext>
            </a:extLst>
          </p:cNvPr>
          <p:cNvSpPr/>
          <p:nvPr/>
        </p:nvSpPr>
        <p:spPr>
          <a:xfrm flipH="1">
            <a:off x="3105447" y="1768475"/>
            <a:ext cx="661506" cy="919518"/>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6" name="Rectangle 85">
            <a:extLst>
              <a:ext uri="{FF2B5EF4-FFF2-40B4-BE49-F238E27FC236}">
                <a16:creationId xmlns:a16="http://schemas.microsoft.com/office/drawing/2014/main" id="{DBD07AB7-B709-443E-90A6-005059E738A5}"/>
              </a:ext>
            </a:extLst>
          </p:cNvPr>
          <p:cNvSpPr/>
          <p:nvPr/>
        </p:nvSpPr>
        <p:spPr bwMode="auto">
          <a:xfrm>
            <a:off x="151670" y="2759237"/>
            <a:ext cx="2178830" cy="24622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EI</a:t>
            </a:r>
            <a:r>
              <a:rPr kumimoji="0" lang="fr-FR" sz="800" b="0" i="0" u="none" strike="noStrike" kern="0" cap="none" spc="0" normalizeH="0" baseline="0" noProof="0" dirty="0">
                <a:ln>
                  <a:noFill/>
                </a:ln>
                <a:solidFill>
                  <a:prstClr val="black"/>
                </a:solidFill>
                <a:effectLst/>
                <a:uLnTx/>
                <a:uFillTx/>
                <a:latin typeface="Marianne" panose="02000000000000000000" pitchFamily="50" charset="0"/>
              </a:rPr>
              <a:t> </a:t>
            </a:r>
            <a:r>
              <a:rPr lang="fr-FR" sz="800" i="1" dirty="0">
                <a:solidFill>
                  <a:srgbClr val="252525"/>
                </a:solidFill>
                <a:latin typeface="Segoe UI" panose="020B0502040204020203" pitchFamily="34" charset="0"/>
                <a:cs typeface="Segoe UI" panose="020B0502040204020203" pitchFamily="34" charset="0"/>
              </a:rPr>
              <a:t>= Événement intermédiaire associé à une valeur métier de l’écosystème</a:t>
            </a:r>
          </a:p>
        </p:txBody>
      </p:sp>
      <p:sp>
        <p:nvSpPr>
          <p:cNvPr id="87" name="Rectangle 86">
            <a:extLst>
              <a:ext uri="{FF2B5EF4-FFF2-40B4-BE49-F238E27FC236}">
                <a16:creationId xmlns:a16="http://schemas.microsoft.com/office/drawing/2014/main" id="{AC836E71-D74A-4590-AA8C-A97B3759F355}"/>
              </a:ext>
            </a:extLst>
          </p:cNvPr>
          <p:cNvSpPr/>
          <p:nvPr/>
        </p:nvSpPr>
        <p:spPr bwMode="auto">
          <a:xfrm>
            <a:off x="151847" y="2429773"/>
            <a:ext cx="2178830" cy="12311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PP</a:t>
            </a:r>
            <a:r>
              <a:rPr kumimoji="0" lang="fr-FR" sz="800" b="0" i="0" u="none" strike="noStrike" kern="0" cap="none" spc="0" normalizeH="0" baseline="0" noProof="0" dirty="0">
                <a:ln>
                  <a:noFill/>
                </a:ln>
                <a:solidFill>
                  <a:prstClr val="black"/>
                </a:solidFill>
                <a:effectLst/>
                <a:uLnTx/>
                <a:uFillTx/>
                <a:latin typeface="Marianne" panose="02000000000000000000" pitchFamily="50" charset="0"/>
              </a:rPr>
              <a:t> </a:t>
            </a:r>
            <a:r>
              <a:rPr lang="fr-FR" sz="800" i="1" dirty="0">
                <a:solidFill>
                  <a:srgbClr val="252525"/>
                </a:solidFill>
                <a:latin typeface="Segoe UI" panose="020B0502040204020203" pitchFamily="34" charset="0"/>
                <a:cs typeface="Segoe UI" panose="020B0502040204020203" pitchFamily="34" charset="0"/>
              </a:rPr>
              <a:t>= Partie prenante de l’écosystème</a:t>
            </a:r>
          </a:p>
        </p:txBody>
      </p:sp>
      <p:sp>
        <p:nvSpPr>
          <p:cNvPr id="88" name="Forme libre 17">
            <a:extLst>
              <a:ext uri="{FF2B5EF4-FFF2-40B4-BE49-F238E27FC236}">
                <a16:creationId xmlns:a16="http://schemas.microsoft.com/office/drawing/2014/main" id="{2A72C5D1-0C4E-401D-8030-D4D26ED00C44}"/>
              </a:ext>
            </a:extLst>
          </p:cNvPr>
          <p:cNvSpPr/>
          <p:nvPr/>
        </p:nvSpPr>
        <p:spPr>
          <a:xfrm>
            <a:off x="3946807" y="2005911"/>
            <a:ext cx="1784444" cy="1415602"/>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9" name="Connecteur droit 88">
            <a:extLst>
              <a:ext uri="{FF2B5EF4-FFF2-40B4-BE49-F238E27FC236}">
                <a16:creationId xmlns:a16="http://schemas.microsoft.com/office/drawing/2014/main" id="{ED427BF3-C6CB-4E38-A2C0-0CDBB195F76F}"/>
              </a:ext>
            </a:extLst>
          </p:cNvPr>
          <p:cNvCxnSpPr>
            <a:cxnSpLocks/>
          </p:cNvCxnSpPr>
          <p:nvPr/>
        </p:nvCxnSpPr>
        <p:spPr>
          <a:xfrm>
            <a:off x="3582691" y="3539288"/>
            <a:ext cx="2148560"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0" name="ZoneTexte 89">
            <a:extLst>
              <a:ext uri="{FF2B5EF4-FFF2-40B4-BE49-F238E27FC236}">
                <a16:creationId xmlns:a16="http://schemas.microsoft.com/office/drawing/2014/main" id="{4A97EBBD-64C6-4FEE-BA0A-D9B2931996C4}"/>
              </a:ext>
            </a:extLst>
          </p:cNvPr>
          <p:cNvSpPr txBox="1"/>
          <p:nvPr/>
        </p:nvSpPr>
        <p:spPr>
          <a:xfrm>
            <a:off x="3209449" y="3065025"/>
            <a:ext cx="604552" cy="540014"/>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000" b="1" dirty="0">
                <a:solidFill>
                  <a:schemeClr val="bg1"/>
                </a:solidFill>
                <a:latin typeface="Segoe UI" panose="020B0502040204020203" pitchFamily="34" charset="0"/>
                <a:cs typeface="Segoe UI" panose="020B0502040204020203" pitchFamily="34" charset="0"/>
              </a:rPr>
              <a:t>EI</a:t>
            </a:r>
          </a:p>
        </p:txBody>
      </p:sp>
      <p:cxnSp>
        <p:nvCxnSpPr>
          <p:cNvPr id="91" name="Connecteur droit 90">
            <a:extLst>
              <a:ext uri="{FF2B5EF4-FFF2-40B4-BE49-F238E27FC236}">
                <a16:creationId xmlns:a16="http://schemas.microsoft.com/office/drawing/2014/main" id="{1AD50BE0-EBB1-42B3-802B-A311E2057A10}"/>
              </a:ext>
            </a:extLst>
          </p:cNvPr>
          <p:cNvCxnSpPr>
            <a:cxnSpLocks/>
          </p:cNvCxnSpPr>
          <p:nvPr/>
        </p:nvCxnSpPr>
        <p:spPr>
          <a:xfrm>
            <a:off x="4809940" y="3290321"/>
            <a:ext cx="921311"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2" name="ZoneTexte 91">
            <a:extLst>
              <a:ext uri="{FF2B5EF4-FFF2-40B4-BE49-F238E27FC236}">
                <a16:creationId xmlns:a16="http://schemas.microsoft.com/office/drawing/2014/main" id="{50D53662-93A7-413E-8027-85067B372310}"/>
              </a:ext>
            </a:extLst>
          </p:cNvPr>
          <p:cNvSpPr txBox="1"/>
          <p:nvPr/>
        </p:nvSpPr>
        <p:spPr>
          <a:xfrm>
            <a:off x="4539790" y="2820648"/>
            <a:ext cx="604552" cy="540014"/>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EI</a:t>
            </a:r>
            <a:endParaRPr lang="fr-FR" sz="1000" b="1" dirty="0">
              <a:solidFill>
                <a:schemeClr val="bg1"/>
              </a:solidFill>
              <a:latin typeface="Segoe UI" panose="020B0502040204020203" pitchFamily="34" charset="0"/>
              <a:cs typeface="Segoe UI" panose="020B0502040204020203" pitchFamily="34" charset="0"/>
            </a:endParaRPr>
          </a:p>
        </p:txBody>
      </p:sp>
      <p:sp>
        <p:nvSpPr>
          <p:cNvPr id="100" name="Ellipse 99">
            <a:extLst>
              <a:ext uri="{FF2B5EF4-FFF2-40B4-BE49-F238E27FC236}">
                <a16:creationId xmlns:a16="http://schemas.microsoft.com/office/drawing/2014/main" id="{2FA138E0-77A4-49F3-98D2-6C5DCD0F1A90}"/>
              </a:ext>
            </a:extLst>
          </p:cNvPr>
          <p:cNvSpPr>
            <a:spLocks noChangeAspect="1"/>
          </p:cNvSpPr>
          <p:nvPr/>
        </p:nvSpPr>
        <p:spPr>
          <a:xfrm>
            <a:off x="3432832" y="1205798"/>
            <a:ext cx="814960"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fr-FR" sz="1000" dirty="0">
                <a:solidFill>
                  <a:schemeClr val="bg1"/>
                </a:solidFill>
                <a:latin typeface="Segoe UI" panose="020B0502040204020203" pitchFamily="34" charset="0"/>
                <a:cs typeface="Segoe UI" panose="020B0502040204020203" pitchFamily="34" charset="0"/>
              </a:rPr>
              <a:t>Source</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de risque (SR)</a:t>
            </a:r>
          </a:p>
        </p:txBody>
      </p:sp>
      <p:sp>
        <p:nvSpPr>
          <p:cNvPr id="106" name="ZoneTexte 105">
            <a:extLst>
              <a:ext uri="{FF2B5EF4-FFF2-40B4-BE49-F238E27FC236}">
                <a16:creationId xmlns:a16="http://schemas.microsoft.com/office/drawing/2014/main" id="{71800389-49AF-4D12-8161-1820FCC8F343}"/>
              </a:ext>
            </a:extLst>
          </p:cNvPr>
          <p:cNvSpPr txBox="1"/>
          <p:nvPr/>
        </p:nvSpPr>
        <p:spPr>
          <a:xfrm>
            <a:off x="6944899" y="2970702"/>
            <a:ext cx="604552" cy="540014"/>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ER</a:t>
            </a:r>
            <a:endParaRPr lang="fr-FR" sz="1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75970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6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fade">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wipe(up)">
                                      <p:cBhvr>
                                        <p:cTn id="23" dur="500"/>
                                        <p:tgtEl>
                                          <p:spTgt spid="7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up)">
                                      <p:cBhvr>
                                        <p:cTn id="31" dur="500"/>
                                        <p:tgtEl>
                                          <p:spTgt spid="71"/>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06"/>
                                        </p:tgtEl>
                                        <p:attrNameLst>
                                          <p:attrName>style.visibility</p:attrName>
                                        </p:attrNameLst>
                                      </p:cBhvr>
                                      <p:to>
                                        <p:strVal val="visible"/>
                                      </p:to>
                                    </p:set>
                                    <p:anim calcmode="lin" valueType="num">
                                      <p:cBhvr>
                                        <p:cTn id="40" dur="500" fill="hold"/>
                                        <p:tgtEl>
                                          <p:spTgt spid="106"/>
                                        </p:tgtEl>
                                        <p:attrNameLst>
                                          <p:attrName>ppt_w</p:attrName>
                                        </p:attrNameLst>
                                      </p:cBhvr>
                                      <p:tavLst>
                                        <p:tav tm="0">
                                          <p:val>
                                            <p:fltVal val="0"/>
                                          </p:val>
                                        </p:tav>
                                        <p:tav tm="100000">
                                          <p:val>
                                            <p:strVal val="#ppt_w"/>
                                          </p:val>
                                        </p:tav>
                                      </p:tavLst>
                                    </p:anim>
                                    <p:anim calcmode="lin" valueType="num">
                                      <p:cBhvr>
                                        <p:cTn id="41" dur="500" fill="hold"/>
                                        <p:tgtEl>
                                          <p:spTgt spid="106"/>
                                        </p:tgtEl>
                                        <p:attrNameLst>
                                          <p:attrName>ppt_h</p:attrName>
                                        </p:attrNameLst>
                                      </p:cBhvr>
                                      <p:tavLst>
                                        <p:tav tm="0">
                                          <p:val>
                                            <p:fltVal val="0"/>
                                          </p:val>
                                        </p:tav>
                                        <p:tav tm="100000">
                                          <p:val>
                                            <p:strVal val="#ppt_h"/>
                                          </p:val>
                                        </p:tav>
                                      </p:tavLst>
                                    </p:anim>
                                    <p:animEffect transition="in" filter="fade">
                                      <p:cBhvr>
                                        <p:cTn id="42" dur="500"/>
                                        <p:tgtEl>
                                          <p:spTgt spid="10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animEffect transition="in" filter="fade">
                                      <p:cBhvr>
                                        <p:cTn id="45" dur="500"/>
                                        <p:tgtEl>
                                          <p:spTgt spid="7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100"/>
                                        </p:tgtEl>
                                        <p:attrNameLst>
                                          <p:attrName>style.visibility</p:attrName>
                                        </p:attrNameLst>
                                      </p:cBhvr>
                                      <p:to>
                                        <p:strVal val="visible"/>
                                      </p:to>
                                    </p:set>
                                    <p:anim calcmode="lin" valueType="num">
                                      <p:cBhvr>
                                        <p:cTn id="50" dur="500" fill="hold"/>
                                        <p:tgtEl>
                                          <p:spTgt spid="100"/>
                                        </p:tgtEl>
                                        <p:attrNameLst>
                                          <p:attrName>ppt_w</p:attrName>
                                        </p:attrNameLst>
                                      </p:cBhvr>
                                      <p:tavLst>
                                        <p:tav tm="0">
                                          <p:val>
                                            <p:fltVal val="0"/>
                                          </p:val>
                                        </p:tav>
                                        <p:tav tm="100000">
                                          <p:val>
                                            <p:strVal val="#ppt_w"/>
                                          </p:val>
                                        </p:tav>
                                      </p:tavLst>
                                    </p:anim>
                                    <p:anim calcmode="lin" valueType="num">
                                      <p:cBhvr>
                                        <p:cTn id="51" dur="500" fill="hold"/>
                                        <p:tgtEl>
                                          <p:spTgt spid="100"/>
                                        </p:tgtEl>
                                        <p:attrNameLst>
                                          <p:attrName>ppt_h</p:attrName>
                                        </p:attrNameLst>
                                      </p:cBhvr>
                                      <p:tavLst>
                                        <p:tav tm="0">
                                          <p:val>
                                            <p:fltVal val="0"/>
                                          </p:val>
                                        </p:tav>
                                        <p:tav tm="100000">
                                          <p:val>
                                            <p:strVal val="#ppt_h"/>
                                          </p:val>
                                        </p:tav>
                                      </p:tavLst>
                                    </p:anim>
                                    <p:animEffect transition="in" filter="fade">
                                      <p:cBhvr>
                                        <p:cTn id="52" dur="500"/>
                                        <p:tgtEl>
                                          <p:spTgt spid="10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p:cTn id="55" dur="500" fill="hold"/>
                                        <p:tgtEl>
                                          <p:spTgt spid="80"/>
                                        </p:tgtEl>
                                        <p:attrNameLst>
                                          <p:attrName>ppt_w</p:attrName>
                                        </p:attrNameLst>
                                      </p:cBhvr>
                                      <p:tavLst>
                                        <p:tav tm="0">
                                          <p:val>
                                            <p:fltVal val="0"/>
                                          </p:val>
                                        </p:tav>
                                        <p:tav tm="100000">
                                          <p:val>
                                            <p:strVal val="#ppt_w"/>
                                          </p:val>
                                        </p:tav>
                                      </p:tavLst>
                                    </p:anim>
                                    <p:anim calcmode="lin" valueType="num">
                                      <p:cBhvr>
                                        <p:cTn id="56" dur="500" fill="hold"/>
                                        <p:tgtEl>
                                          <p:spTgt spid="80"/>
                                        </p:tgtEl>
                                        <p:attrNameLst>
                                          <p:attrName>ppt_h</p:attrName>
                                        </p:attrNameLst>
                                      </p:cBhvr>
                                      <p:tavLst>
                                        <p:tav tm="0">
                                          <p:val>
                                            <p:fltVal val="0"/>
                                          </p:val>
                                        </p:tav>
                                        <p:tav tm="100000">
                                          <p:val>
                                            <p:strVal val="#ppt_h"/>
                                          </p:val>
                                        </p:tav>
                                      </p:tavLst>
                                    </p:anim>
                                    <p:animEffect transition="in" filter="fade">
                                      <p:cBhvr>
                                        <p:cTn id="57" dur="500"/>
                                        <p:tgtEl>
                                          <p:spTgt spid="80"/>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barn(inVertical)">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up)">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82"/>
                                        </p:tgtEl>
                                        <p:attrNameLst>
                                          <p:attrName>style.visibility</p:attrName>
                                        </p:attrNameLst>
                                      </p:cBhvr>
                                      <p:to>
                                        <p:strVal val="visible"/>
                                      </p:to>
                                    </p:set>
                                    <p:animEffect transition="in" filter="fade">
                                      <p:cBhvr>
                                        <p:cTn id="72" dur="500"/>
                                        <p:tgtEl>
                                          <p:spTgt spid="82"/>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83"/>
                                        </p:tgtEl>
                                        <p:attrNameLst>
                                          <p:attrName>style.visibility</p:attrName>
                                        </p:attrNameLst>
                                      </p:cBhvr>
                                      <p:to>
                                        <p:strVal val="visible"/>
                                      </p:to>
                                    </p:set>
                                    <p:animEffect transition="in" filter="fade">
                                      <p:cBhvr>
                                        <p:cTn id="83" dur="500"/>
                                        <p:tgtEl>
                                          <p:spTgt spid="83"/>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84"/>
                                        </p:tgtEl>
                                        <p:attrNameLst>
                                          <p:attrName>style.visibility</p:attrName>
                                        </p:attrNameLst>
                                      </p:cBhvr>
                                      <p:to>
                                        <p:strVal val="visible"/>
                                      </p:to>
                                    </p:set>
                                    <p:animEffect transition="in" filter="fade">
                                      <p:cBhvr>
                                        <p:cTn id="86" dur="500"/>
                                        <p:tgtEl>
                                          <p:spTgt spid="84"/>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87"/>
                                        </p:tgtEl>
                                        <p:attrNameLst>
                                          <p:attrName>style.visibility</p:attrName>
                                        </p:attrNameLst>
                                      </p:cBhvr>
                                      <p:to>
                                        <p:strVal val="visible"/>
                                      </p:to>
                                    </p:set>
                                    <p:animEffect transition="in" filter="wipe(left)">
                                      <p:cBhvr>
                                        <p:cTn id="89" dur="500"/>
                                        <p:tgtEl>
                                          <p:spTgt spid="87"/>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wipe(left)">
                                      <p:cBhvr>
                                        <p:cTn id="94" dur="500"/>
                                        <p:tgtEl>
                                          <p:spTgt spid="88"/>
                                        </p:tgtEl>
                                      </p:cBhvr>
                                    </p:animEffect>
                                  </p:childTnLst>
                                </p:cTn>
                              </p:par>
                              <p:par>
                                <p:cTn id="95" presetID="22" presetClass="entr" presetSubtype="8"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wipe(left)">
                                      <p:cBhvr>
                                        <p:cTn id="97" dur="500"/>
                                        <p:tgtEl>
                                          <p:spTgt spid="5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85"/>
                                        </p:tgtEl>
                                        <p:attrNameLst>
                                          <p:attrName>style.visibility</p:attrName>
                                        </p:attrNameLst>
                                      </p:cBhvr>
                                      <p:to>
                                        <p:strVal val="visible"/>
                                      </p:to>
                                    </p:set>
                                    <p:animEffect transition="in" filter="wipe(up)">
                                      <p:cBhvr>
                                        <p:cTn id="102" dur="1000"/>
                                        <p:tgtEl>
                                          <p:spTgt spid="85"/>
                                        </p:tgtEl>
                                      </p:cBhvr>
                                    </p:animEffect>
                                  </p:childTnLst>
                                </p:cTn>
                              </p:par>
                            </p:childTnLst>
                          </p:cTn>
                        </p:par>
                        <p:par>
                          <p:cTn id="103" fill="hold">
                            <p:stCondLst>
                              <p:cond delay="1000"/>
                            </p:stCondLst>
                            <p:childTnLst>
                              <p:par>
                                <p:cTn id="104" presetID="53" presetClass="entr" presetSubtype="16" fill="hold" grpId="0" nodeType="afterEffect">
                                  <p:stCondLst>
                                    <p:cond delay="0"/>
                                  </p:stCondLst>
                                  <p:childTnLst>
                                    <p:set>
                                      <p:cBhvr>
                                        <p:cTn id="105" dur="1" fill="hold">
                                          <p:stCondLst>
                                            <p:cond delay="0"/>
                                          </p:stCondLst>
                                        </p:cTn>
                                        <p:tgtEl>
                                          <p:spTgt spid="90"/>
                                        </p:tgtEl>
                                        <p:attrNameLst>
                                          <p:attrName>style.visibility</p:attrName>
                                        </p:attrNameLst>
                                      </p:cBhvr>
                                      <p:to>
                                        <p:strVal val="visible"/>
                                      </p:to>
                                    </p:set>
                                    <p:anim calcmode="lin" valueType="num">
                                      <p:cBhvr>
                                        <p:cTn id="106" dur="1000" fill="hold"/>
                                        <p:tgtEl>
                                          <p:spTgt spid="90"/>
                                        </p:tgtEl>
                                        <p:attrNameLst>
                                          <p:attrName>ppt_w</p:attrName>
                                        </p:attrNameLst>
                                      </p:cBhvr>
                                      <p:tavLst>
                                        <p:tav tm="0">
                                          <p:val>
                                            <p:fltVal val="0"/>
                                          </p:val>
                                        </p:tav>
                                        <p:tav tm="100000">
                                          <p:val>
                                            <p:strVal val="#ppt_w"/>
                                          </p:val>
                                        </p:tav>
                                      </p:tavLst>
                                    </p:anim>
                                    <p:anim calcmode="lin" valueType="num">
                                      <p:cBhvr>
                                        <p:cTn id="107" dur="1000" fill="hold"/>
                                        <p:tgtEl>
                                          <p:spTgt spid="90"/>
                                        </p:tgtEl>
                                        <p:attrNameLst>
                                          <p:attrName>ppt_h</p:attrName>
                                        </p:attrNameLst>
                                      </p:cBhvr>
                                      <p:tavLst>
                                        <p:tav tm="0">
                                          <p:val>
                                            <p:fltVal val="0"/>
                                          </p:val>
                                        </p:tav>
                                        <p:tav tm="100000">
                                          <p:val>
                                            <p:strVal val="#ppt_h"/>
                                          </p:val>
                                        </p:tav>
                                      </p:tavLst>
                                    </p:anim>
                                    <p:animEffect transition="in" filter="fade">
                                      <p:cBhvr>
                                        <p:cTn id="108" dur="1000"/>
                                        <p:tgtEl>
                                          <p:spTgt spid="90"/>
                                        </p:tgtEl>
                                      </p:cBhvr>
                                    </p:animEffect>
                                  </p:childTnLst>
                                </p:cTn>
                              </p:par>
                            </p:childTnLst>
                          </p:cTn>
                        </p:par>
                        <p:par>
                          <p:cTn id="109" fill="hold">
                            <p:stCondLst>
                              <p:cond delay="2000"/>
                            </p:stCondLst>
                            <p:childTnLst>
                              <p:par>
                                <p:cTn id="110" presetID="22" presetClass="entr" presetSubtype="8" fill="hold" nodeType="afterEffect">
                                  <p:stCondLst>
                                    <p:cond delay="0"/>
                                  </p:stCondLst>
                                  <p:childTnLst>
                                    <p:set>
                                      <p:cBhvr>
                                        <p:cTn id="111" dur="1" fill="hold">
                                          <p:stCondLst>
                                            <p:cond delay="0"/>
                                          </p:stCondLst>
                                        </p:cTn>
                                        <p:tgtEl>
                                          <p:spTgt spid="89"/>
                                        </p:tgtEl>
                                        <p:attrNameLst>
                                          <p:attrName>style.visibility</p:attrName>
                                        </p:attrNameLst>
                                      </p:cBhvr>
                                      <p:to>
                                        <p:strVal val="visible"/>
                                      </p:to>
                                    </p:set>
                                    <p:animEffect transition="in" filter="wipe(left)">
                                      <p:cBhvr>
                                        <p:cTn id="112" dur="1000"/>
                                        <p:tgtEl>
                                          <p:spTgt spid="89"/>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wipe(left)">
                                      <p:cBhvr>
                                        <p:cTn id="115" dur="500"/>
                                        <p:tgtEl>
                                          <p:spTgt spid="86"/>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81"/>
                                        </p:tgtEl>
                                        <p:attrNameLst>
                                          <p:attrName>style.visibility</p:attrName>
                                        </p:attrNameLst>
                                      </p:cBhvr>
                                      <p:to>
                                        <p:strVal val="visible"/>
                                      </p:to>
                                    </p:set>
                                    <p:animEffect transition="in" filter="wipe(up)">
                                      <p:cBhvr>
                                        <p:cTn id="120" dur="1000"/>
                                        <p:tgtEl>
                                          <p:spTgt spid="81"/>
                                        </p:tgtEl>
                                      </p:cBhvr>
                                    </p:animEffect>
                                  </p:childTnLst>
                                </p:cTn>
                              </p:par>
                            </p:childTnLst>
                          </p:cTn>
                        </p:par>
                        <p:par>
                          <p:cTn id="121" fill="hold">
                            <p:stCondLst>
                              <p:cond delay="1000"/>
                            </p:stCondLst>
                            <p:childTnLst>
                              <p:par>
                                <p:cTn id="122" presetID="53" presetClass="entr" presetSubtype="16" fill="hold" grpId="0" nodeType="afterEffect">
                                  <p:stCondLst>
                                    <p:cond delay="0"/>
                                  </p:stCondLst>
                                  <p:childTnLst>
                                    <p:set>
                                      <p:cBhvr>
                                        <p:cTn id="123" dur="1" fill="hold">
                                          <p:stCondLst>
                                            <p:cond delay="0"/>
                                          </p:stCondLst>
                                        </p:cTn>
                                        <p:tgtEl>
                                          <p:spTgt spid="92"/>
                                        </p:tgtEl>
                                        <p:attrNameLst>
                                          <p:attrName>style.visibility</p:attrName>
                                        </p:attrNameLst>
                                      </p:cBhvr>
                                      <p:to>
                                        <p:strVal val="visible"/>
                                      </p:to>
                                    </p:set>
                                    <p:anim calcmode="lin" valueType="num">
                                      <p:cBhvr>
                                        <p:cTn id="124" dur="1000" fill="hold"/>
                                        <p:tgtEl>
                                          <p:spTgt spid="92"/>
                                        </p:tgtEl>
                                        <p:attrNameLst>
                                          <p:attrName>ppt_w</p:attrName>
                                        </p:attrNameLst>
                                      </p:cBhvr>
                                      <p:tavLst>
                                        <p:tav tm="0">
                                          <p:val>
                                            <p:fltVal val="0"/>
                                          </p:val>
                                        </p:tav>
                                        <p:tav tm="100000">
                                          <p:val>
                                            <p:strVal val="#ppt_w"/>
                                          </p:val>
                                        </p:tav>
                                      </p:tavLst>
                                    </p:anim>
                                    <p:anim calcmode="lin" valueType="num">
                                      <p:cBhvr>
                                        <p:cTn id="125" dur="1000" fill="hold"/>
                                        <p:tgtEl>
                                          <p:spTgt spid="92"/>
                                        </p:tgtEl>
                                        <p:attrNameLst>
                                          <p:attrName>ppt_h</p:attrName>
                                        </p:attrNameLst>
                                      </p:cBhvr>
                                      <p:tavLst>
                                        <p:tav tm="0">
                                          <p:val>
                                            <p:fltVal val="0"/>
                                          </p:val>
                                        </p:tav>
                                        <p:tav tm="100000">
                                          <p:val>
                                            <p:strVal val="#ppt_h"/>
                                          </p:val>
                                        </p:tav>
                                      </p:tavLst>
                                    </p:anim>
                                    <p:animEffect transition="in" filter="fade">
                                      <p:cBhvr>
                                        <p:cTn id="126" dur="1000"/>
                                        <p:tgtEl>
                                          <p:spTgt spid="92"/>
                                        </p:tgtEl>
                                      </p:cBhvr>
                                    </p:animEffect>
                                  </p:childTnLst>
                                </p:cTn>
                              </p:par>
                            </p:childTnLst>
                          </p:cTn>
                        </p:par>
                        <p:par>
                          <p:cTn id="127" fill="hold">
                            <p:stCondLst>
                              <p:cond delay="2000"/>
                            </p:stCondLst>
                            <p:childTnLst>
                              <p:par>
                                <p:cTn id="128" presetID="22" presetClass="entr" presetSubtype="8" fill="hold" nodeType="afterEffect">
                                  <p:stCondLst>
                                    <p:cond delay="0"/>
                                  </p:stCondLst>
                                  <p:childTnLst>
                                    <p:set>
                                      <p:cBhvr>
                                        <p:cTn id="129" dur="1" fill="hold">
                                          <p:stCondLst>
                                            <p:cond delay="0"/>
                                          </p:stCondLst>
                                        </p:cTn>
                                        <p:tgtEl>
                                          <p:spTgt spid="91"/>
                                        </p:tgtEl>
                                        <p:attrNameLst>
                                          <p:attrName>style.visibility</p:attrName>
                                        </p:attrNameLst>
                                      </p:cBhvr>
                                      <p:to>
                                        <p:strVal val="visible"/>
                                      </p:to>
                                    </p:set>
                                    <p:animEffect transition="in" filter="wipe(left)">
                                      <p:cBhvr>
                                        <p:cTn id="130"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52" grpId="0" animBg="1"/>
      <p:bldP spid="57" grpId="0" animBg="1"/>
      <p:bldP spid="58" grpId="0" animBg="1"/>
      <p:bldP spid="59" grpId="0" animBg="1"/>
      <p:bldP spid="68" grpId="0" animBg="1"/>
      <p:bldP spid="69" grpId="0"/>
      <p:bldP spid="72" grpId="0" animBg="1"/>
      <p:bldP spid="73" grpId="0"/>
      <p:bldP spid="79" grpId="0" animBg="1"/>
      <p:bldP spid="80" grpId="0" animBg="1"/>
      <p:bldP spid="81" grpId="0" animBg="1"/>
      <p:bldP spid="82" grpId="0"/>
      <p:bldP spid="83" grpId="0" animBg="1"/>
      <p:bldP spid="84" grpId="0" animBg="1"/>
      <p:bldP spid="85" grpId="0" animBg="1"/>
      <p:bldP spid="86" grpId="0"/>
      <p:bldP spid="87" grpId="0"/>
      <p:bldP spid="88" grpId="0" animBg="1"/>
      <p:bldP spid="90" grpId="0" animBg="1"/>
      <p:bldP spid="92" grpId="0" animBg="1"/>
      <p:bldP spid="100" grpId="0" animBg="1"/>
      <p:bldP spid="106"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1E48CDB-61A9-369A-03A9-BFF285DE2454}"/>
              </a:ext>
            </a:extLst>
          </p:cNvPr>
          <p:cNvPicPr>
            <a:picLocks noChangeAspect="1"/>
          </p:cNvPicPr>
          <p:nvPr/>
        </p:nvPicPr>
        <p:blipFill>
          <a:blip r:embed="rId11"/>
          <a:stretch>
            <a:fillRect/>
          </a:stretch>
        </p:blipFill>
        <p:spPr>
          <a:xfrm>
            <a:off x="1752600" y="766000"/>
            <a:ext cx="5638800" cy="3873500"/>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052000" y="504000"/>
            <a:ext cx="1800201" cy="720080"/>
          </a:xfrm>
          <a:prstGeom prst="rect">
            <a:avLst/>
          </a:prstGeom>
          <a:noFill/>
        </p:spPr>
        <p:txBody>
          <a:bodyPr wrap="square" lIns="0" tIns="0" rIns="0" bIns="0">
            <a:noAutofit/>
          </a:bodyPr>
          <a:lstStyle/>
          <a:p>
            <a:r>
              <a:rPr lang="fr-FR">
                <a:solidFill>
                  <a:srgbClr val="C9AD00"/>
                </a:solidFill>
                <a:latin typeface="Segoe UI" panose="020B0502040204020203" pitchFamily="34" charset="0"/>
                <a:cs typeface="Segoe UI" panose="020B0502040204020203" pitchFamily="34" charset="0"/>
              </a:rPr>
              <a:t>Atelier 4</a:t>
            </a:r>
          </a:p>
          <a:p>
            <a:r>
              <a:rPr lang="fr-FR" b="1" dirty="0">
                <a:solidFill>
                  <a:srgbClr val="252525"/>
                </a:solidFill>
                <a:latin typeface="Segoe UI" panose="020B0502040204020203" pitchFamily="34" charset="0"/>
                <a:cs typeface="Segoe UI" panose="020B0502040204020203" pitchFamily="34" charset="0"/>
              </a:rPr>
              <a:t>Scénarios opérationnels</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1863568" y="230795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3003093" y="230795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4124458"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5268144" y="2307950"/>
            <a:ext cx="883513" cy="53245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830" b="1" dirty="0">
                <a:solidFill>
                  <a:srgbClr val="252525"/>
                </a:solidFill>
                <a:latin typeface="Segoe UI" panose="020B0502040204020203" pitchFamily="34" charset="0"/>
                <a:cs typeface="Segoe UI" panose="020B0502040204020203" pitchFamily="34" charset="0"/>
              </a:rPr>
              <a:t>SCÉNARIOS 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6396919"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26809435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8DC8EA-3051-0BF1-311F-9474099129B8}"/>
              </a:ext>
            </a:extLst>
          </p:cNvPr>
          <p:cNvSpPr/>
          <p:nvPr/>
        </p:nvSpPr>
        <p:spPr>
          <a:xfrm>
            <a:off x="5971875" y="2731149"/>
            <a:ext cx="2839305" cy="191728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300"/>
              </a:spcAft>
              <a:buClr>
                <a:schemeClr val="tx2"/>
              </a:buClr>
              <a:buSzPts val="2400"/>
            </a:pPr>
            <a:r>
              <a:rPr lang="fr-FR" sz="1200" b="1" dirty="0">
                <a:solidFill>
                  <a:srgbClr val="C9AD00"/>
                </a:solidFill>
                <a:latin typeface="Segoe UI" panose="020B0502040204020203" pitchFamily="34" charset="0"/>
                <a:cs typeface="Segoe UI" panose="020B0502040204020203" pitchFamily="34" charset="0"/>
              </a:rPr>
              <a:t>Éléments en sortie</a:t>
            </a:r>
          </a:p>
          <a:p>
            <a:pPr marL="90488" indent="-90488">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opérationnels</a:t>
            </a:r>
          </a:p>
          <a:p>
            <a:pPr marL="90488" indent="-90488">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Évaluation des scénarios opérationnels en termes de vraisemblance.</a:t>
            </a:r>
          </a:p>
        </p:txBody>
      </p:sp>
      <p:sp>
        <p:nvSpPr>
          <p:cNvPr id="4" name="Organigramme : Décision 13">
            <a:extLst>
              <a:ext uri="{FF2B5EF4-FFF2-40B4-BE49-F238E27FC236}">
                <a16:creationId xmlns:a16="http://schemas.microsoft.com/office/drawing/2014/main" id="{D165626D-D9FD-DE28-39DF-240F9948B540}"/>
              </a:ext>
            </a:extLst>
          </p:cNvPr>
          <p:cNvSpPr/>
          <p:nvPr/>
        </p:nvSpPr>
        <p:spPr>
          <a:xfrm>
            <a:off x="3643095" y="2760888"/>
            <a:ext cx="1857810" cy="1857810"/>
          </a:xfrm>
          <a:prstGeom prst="flowChartDecision">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080" cap="all"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9F81ACA-2838-14DC-5376-3D5578B0C750}"/>
              </a:ext>
            </a:extLst>
          </p:cNvPr>
          <p:cNvSpPr/>
          <p:nvPr/>
        </p:nvSpPr>
        <p:spPr>
          <a:xfrm>
            <a:off x="332808" y="3214542"/>
            <a:ext cx="2821155" cy="100811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95250" indent="-95250" algn="r">
              <a:spcAft>
                <a:spcPts val="300"/>
              </a:spcAft>
              <a:buClr>
                <a:schemeClr val="tx2"/>
              </a:buClr>
              <a:buSzPts val="2400"/>
            </a:pPr>
            <a:r>
              <a:rPr lang="fr-FR" sz="1200" b="1" dirty="0">
                <a:solidFill>
                  <a:srgbClr val="C9AD00"/>
                </a:solidFill>
                <a:latin typeface="Segoe UI" panose="020B0502040204020203" pitchFamily="34" charset="0"/>
                <a:cs typeface="Segoe UI" panose="020B0502040204020203" pitchFamily="34" charset="0"/>
              </a:rPr>
              <a:t>Éléments en entrée</a:t>
            </a:r>
          </a:p>
          <a:p>
            <a:pPr marL="90488" indent="-90488" algn="r">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Missions, valeurs métier et biens supports </a:t>
            </a:r>
            <a:r>
              <a:rPr lang="fr-FR" sz="1200" dirty="0">
                <a:solidFill>
                  <a:srgbClr val="E7007F"/>
                </a:solidFill>
                <a:latin typeface="Segoe UI" panose="020B0502040204020203" pitchFamily="34" charset="0"/>
                <a:cs typeface="Segoe UI" panose="020B0502040204020203" pitchFamily="34" charset="0"/>
              </a:rPr>
              <a:t>(atelier 1)</a:t>
            </a:r>
            <a:endPar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p>
            <a:pPr marL="90488" indent="-90488" algn="r">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Socle de sécurité </a:t>
            </a:r>
            <a:r>
              <a:rPr lang="fr-FR" sz="1200" dirty="0">
                <a:solidFill>
                  <a:srgbClr val="E7007F"/>
                </a:solidFill>
                <a:latin typeface="Segoe UI" panose="020B0502040204020203" pitchFamily="34" charset="0"/>
                <a:cs typeface="Segoe UI" panose="020B0502040204020203" pitchFamily="34" charset="0"/>
              </a:rPr>
              <a:t>(atelier 1)</a:t>
            </a:r>
            <a:endPar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p>
            <a:pPr marL="90488" indent="-90488" algn="r">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Sources de risque et objectifs visés retenus </a:t>
            </a:r>
            <a:r>
              <a:rPr lang="fr-FR" sz="1200" dirty="0">
                <a:solidFill>
                  <a:srgbClr val="9C258C"/>
                </a:solidFill>
                <a:latin typeface="Segoe UI" panose="020B0502040204020203" pitchFamily="34" charset="0"/>
                <a:cs typeface="Segoe UI" panose="020B0502040204020203" pitchFamily="34" charset="0"/>
              </a:rPr>
              <a:t>(atelier 2)</a:t>
            </a:r>
            <a:endPar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p>
            <a:pPr marL="90488" indent="-90488" algn="r">
              <a:spcAft>
                <a:spcPts val="3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stratégiques retenus </a:t>
            </a:r>
            <a:r>
              <a:rPr lang="fr-FR" sz="1200" dirty="0">
                <a:solidFill>
                  <a:srgbClr val="00AFAA"/>
                </a:solidFill>
                <a:latin typeface="Segoe UI" panose="020B0502040204020203" pitchFamily="34" charset="0"/>
                <a:ea typeface="Segoe UI" panose="020B0502040204020203" pitchFamily="34" charset="0"/>
                <a:cs typeface="Segoe UI" panose="020B0502040204020203" pitchFamily="34" charset="0"/>
              </a:rPr>
              <a:t>(atelier 3)</a:t>
            </a:r>
          </a:p>
        </p:txBody>
      </p:sp>
      <p:sp>
        <p:nvSpPr>
          <p:cNvPr id="6" name="Rectangle 5">
            <a:extLst>
              <a:ext uri="{FF2B5EF4-FFF2-40B4-BE49-F238E27FC236}">
                <a16:creationId xmlns:a16="http://schemas.microsoft.com/office/drawing/2014/main" id="{C184F122-F27D-680A-8485-8B7E963056D4}"/>
              </a:ext>
            </a:extLst>
          </p:cNvPr>
          <p:cNvSpPr/>
          <p:nvPr/>
        </p:nvSpPr>
        <p:spPr>
          <a:xfrm>
            <a:off x="1388393" y="1489487"/>
            <a:ext cx="3060000" cy="1152000"/>
          </a:xfrm>
          <a:prstGeom prst="rect">
            <a:avLst/>
          </a:prstGeom>
          <a:solidFill>
            <a:schemeClr val="bg1"/>
          </a:solidFill>
          <a:ln w="31750">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rgbClr val="C9AD00"/>
                </a:solidFill>
                <a:latin typeface="Segoe UI" panose="020B0502040204020203" pitchFamily="34" charset="0"/>
                <a:cs typeface="Segoe UI" panose="020B0502040204020203" pitchFamily="34" charset="0"/>
              </a:rPr>
              <a:t>Objectif </a:t>
            </a:r>
          </a:p>
          <a:p>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Construire les scénarios opérationnels schématisant les modes opératoires techniques qui seront mis en œuvre par les sources de risque.</a:t>
            </a:r>
          </a:p>
        </p:txBody>
      </p:sp>
      <p:sp>
        <p:nvSpPr>
          <p:cNvPr id="7" name="Rectangle 6">
            <a:extLst>
              <a:ext uri="{FF2B5EF4-FFF2-40B4-BE49-F238E27FC236}">
                <a16:creationId xmlns:a16="http://schemas.microsoft.com/office/drawing/2014/main" id="{F10AA7F6-A923-BC02-3502-5A871E2C0730}"/>
              </a:ext>
            </a:extLst>
          </p:cNvPr>
          <p:cNvSpPr/>
          <p:nvPr/>
        </p:nvSpPr>
        <p:spPr>
          <a:xfrm>
            <a:off x="4700761" y="1489487"/>
            <a:ext cx="3060000" cy="1152000"/>
          </a:xfrm>
          <a:prstGeom prst="rect">
            <a:avLst/>
          </a:prstGeom>
          <a:solidFill>
            <a:schemeClr val="bg1"/>
          </a:solidFill>
          <a:ln w="31750">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buNone/>
            </a:pPr>
            <a:r>
              <a:rPr lang="fr-FR" sz="1200" b="1" dirty="0">
                <a:solidFill>
                  <a:srgbClr val="C9AD00"/>
                </a:solidFill>
                <a:latin typeface="Segoe UI" panose="020B0502040204020203" pitchFamily="34" charset="0"/>
                <a:cs typeface="Segoe UI" panose="020B0502040204020203" pitchFamily="34" charset="0"/>
              </a:rPr>
              <a:t>Participants</a:t>
            </a:r>
            <a:r>
              <a:rPr lang="fr-FR" sz="1200" b="1" dirty="0">
                <a:solidFill>
                  <a:srgbClr val="772080"/>
                </a:solidFill>
                <a:latin typeface="Segoe UI" panose="020B0502040204020203" pitchFamily="34" charset="0"/>
                <a:cs typeface="Segoe UI" panose="020B0502040204020203" pitchFamily="34" charset="0"/>
              </a:rPr>
              <a:t> </a:t>
            </a:r>
          </a:p>
          <a:p>
            <a:pPr indent="0">
              <a:buNone/>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RSSI, DSI, Architectes SI, (Spécialiste cybersécurité).</a:t>
            </a:r>
          </a:p>
        </p:txBody>
      </p:sp>
      <p:cxnSp>
        <p:nvCxnSpPr>
          <p:cNvPr id="8" name="Connecteur droit avec flèche 7">
            <a:extLst>
              <a:ext uri="{FF2B5EF4-FFF2-40B4-BE49-F238E27FC236}">
                <a16:creationId xmlns:a16="http://schemas.microsoft.com/office/drawing/2014/main" id="{0C0AD2FE-A58E-4A41-A4DA-C293918DB2A9}"/>
              </a:ext>
            </a:extLst>
          </p:cNvPr>
          <p:cNvCxnSpPr>
            <a:cxnSpLocks/>
          </p:cNvCxnSpPr>
          <p:nvPr/>
        </p:nvCxnSpPr>
        <p:spPr>
          <a:xfrm>
            <a:off x="5346973" y="3689793"/>
            <a:ext cx="441964" cy="0"/>
          </a:xfrm>
          <a:prstGeom prst="straightConnector1">
            <a:avLst/>
          </a:prstGeom>
          <a:noFill/>
          <a:ln w="34925">
            <a:solidFill>
              <a:srgbClr val="C9AD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9">
            <a:extLst>
              <a:ext uri="{FF2B5EF4-FFF2-40B4-BE49-F238E27FC236}">
                <a16:creationId xmlns:a16="http://schemas.microsoft.com/office/drawing/2014/main" id="{269CEE7A-4B24-1DBC-A171-60CDE1397EA6}"/>
              </a:ext>
            </a:extLst>
          </p:cNvPr>
          <p:cNvCxnSpPr>
            <a:cxnSpLocks/>
          </p:cNvCxnSpPr>
          <p:nvPr/>
        </p:nvCxnSpPr>
        <p:spPr>
          <a:xfrm flipV="1">
            <a:off x="3332456" y="3044072"/>
            <a:ext cx="0" cy="1385424"/>
          </a:xfrm>
          <a:prstGeom prst="line">
            <a:avLst/>
          </a:prstGeom>
          <a:ln w="34925">
            <a:solidFill>
              <a:srgbClr val="C9AD00"/>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A429128-C74F-8C8A-A527-DF7CF91012AC}"/>
              </a:ext>
            </a:extLst>
          </p:cNvPr>
          <p:cNvCxnSpPr>
            <a:cxnSpLocks/>
          </p:cNvCxnSpPr>
          <p:nvPr/>
        </p:nvCxnSpPr>
        <p:spPr>
          <a:xfrm>
            <a:off x="3332456" y="3689793"/>
            <a:ext cx="310639" cy="0"/>
          </a:xfrm>
          <a:prstGeom prst="straightConnector1">
            <a:avLst/>
          </a:prstGeom>
          <a:noFill/>
          <a:ln w="34925">
            <a:solidFill>
              <a:srgbClr val="C9AD00"/>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9" name="Image 18">
            <a:extLst>
              <a:ext uri="{FF2B5EF4-FFF2-40B4-BE49-F238E27FC236}">
                <a16:creationId xmlns:a16="http://schemas.microsoft.com/office/drawing/2014/main" id="{930ADC99-7799-AF75-BB4F-05C74463EAFB}"/>
              </a:ext>
            </a:extLst>
          </p:cNvPr>
          <p:cNvPicPr>
            <a:picLocks noChangeAspect="1"/>
          </p:cNvPicPr>
          <p:nvPr/>
        </p:nvPicPr>
        <p:blipFill>
          <a:blip r:embed="rId4"/>
          <a:stretch>
            <a:fillRect/>
          </a:stretch>
        </p:blipFill>
        <p:spPr>
          <a:xfrm>
            <a:off x="2529088" y="905900"/>
            <a:ext cx="720000" cy="720000"/>
          </a:xfrm>
          <a:prstGeom prst="rect">
            <a:avLst/>
          </a:prstGeom>
        </p:spPr>
      </p:pic>
      <p:pic>
        <p:nvPicPr>
          <p:cNvPr id="20" name="Image 19">
            <a:extLst>
              <a:ext uri="{FF2B5EF4-FFF2-40B4-BE49-F238E27FC236}">
                <a16:creationId xmlns:a16="http://schemas.microsoft.com/office/drawing/2014/main" id="{C0D56817-1E41-FF0B-116C-9E7E65B9CEFF}"/>
              </a:ext>
            </a:extLst>
          </p:cNvPr>
          <p:cNvPicPr>
            <a:picLocks noChangeAspect="1"/>
          </p:cNvPicPr>
          <p:nvPr/>
        </p:nvPicPr>
        <p:blipFill>
          <a:blip r:embed="rId5"/>
          <a:stretch>
            <a:fillRect/>
          </a:stretch>
        </p:blipFill>
        <p:spPr>
          <a:xfrm>
            <a:off x="5863245" y="911414"/>
            <a:ext cx="720000" cy="720000"/>
          </a:xfrm>
          <a:prstGeom prst="rect">
            <a:avLst/>
          </a:prstGeom>
        </p:spPr>
      </p:pic>
      <p:sp>
        <p:nvSpPr>
          <p:cNvPr id="21" name="Organigramme : Décision 13">
            <a:extLst>
              <a:ext uri="{FF2B5EF4-FFF2-40B4-BE49-F238E27FC236}">
                <a16:creationId xmlns:a16="http://schemas.microsoft.com/office/drawing/2014/main" id="{6648030C-C0DA-0CB3-84A8-2984A71B057F}"/>
              </a:ext>
            </a:extLst>
          </p:cNvPr>
          <p:cNvSpPr/>
          <p:nvPr/>
        </p:nvSpPr>
        <p:spPr>
          <a:xfrm>
            <a:off x="3643095" y="3291832"/>
            <a:ext cx="1857810" cy="780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80" b="1" cap="all" dirty="0">
                <a:latin typeface="Segoe UI" panose="020B0502040204020203" pitchFamily="34" charset="0"/>
                <a:cs typeface="Segoe UI" panose="020B0502040204020203" pitchFamily="34" charset="0"/>
              </a:rPr>
              <a:t>Atelier 4</a:t>
            </a:r>
          </a:p>
          <a:p>
            <a:pPr algn="ctr"/>
            <a:r>
              <a:rPr lang="fr-FR" sz="1080" cap="all" dirty="0">
                <a:latin typeface="Segoe UI" panose="020B0502040204020203" pitchFamily="34" charset="0"/>
                <a:cs typeface="Segoe UI" panose="020B0502040204020203" pitchFamily="34" charset="0"/>
              </a:rPr>
              <a:t>Scénarios</a:t>
            </a:r>
          </a:p>
          <a:p>
            <a:pPr algn="ctr"/>
            <a:r>
              <a:rPr lang="fr-FR" sz="1080" cap="all" dirty="0">
                <a:latin typeface="Segoe UI" panose="020B0502040204020203" pitchFamily="34" charset="0"/>
                <a:cs typeface="Segoe UI" panose="020B0502040204020203" pitchFamily="34" charset="0"/>
              </a:rPr>
              <a:t>opérationnels</a:t>
            </a:r>
          </a:p>
        </p:txBody>
      </p:sp>
      <p:cxnSp>
        <p:nvCxnSpPr>
          <p:cNvPr id="15" name="Connecteur droit 14">
            <a:extLst>
              <a:ext uri="{FF2B5EF4-FFF2-40B4-BE49-F238E27FC236}">
                <a16:creationId xmlns:a16="http://schemas.microsoft.com/office/drawing/2014/main" id="{60415930-35F4-4E01-2B8A-8EB1A4BF0B30}"/>
              </a:ext>
            </a:extLst>
          </p:cNvPr>
          <p:cNvCxnSpPr>
            <a:cxnSpLocks/>
          </p:cNvCxnSpPr>
          <p:nvPr/>
        </p:nvCxnSpPr>
        <p:spPr>
          <a:xfrm flipV="1">
            <a:off x="5790648" y="3044072"/>
            <a:ext cx="0" cy="1385424"/>
          </a:xfrm>
          <a:prstGeom prst="line">
            <a:avLst/>
          </a:prstGeom>
          <a:ln w="34925">
            <a:solidFill>
              <a:srgbClr val="C9AD00"/>
            </a:solidFill>
          </a:ln>
        </p:spPr>
        <p:style>
          <a:lnRef idx="1">
            <a:schemeClr val="accent1"/>
          </a:lnRef>
          <a:fillRef idx="0">
            <a:schemeClr val="accent1"/>
          </a:fillRef>
          <a:effectRef idx="0">
            <a:schemeClr val="accent1"/>
          </a:effectRef>
          <a:fontRef idx="minor">
            <a:schemeClr val="tx1"/>
          </a:fontRef>
        </p:style>
      </p:cxnSp>
      <p:sp>
        <p:nvSpPr>
          <p:cNvPr id="9" name="Title 4">
            <a:extLst>
              <a:ext uri="{FF2B5EF4-FFF2-40B4-BE49-F238E27FC236}">
                <a16:creationId xmlns:a16="http://schemas.microsoft.com/office/drawing/2014/main" id="{C41C76CF-6639-4AF1-373D-C7A63228416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Scénarios opérationnels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2" name="ZoneTexte 11">
            <a:extLst>
              <a:ext uri="{FF2B5EF4-FFF2-40B4-BE49-F238E27FC236}">
                <a16:creationId xmlns:a16="http://schemas.microsoft.com/office/drawing/2014/main" id="{53E2F931-0591-7F37-9927-BE1EB8EBA7FF}"/>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C9AD00"/>
                </a:solidFill>
                <a:latin typeface="Segoe UI" panose="020B0502040204020203" pitchFamily="34" charset="0"/>
                <a:ea typeface="+mn-ea"/>
                <a:cs typeface="Segoe UI" panose="020B0502040204020203" pitchFamily="34" charset="0"/>
              </a:rPr>
              <a:t>Atelier 4</a:t>
            </a:r>
          </a:p>
        </p:txBody>
      </p:sp>
    </p:spTree>
    <p:extLst>
      <p:ext uri="{BB962C8B-B14F-4D97-AF65-F5344CB8AC3E}">
        <p14:creationId xmlns:p14="http://schemas.microsoft.com/office/powerpoint/2010/main" val="8842076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1290BD4-D15B-2354-C118-AF111665365C}"/>
              </a:ext>
            </a:extLst>
          </p:cNvPr>
          <p:cNvCxnSpPr>
            <a:cxnSpLocks/>
            <a:stCxn id="4" idx="0"/>
            <a:endCxn id="5" idx="4"/>
          </p:cNvCxnSpPr>
          <p:nvPr/>
        </p:nvCxnSpPr>
        <p:spPr>
          <a:xfrm>
            <a:off x="4547150" y="2130718"/>
            <a:ext cx="0" cy="861787"/>
          </a:xfrm>
          <a:prstGeom prst="line">
            <a:avLst/>
          </a:prstGeom>
          <a:solidFill>
            <a:schemeClr val="bg1"/>
          </a:solidFill>
          <a:ln w="15875">
            <a:solidFill>
              <a:srgbClr val="C9AD00"/>
            </a:solidFill>
          </a:ln>
          <a:effectLst/>
        </p:spPr>
        <p:style>
          <a:lnRef idx="1">
            <a:schemeClr val="accent1"/>
          </a:lnRef>
          <a:fillRef idx="3">
            <a:schemeClr val="accent1"/>
          </a:fillRef>
          <a:effectRef idx="2">
            <a:schemeClr val="accent1"/>
          </a:effectRef>
          <a:fontRef idx="minor">
            <a:schemeClr val="lt1"/>
          </a:fontRef>
        </p:style>
      </p:cxnSp>
      <p:sp>
        <p:nvSpPr>
          <p:cNvPr id="4" name="Ellipse 3">
            <a:extLst>
              <a:ext uri="{FF2B5EF4-FFF2-40B4-BE49-F238E27FC236}">
                <a16:creationId xmlns:a16="http://schemas.microsoft.com/office/drawing/2014/main" id="{8C00AE35-523A-A96F-4354-7676A997EC7E}"/>
              </a:ext>
            </a:extLst>
          </p:cNvPr>
          <p:cNvSpPr>
            <a:spLocks noChangeAspect="1"/>
          </p:cNvSpPr>
          <p:nvPr/>
        </p:nvSpPr>
        <p:spPr>
          <a:xfrm>
            <a:off x="4427984" y="2130718"/>
            <a:ext cx="238332" cy="238507"/>
          </a:xfrm>
          <a:prstGeom prst="ellipse">
            <a:avLst/>
          </a:prstGeom>
          <a:solidFill>
            <a:schemeClr val="bg1"/>
          </a:solidFill>
          <a:ln w="3810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llipse 4">
            <a:extLst>
              <a:ext uri="{FF2B5EF4-FFF2-40B4-BE49-F238E27FC236}">
                <a16:creationId xmlns:a16="http://schemas.microsoft.com/office/drawing/2014/main" id="{FBBEAA1B-793E-0C03-E606-3102C82D7961}"/>
              </a:ext>
            </a:extLst>
          </p:cNvPr>
          <p:cNvSpPr>
            <a:spLocks noChangeAspect="1"/>
          </p:cNvSpPr>
          <p:nvPr/>
        </p:nvSpPr>
        <p:spPr>
          <a:xfrm>
            <a:off x="4427984" y="2753998"/>
            <a:ext cx="238332" cy="238507"/>
          </a:xfrm>
          <a:prstGeom prst="ellipse">
            <a:avLst/>
          </a:prstGeom>
          <a:solidFill>
            <a:schemeClr val="bg1"/>
          </a:solidFill>
          <a:ln w="38100">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Title 4">
            <a:extLst>
              <a:ext uri="{FF2B5EF4-FFF2-40B4-BE49-F238E27FC236}">
                <a16:creationId xmlns:a16="http://schemas.microsoft.com/office/drawing/2014/main" id="{A7E6DCB6-6EC3-DD10-5CEE-5FEB3588EC9E}"/>
              </a:ext>
            </a:extLst>
          </p:cNvPr>
          <p:cNvSpPr txBox="1">
            <a:spLocks/>
          </p:cNvSpPr>
          <p:nvPr>
            <p:custDataLst>
              <p:tags r:id="rId1"/>
            </p:custDataLst>
          </p:nvPr>
        </p:nvSpPr>
        <p:spPr>
          <a:xfrm>
            <a:off x="4782044" y="2065305"/>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C9AD00"/>
                </a:solidFill>
                <a:latin typeface="Segoe UI" panose="020B0502040204020203" pitchFamily="34" charset="0"/>
                <a:cs typeface="Segoe UI" panose="020B0502040204020203" pitchFamily="34" charset="0"/>
              </a:rPr>
              <a:t>Activité 1</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Elaborer les scénarios opérationnels</a:t>
            </a:r>
            <a:endParaRPr lang="en-US" sz="1200" dirty="0">
              <a:solidFill>
                <a:srgbClr val="252525"/>
              </a:solidFill>
              <a:latin typeface="Segoe UI" panose="020B0502040204020203" pitchFamily="34" charset="0"/>
              <a:cs typeface="Segoe UI" panose="020B0502040204020203" pitchFamily="34" charset="0"/>
            </a:endParaRPr>
          </a:p>
        </p:txBody>
      </p:sp>
      <p:sp>
        <p:nvSpPr>
          <p:cNvPr id="8" name="Title 4">
            <a:extLst>
              <a:ext uri="{FF2B5EF4-FFF2-40B4-BE49-F238E27FC236}">
                <a16:creationId xmlns:a16="http://schemas.microsoft.com/office/drawing/2014/main" id="{FB1F7BBD-7F61-C32A-D00F-A55034C71AFB}"/>
              </a:ext>
            </a:extLst>
          </p:cNvPr>
          <p:cNvSpPr txBox="1">
            <a:spLocks/>
          </p:cNvSpPr>
          <p:nvPr>
            <p:custDataLst>
              <p:tags r:id="rId2"/>
            </p:custDataLst>
          </p:nvPr>
        </p:nvSpPr>
        <p:spPr>
          <a:xfrm>
            <a:off x="4782044" y="2596252"/>
            <a:ext cx="296978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C9AD00"/>
                </a:solidFill>
                <a:latin typeface="Segoe UI" panose="020B0502040204020203" pitchFamily="34" charset="0"/>
                <a:cs typeface="Segoe UI" panose="020B0502040204020203" pitchFamily="34" charset="0"/>
              </a:rPr>
              <a:t>Activité 2</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Evaluer la vraisemblance des scénarios opérationnel</a:t>
            </a:r>
            <a:endParaRPr lang="fr-FR" altLang="fr-FR" sz="1200" dirty="0">
              <a:solidFill>
                <a:srgbClr val="252525"/>
              </a:solidFill>
              <a:latin typeface="Segoe UI" panose="020B0502040204020203" pitchFamily="34" charset="0"/>
              <a:cs typeface="Segoe UI" panose="020B0502040204020203" pitchFamily="34" charset="0"/>
            </a:endParaRPr>
          </a:p>
        </p:txBody>
      </p:sp>
      <p:sp>
        <p:nvSpPr>
          <p:cNvPr id="6" name="Title 4">
            <a:extLst>
              <a:ext uri="{FF2B5EF4-FFF2-40B4-BE49-F238E27FC236}">
                <a16:creationId xmlns:a16="http://schemas.microsoft.com/office/drawing/2014/main" id="{8358BFDC-5E44-624B-C9EB-9EF1327A4834}"/>
              </a:ext>
            </a:extLst>
          </p:cNvPr>
          <p:cNvSpPr txBox="1">
            <a:spLocks/>
          </p:cNvSpPr>
          <p:nvPr>
            <p:custDataLst>
              <p:tags r:id="rId3"/>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Scénarios opérationnels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9" name="ZoneTexte 8">
            <a:extLst>
              <a:ext uri="{FF2B5EF4-FFF2-40B4-BE49-F238E27FC236}">
                <a16:creationId xmlns:a16="http://schemas.microsoft.com/office/drawing/2014/main" id="{51BED20B-EBA1-8DE9-F727-48D379ED2E7D}"/>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C9AD00"/>
                </a:solidFill>
                <a:latin typeface="Segoe UI" panose="020B0502040204020203" pitchFamily="34" charset="0"/>
                <a:ea typeface="+mn-ea"/>
                <a:cs typeface="Segoe UI" panose="020B0502040204020203" pitchFamily="34" charset="0"/>
              </a:rPr>
              <a:t>Atelier 4</a:t>
            </a:r>
          </a:p>
        </p:txBody>
      </p:sp>
    </p:spTree>
    <p:extLst>
      <p:ext uri="{BB962C8B-B14F-4D97-AF65-F5344CB8AC3E}">
        <p14:creationId xmlns:p14="http://schemas.microsoft.com/office/powerpoint/2010/main" val="2542889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916CF924-11CC-7295-E8EB-C8E265E161F5}"/>
              </a:ext>
            </a:extLst>
          </p:cNvPr>
          <p:cNvPicPr>
            <a:picLocks noChangeAspect="1"/>
          </p:cNvPicPr>
          <p:nvPr/>
        </p:nvPicPr>
        <p:blipFill>
          <a:blip r:embed="rId3"/>
          <a:stretch>
            <a:fillRect/>
          </a:stretch>
        </p:blipFill>
        <p:spPr>
          <a:xfrm>
            <a:off x="629454" y="1323507"/>
            <a:ext cx="2490648" cy="1614491"/>
          </a:xfrm>
          <a:prstGeom prst="rect">
            <a:avLst/>
          </a:prstGeom>
        </p:spPr>
      </p:pic>
      <p:pic>
        <p:nvPicPr>
          <p:cNvPr id="4" name="Image 3">
            <a:extLst>
              <a:ext uri="{FF2B5EF4-FFF2-40B4-BE49-F238E27FC236}">
                <a16:creationId xmlns:a16="http://schemas.microsoft.com/office/drawing/2014/main" id="{77300F41-C48E-2D93-95CD-B0593D905A76}"/>
              </a:ext>
            </a:extLst>
          </p:cNvPr>
          <p:cNvPicPr>
            <a:picLocks noChangeAspect="1"/>
          </p:cNvPicPr>
          <p:nvPr/>
        </p:nvPicPr>
        <p:blipFill>
          <a:blip r:embed="rId4"/>
          <a:stretch>
            <a:fillRect/>
          </a:stretch>
        </p:blipFill>
        <p:spPr>
          <a:xfrm>
            <a:off x="3293904" y="1323507"/>
            <a:ext cx="2697383" cy="1614492"/>
          </a:xfrm>
          <a:prstGeom prst="rect">
            <a:avLst/>
          </a:prstGeom>
        </p:spPr>
      </p:pic>
      <p:pic>
        <p:nvPicPr>
          <p:cNvPr id="10" name="Image 9">
            <a:extLst>
              <a:ext uri="{FF2B5EF4-FFF2-40B4-BE49-F238E27FC236}">
                <a16:creationId xmlns:a16="http://schemas.microsoft.com/office/drawing/2014/main" id="{AF72CA4C-6D0F-A568-0D4F-D8F37D711255}"/>
              </a:ext>
            </a:extLst>
          </p:cNvPr>
          <p:cNvPicPr>
            <a:picLocks noChangeAspect="1"/>
          </p:cNvPicPr>
          <p:nvPr/>
        </p:nvPicPr>
        <p:blipFill>
          <a:blip r:embed="rId5"/>
          <a:stretch>
            <a:fillRect/>
          </a:stretch>
        </p:blipFill>
        <p:spPr>
          <a:xfrm>
            <a:off x="6023900" y="1284317"/>
            <a:ext cx="2697385" cy="1614493"/>
          </a:xfrm>
          <a:prstGeom prst="rect">
            <a:avLst/>
          </a:prstGeom>
        </p:spPr>
      </p:pic>
      <p:sp>
        <p:nvSpPr>
          <p:cNvPr id="15" name="Rectangle 14">
            <a:extLst>
              <a:ext uri="{FF2B5EF4-FFF2-40B4-BE49-F238E27FC236}">
                <a16:creationId xmlns:a16="http://schemas.microsoft.com/office/drawing/2014/main" id="{C0EE64FE-8FBD-1C56-9074-3811D3399FBB}"/>
              </a:ext>
            </a:extLst>
          </p:cNvPr>
          <p:cNvSpPr/>
          <p:nvPr/>
        </p:nvSpPr>
        <p:spPr>
          <a:xfrm>
            <a:off x="629454" y="915667"/>
            <a:ext cx="2160240" cy="570856"/>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fr-FR" sz="1100" i="1" dirty="0">
                <a:solidFill>
                  <a:srgbClr val="252525"/>
                </a:solidFill>
                <a:latin typeface="Segoe UI" panose="020B0502040204020203" pitchFamily="34" charset="0"/>
                <a:cs typeface="Segoe UI" panose="020B0502040204020203" pitchFamily="34" charset="0"/>
              </a:rPr>
              <a:t>Menace : le hacker</a:t>
            </a:r>
          </a:p>
          <a:p>
            <a:r>
              <a:rPr lang="fr-FR" sz="1100" i="1" dirty="0">
                <a:solidFill>
                  <a:srgbClr val="252525"/>
                </a:solidFill>
                <a:latin typeface="Segoe UI" panose="020B0502040204020203" pitchFamily="34" charset="0"/>
                <a:cs typeface="Segoe UI" panose="020B0502040204020203" pitchFamily="34" charset="0"/>
              </a:rPr>
              <a:t>Plus d’attaquants = plus de</a:t>
            </a:r>
          </a:p>
          <a:p>
            <a:r>
              <a:rPr lang="fr-FR" sz="1100" i="1" dirty="0">
                <a:solidFill>
                  <a:srgbClr val="252525"/>
                </a:solidFill>
                <a:latin typeface="Segoe UI" panose="020B0502040204020203" pitchFamily="34" charset="0"/>
                <a:cs typeface="Segoe UI" panose="020B0502040204020203" pitchFamily="34" charset="0"/>
              </a:rPr>
              <a:t>possibilités de se faire hacker</a:t>
            </a:r>
          </a:p>
        </p:txBody>
      </p:sp>
      <p:sp>
        <p:nvSpPr>
          <p:cNvPr id="17" name="Rectangle 16">
            <a:extLst>
              <a:ext uri="{FF2B5EF4-FFF2-40B4-BE49-F238E27FC236}">
                <a16:creationId xmlns:a16="http://schemas.microsoft.com/office/drawing/2014/main" id="{6980C049-6BDD-54CF-90A5-AE5F23228C98}"/>
              </a:ext>
            </a:extLst>
          </p:cNvPr>
          <p:cNvSpPr/>
          <p:nvPr/>
        </p:nvSpPr>
        <p:spPr>
          <a:xfrm>
            <a:off x="4023764" y="915642"/>
            <a:ext cx="1096472"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indent="0" algn="ct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Vulnérabilité</a:t>
            </a:r>
          </a:p>
          <a:p>
            <a:pPr marL="0" indent="0" algn="ct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du conducteur</a:t>
            </a:r>
          </a:p>
        </p:txBody>
      </p:sp>
      <p:sp>
        <p:nvSpPr>
          <p:cNvPr id="18" name="Rectangle 17">
            <a:extLst>
              <a:ext uri="{FF2B5EF4-FFF2-40B4-BE49-F238E27FC236}">
                <a16:creationId xmlns:a16="http://schemas.microsoft.com/office/drawing/2014/main" id="{5760B58A-7053-A3DA-44C8-8BC02FB96281}"/>
              </a:ext>
            </a:extLst>
          </p:cNvPr>
          <p:cNvSpPr/>
          <p:nvPr/>
        </p:nvSpPr>
        <p:spPr>
          <a:xfrm>
            <a:off x="6516216" y="915642"/>
            <a:ext cx="1528520"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fr-FR" sz="1100" i="1" dirty="0">
                <a:solidFill>
                  <a:srgbClr val="252525"/>
                </a:solidFill>
                <a:latin typeface="Segoe UI" panose="020B0502040204020203" pitchFamily="34" charset="0"/>
                <a:cs typeface="Segoe UI" panose="020B0502040204020203" pitchFamily="34" charset="0"/>
              </a:rPr>
              <a:t>Vulnérabilité</a:t>
            </a:r>
          </a:p>
          <a:p>
            <a:pPr algn="ctr"/>
            <a:r>
              <a:rPr lang="fr-FR" sz="1100" i="1" dirty="0">
                <a:solidFill>
                  <a:srgbClr val="252525"/>
                </a:solidFill>
                <a:latin typeface="Segoe UI" panose="020B0502040204020203" pitchFamily="34" charset="0"/>
                <a:cs typeface="Segoe UI" panose="020B0502040204020203" pitchFamily="34" charset="0"/>
              </a:rPr>
              <a:t>du système embarqué</a:t>
            </a:r>
          </a:p>
        </p:txBody>
      </p:sp>
      <p:sp>
        <p:nvSpPr>
          <p:cNvPr id="5" name="Rectangle 4">
            <a:extLst>
              <a:ext uri="{FF2B5EF4-FFF2-40B4-BE49-F238E27FC236}">
                <a16:creationId xmlns:a16="http://schemas.microsoft.com/office/drawing/2014/main" id="{4723851D-A79C-D6F7-DAEE-C5989647F34A}"/>
              </a:ext>
            </a:extLst>
          </p:cNvPr>
          <p:cNvSpPr/>
          <p:nvPr/>
        </p:nvSpPr>
        <p:spPr>
          <a:xfrm>
            <a:off x="2591779" y="3816000"/>
            <a:ext cx="3960440" cy="724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algn="ctr"/>
            <a:r>
              <a:rPr 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La vraisemblance varie selon l’exposition aux menaces, le niveau de vulnérabilité et les mesures de sécurité</a:t>
            </a:r>
          </a:p>
        </p:txBody>
      </p:sp>
      <p:sp>
        <p:nvSpPr>
          <p:cNvPr id="11" name="Rectangle 10">
            <a:extLst>
              <a:ext uri="{FF2B5EF4-FFF2-40B4-BE49-F238E27FC236}">
                <a16:creationId xmlns:a16="http://schemas.microsoft.com/office/drawing/2014/main" id="{D0F1372B-32C1-5C39-4B12-E66FEDDEF423}"/>
              </a:ext>
            </a:extLst>
          </p:cNvPr>
          <p:cNvSpPr/>
          <p:nvPr/>
        </p:nvSpPr>
        <p:spPr>
          <a:xfrm>
            <a:off x="630000" y="306000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dirty="0">
                <a:solidFill>
                  <a:schemeClr val="bg1"/>
                </a:solidFill>
                <a:latin typeface="Segoe UI" panose="020B0502040204020203" pitchFamily="34" charset="0"/>
                <a:cs typeface="Segoe UI" panose="020B0502040204020203" pitchFamily="34" charset="0"/>
              </a:rPr>
              <a:t>La vraisemblance varie selon le nombre d’attaquants</a:t>
            </a:r>
          </a:p>
        </p:txBody>
      </p:sp>
      <p:sp>
        <p:nvSpPr>
          <p:cNvPr id="12" name="Rectangle 11">
            <a:extLst>
              <a:ext uri="{FF2B5EF4-FFF2-40B4-BE49-F238E27FC236}">
                <a16:creationId xmlns:a16="http://schemas.microsoft.com/office/drawing/2014/main" id="{FD6E4B5C-E1DA-4F61-1D7E-4289D0B3A1F9}"/>
              </a:ext>
            </a:extLst>
          </p:cNvPr>
          <p:cNvSpPr/>
          <p:nvPr/>
        </p:nvSpPr>
        <p:spPr>
          <a:xfrm>
            <a:off x="3329211" y="305231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vraisemblance varie selon le niveau d’attention </a:t>
            </a:r>
            <a:r>
              <a:rPr lang="fr-FR" sz="1200" dirty="0">
                <a:solidFill>
                  <a:schemeClr val="bg1"/>
                </a:solidFill>
                <a:latin typeface="Segoe UI" panose="020B0502040204020203" pitchFamily="34" charset="0"/>
                <a:cs typeface="Segoe UI" panose="020B0502040204020203" pitchFamily="34" charset="0"/>
              </a:rPr>
              <a:t>du conducteur</a:t>
            </a:r>
          </a:p>
        </p:txBody>
      </p:sp>
      <p:sp>
        <p:nvSpPr>
          <p:cNvPr id="13" name="Rectangle 12">
            <a:extLst>
              <a:ext uri="{FF2B5EF4-FFF2-40B4-BE49-F238E27FC236}">
                <a16:creationId xmlns:a16="http://schemas.microsoft.com/office/drawing/2014/main" id="{99D2DE6B-F5AF-1B96-82B9-A16F1C27B85A}"/>
              </a:ext>
            </a:extLst>
          </p:cNvPr>
          <p:cNvSpPr/>
          <p:nvPr/>
        </p:nvSpPr>
        <p:spPr>
          <a:xfrm>
            <a:off x="6020564" y="305231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44000" bIns="0" rtlCol="0" anchor="ctr">
            <a:noAutofit/>
          </a:bodyPr>
          <a:lstStyle/>
          <a:p>
            <a:r>
              <a:rPr lang="fr-FR" sz="1200" dirty="0">
                <a:solidFill>
                  <a:schemeClr val="bg1"/>
                </a:solidFill>
                <a:latin typeface="Segoe UI" panose="020B0502040204020203" pitchFamily="34" charset="0"/>
                <a:cs typeface="Segoe UI" panose="020B0502040204020203" pitchFamily="34" charset="0"/>
              </a:rPr>
              <a:t>La vraisemblance varie selon le nombre de failles de sécurité dans le système embarqué</a:t>
            </a:r>
          </a:p>
        </p:txBody>
      </p:sp>
    </p:spTree>
    <p:extLst>
      <p:ext uri="{BB962C8B-B14F-4D97-AF65-F5344CB8AC3E}">
        <p14:creationId xmlns:p14="http://schemas.microsoft.com/office/powerpoint/2010/main" val="280220919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7" name="Forme libre 6">
            <a:extLst>
              <a:ext uri="{FF2B5EF4-FFF2-40B4-BE49-F238E27FC236}">
                <a16:creationId xmlns:a16="http://schemas.microsoft.com/office/drawing/2014/main" id="{DD6A48E0-C482-A1FE-3B8B-4462D024C7A1}"/>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9" name="Rectangle à coins arrondis 4">
            <a:extLst>
              <a:ext uri="{FF2B5EF4-FFF2-40B4-BE49-F238E27FC236}">
                <a16:creationId xmlns:a16="http://schemas.microsoft.com/office/drawing/2014/main" id="{28D704EC-88AE-6A51-8512-C2F4358DB844}"/>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Quelles sont les </a:t>
            </a:r>
            <a:r>
              <a:rPr lang="fr-FR" sz="1200" b="1" i="1" dirty="0">
                <a:solidFill>
                  <a:srgbClr val="252525"/>
                </a:solidFill>
                <a:latin typeface="Segoe UI" panose="020B0502040204020203" pitchFamily="34" charset="0"/>
                <a:cs typeface="Segoe UI" panose="020B0502040204020203" pitchFamily="34" charset="0"/>
              </a:rPr>
              <a:t>scénarios opérationnels</a:t>
            </a:r>
            <a:r>
              <a:rPr lang="fr-FR" sz="1200" i="1" dirty="0">
                <a:solidFill>
                  <a:srgbClr val="252525"/>
                </a:solidFill>
                <a:latin typeface="Segoe UI" panose="020B0502040204020203" pitchFamily="34" charset="0"/>
                <a:cs typeface="Segoe UI" panose="020B0502040204020203" pitchFamily="34" charset="0"/>
              </a:rPr>
              <a:t> </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schématisant les </a:t>
            </a:r>
            <a:r>
              <a:rPr lang="fr-FR" sz="1200" b="1" i="1" dirty="0">
                <a:solidFill>
                  <a:srgbClr val="252525"/>
                </a:solidFill>
                <a:latin typeface="Segoe UI" panose="020B0502040204020203" pitchFamily="34" charset="0"/>
                <a:cs typeface="Segoe UI" panose="020B0502040204020203" pitchFamily="34" charset="0"/>
              </a:rPr>
              <a:t>modes opératoires techniques</a:t>
            </a:r>
            <a:r>
              <a:rPr lang="fr-FR" sz="1200" i="1" dirty="0">
                <a:solidFill>
                  <a:srgbClr val="252525"/>
                </a:solidFill>
                <a:latin typeface="Segoe UI" panose="020B0502040204020203" pitchFamily="34" charset="0"/>
                <a:cs typeface="Segoe UI" panose="020B0502040204020203" pitchFamily="34" charset="0"/>
              </a:rPr>
              <a:t> qui seront mis en œuvre lors de l’attaque ?</a:t>
            </a:r>
          </a:p>
        </p:txBody>
      </p:sp>
      <p:sp>
        <p:nvSpPr>
          <p:cNvPr id="5" name="Forme libre 4">
            <a:extLst>
              <a:ext uri="{FF2B5EF4-FFF2-40B4-BE49-F238E27FC236}">
                <a16:creationId xmlns:a16="http://schemas.microsoft.com/office/drawing/2014/main" id="{6011DEE9-222F-FAC2-7EE9-0E9CAEEB28DB}"/>
              </a:ext>
            </a:extLst>
          </p:cNvPr>
          <p:cNvSpPr/>
          <p:nvPr/>
        </p:nvSpPr>
        <p:spPr>
          <a:xfrm rot="1453637" flipH="1">
            <a:off x="5597616" y="1068407"/>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6" name="Rectangle à coins arrondis 4">
            <a:extLst>
              <a:ext uri="{FF2B5EF4-FFF2-40B4-BE49-F238E27FC236}">
                <a16:creationId xmlns:a16="http://schemas.microsoft.com/office/drawing/2014/main" id="{D3C69810-194B-9D6D-9176-56826163D34F}"/>
              </a:ext>
            </a:extLst>
          </p:cNvPr>
          <p:cNvSpPr/>
          <p:nvPr/>
        </p:nvSpPr>
        <p:spPr>
          <a:xfrm>
            <a:off x="5862460" y="1455625"/>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est la vraisemblance élémentaire de chaque action ?</a:t>
            </a:r>
          </a:p>
        </p:txBody>
      </p:sp>
      <p:sp>
        <p:nvSpPr>
          <p:cNvPr id="17" name="Forme libre 16">
            <a:extLst>
              <a:ext uri="{FF2B5EF4-FFF2-40B4-BE49-F238E27FC236}">
                <a16:creationId xmlns:a16="http://schemas.microsoft.com/office/drawing/2014/main" id="{FF53549E-1C31-BED6-98A9-1D2293229BD3}"/>
              </a:ext>
            </a:extLst>
          </p:cNvPr>
          <p:cNvSpPr/>
          <p:nvPr/>
        </p:nvSpPr>
        <p:spPr>
          <a:xfrm>
            <a:off x="3573160" y="1455626"/>
            <a:ext cx="2088976" cy="1774809"/>
          </a:xfrm>
          <a:custGeom>
            <a:avLst/>
            <a:gdLst>
              <a:gd name="connsiteX0" fmla="*/ 0 w 2088976"/>
              <a:gd name="connsiteY0" fmla="*/ 0 h 1774809"/>
              <a:gd name="connsiteX1" fmla="*/ 2088976 w 2088976"/>
              <a:gd name="connsiteY1" fmla="*/ 0 h 1774809"/>
              <a:gd name="connsiteX2" fmla="*/ 2088976 w 2088976"/>
              <a:gd name="connsiteY2" fmla="*/ 1350453 h 1774809"/>
              <a:gd name="connsiteX3" fmla="*/ 1829207 w 2088976"/>
              <a:gd name="connsiteY3" fmla="*/ 1350453 h 1774809"/>
              <a:gd name="connsiteX4" fmla="*/ 1479400 w 2088976"/>
              <a:gd name="connsiteY4" fmla="*/ 1774809 h 1774809"/>
              <a:gd name="connsiteX5" fmla="*/ 1570800 w 2088976"/>
              <a:gd name="connsiteY5" fmla="*/ 1350453 h 1774809"/>
              <a:gd name="connsiteX6" fmla="*/ 0 w 2088976"/>
              <a:gd name="connsiteY6" fmla="*/ 1350453 h 177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774809">
                <a:moveTo>
                  <a:pt x="0" y="0"/>
                </a:moveTo>
                <a:lnTo>
                  <a:pt x="2088976" y="0"/>
                </a:lnTo>
                <a:lnTo>
                  <a:pt x="2088976" y="1350453"/>
                </a:lnTo>
                <a:lnTo>
                  <a:pt x="1829207" y="1350453"/>
                </a:lnTo>
                <a:lnTo>
                  <a:pt x="1479400" y="1774809"/>
                </a:lnTo>
                <a:lnTo>
                  <a:pt x="1570800" y="1350453"/>
                </a:lnTo>
                <a:lnTo>
                  <a:pt x="0" y="1350453"/>
                </a:lnTo>
                <a:close/>
              </a:path>
            </a:pathLst>
          </a:custGeom>
          <a:solidFill>
            <a:schemeClr val="bg1"/>
          </a:solidFill>
          <a:ln>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8" name="Rectangle à coins arrondis 7">
            <a:extLst>
              <a:ext uri="{FF2B5EF4-FFF2-40B4-BE49-F238E27FC236}">
                <a16:creationId xmlns:a16="http://schemas.microsoft.com/office/drawing/2014/main" id="{38B8B60B-9729-E4E8-8955-9AB52BDBF29E}"/>
              </a:ext>
            </a:extLst>
          </p:cNvPr>
          <p:cNvSpPr/>
          <p:nvPr/>
        </p:nvSpPr>
        <p:spPr>
          <a:xfrm>
            <a:off x="3563396" y="1455627"/>
            <a:ext cx="208800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fr-FR" sz="1200" i="1" dirty="0">
                <a:solidFill>
                  <a:srgbClr val="252525"/>
                </a:solidFill>
                <a:latin typeface="Segoe UI" panose="020B0502040204020203" pitchFamily="34" charset="0"/>
                <a:cs typeface="Segoe UI" panose="020B0502040204020203" pitchFamily="34" charset="0"/>
              </a:rPr>
              <a:t>Quelles sont les </a:t>
            </a:r>
            <a:r>
              <a:rPr lang="fr-FR" sz="1200" b="1" i="1" dirty="0">
                <a:solidFill>
                  <a:srgbClr val="252525"/>
                </a:solidFill>
                <a:latin typeface="Segoe UI" panose="020B0502040204020203" pitchFamily="34" charset="0"/>
                <a:cs typeface="Segoe UI" panose="020B0502040204020203" pitchFamily="34" charset="0"/>
              </a:rPr>
              <a:t>biens supports critiques</a:t>
            </a:r>
            <a:r>
              <a:rPr lang="fr-FR" sz="1200" i="1" dirty="0">
                <a:solidFill>
                  <a:srgbClr val="252525"/>
                </a:solidFill>
                <a:latin typeface="Segoe UI" panose="020B0502040204020203" pitchFamily="34" charset="0"/>
                <a:cs typeface="Segoe UI" panose="020B0502040204020203" pitchFamily="34" charset="0"/>
              </a:rPr>
              <a:t> susceptibles de servir de vecteur d’entrée ?</a:t>
            </a:r>
          </a:p>
        </p:txBody>
      </p:sp>
      <p:sp>
        <p:nvSpPr>
          <p:cNvPr id="4" name="Title 4">
            <a:extLst>
              <a:ext uri="{FF2B5EF4-FFF2-40B4-BE49-F238E27FC236}">
                <a16:creationId xmlns:a16="http://schemas.microsoft.com/office/drawing/2014/main" id="{534BD68C-2AC7-4ECE-09D9-34881C617DE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Elaborer les scénarios opérationnels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0CB9ABCA-B854-F1A1-F830-D70945532DFE}"/>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 • Les questions à se poser </a:t>
            </a:r>
          </a:p>
        </p:txBody>
      </p:sp>
    </p:spTree>
    <p:extLst>
      <p:ext uri="{BB962C8B-B14F-4D97-AF65-F5344CB8AC3E}">
        <p14:creationId xmlns:p14="http://schemas.microsoft.com/office/powerpoint/2010/main" val="39775866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799999"/>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pPr>
              <a:spcAft>
                <a:spcPts val="300"/>
              </a:spcAft>
            </a:pPr>
            <a:r>
              <a:rPr lang="fr-FR" sz="1100" b="1" dirty="0">
                <a:solidFill>
                  <a:srgbClr val="C9AD00"/>
                </a:solidFill>
                <a:latin typeface="Segoe UI" panose="020B0502040204020203" pitchFamily="34" charset="0"/>
                <a:cs typeface="Segoe UI" panose="020B0502040204020203" pitchFamily="34" charset="0"/>
              </a:rPr>
              <a:t>Trouver</a:t>
            </a:r>
          </a:p>
          <a:p>
            <a:r>
              <a:rPr lang="fr-FR" sz="1100" dirty="0">
                <a:solidFill>
                  <a:srgbClr val="252525"/>
                </a:solidFill>
                <a:latin typeface="Segoe UI" panose="020B0502040204020203" pitchFamily="34" charset="0"/>
                <a:cs typeface="Segoe UI" panose="020B0502040204020203" pitchFamily="34" charset="0"/>
              </a:rPr>
              <a:t>Ensemble des activités de reconnaissance interne des réseaux et systèmes</a:t>
            </a:r>
            <a:r>
              <a:rPr lang="fr-FR" sz="1100" dirty="0">
                <a:latin typeface="Segoe UI" panose="020B0502040204020203" pitchFamily="34" charset="0"/>
                <a:cs typeface="Segoe UI" panose="020B0502040204020203" pitchFamily="34" charset="0"/>
              </a:rPr>
              <a:t>.</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799999"/>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pPr>
              <a:spcAft>
                <a:spcPts val="300"/>
              </a:spcAft>
            </a:pPr>
            <a:r>
              <a:rPr lang="fr-FR" sz="1100" b="1" dirty="0">
                <a:solidFill>
                  <a:srgbClr val="C9AD00"/>
                </a:solidFill>
                <a:latin typeface="Segoe UI" panose="020B0502040204020203" pitchFamily="34" charset="0"/>
                <a:cs typeface="Segoe UI" panose="020B0502040204020203" pitchFamily="34" charset="0"/>
              </a:rPr>
              <a:t>Rentrer</a:t>
            </a:r>
          </a:p>
          <a:p>
            <a:r>
              <a:rPr lang="fr-FR" sz="1100" dirty="0">
                <a:solidFill>
                  <a:srgbClr val="252525"/>
                </a:solidFill>
                <a:latin typeface="Segoe UI" panose="020B0502040204020203" pitchFamily="34" charset="0"/>
                <a:cs typeface="Segoe UI" panose="020B0502040204020203" pitchFamily="34" charset="0"/>
              </a:rPr>
              <a:t>Ensemble des activités menées par l’attaquant pour s’introduire dans le système d’information.</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799999"/>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pPr>
              <a:spcAft>
                <a:spcPts val="300"/>
              </a:spcAft>
            </a:pPr>
            <a:r>
              <a:rPr lang="fr-FR" sz="1100" b="1" dirty="0">
                <a:solidFill>
                  <a:srgbClr val="C9AD00"/>
                </a:solidFill>
                <a:latin typeface="Segoe UI" panose="020B0502040204020203" pitchFamily="34" charset="0"/>
                <a:cs typeface="Segoe UI" panose="020B0502040204020203" pitchFamily="34" charset="0"/>
              </a:rPr>
              <a:t>Connaître</a:t>
            </a:r>
          </a:p>
          <a:p>
            <a:r>
              <a:rPr lang="fr-FR" sz="1100" dirty="0">
                <a:solidFill>
                  <a:srgbClr val="252525"/>
                </a:solidFill>
                <a:latin typeface="Segoe UI" panose="020B0502040204020203" pitchFamily="34" charset="0"/>
                <a:cs typeface="Segoe UI" panose="020B0502040204020203" pitchFamily="34" charset="0"/>
              </a:rPr>
              <a:t>Ensemble des activités de ciblage, de reconnaissance et de découverte externe menées par l’attaquant pour préparer son attaque.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799999"/>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pPr>
              <a:spcAft>
                <a:spcPts val="300"/>
              </a:spcAft>
            </a:pPr>
            <a:r>
              <a:rPr lang="fr-FR" sz="1100" b="1" dirty="0">
                <a:solidFill>
                  <a:srgbClr val="C9AD00"/>
                </a:solidFill>
                <a:latin typeface="Segoe UI" panose="020B0502040204020203" pitchFamily="34" charset="0"/>
                <a:cs typeface="Segoe UI" panose="020B0502040204020203" pitchFamily="34" charset="0"/>
              </a:rPr>
              <a:t>Exploiter</a:t>
            </a:r>
          </a:p>
          <a:p>
            <a:r>
              <a:rPr lang="fr-FR" sz="1100" dirty="0">
                <a:solidFill>
                  <a:srgbClr val="252525"/>
                </a:solidFill>
                <a:latin typeface="Segoe UI" panose="020B0502040204020203" pitchFamily="34" charset="0"/>
                <a:cs typeface="Segoe UI" panose="020B0502040204020203" pitchFamily="34" charset="0"/>
              </a:rPr>
              <a:t>Ensemble des activités d’exploitation des données et biens supports trouvés dans l’étape précédente.</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Image 33">
            <a:extLst>
              <a:ext uri="{FF2B5EF4-FFF2-40B4-BE49-F238E27FC236}">
                <a16:creationId xmlns:a16="http://schemas.microsoft.com/office/drawing/2014/main" id="{3F65908B-D799-D210-F905-7351C8E84711}"/>
              </a:ext>
            </a:extLst>
          </p:cNvPr>
          <p:cNvPicPr>
            <a:picLocks noChangeAspect="1"/>
          </p:cNvPicPr>
          <p:nvPr/>
        </p:nvPicPr>
        <p:blipFill>
          <a:blip r:embed="rId5"/>
          <a:stretch>
            <a:fillRect/>
          </a:stretch>
        </p:blipFill>
        <p:spPr>
          <a:xfrm>
            <a:off x="1174530" y="1098735"/>
            <a:ext cx="741931" cy="741931"/>
          </a:xfrm>
          <a:prstGeom prst="rect">
            <a:avLst/>
          </a:prstGeom>
        </p:spPr>
      </p:pic>
      <p:pic>
        <p:nvPicPr>
          <p:cNvPr id="35" name="Image 34">
            <a:extLst>
              <a:ext uri="{FF2B5EF4-FFF2-40B4-BE49-F238E27FC236}">
                <a16:creationId xmlns:a16="http://schemas.microsoft.com/office/drawing/2014/main" id="{D5CEF39E-08D0-7849-58E3-421E82E8C110}"/>
              </a:ext>
            </a:extLst>
          </p:cNvPr>
          <p:cNvPicPr>
            <a:picLocks noChangeAspect="1"/>
          </p:cNvPicPr>
          <p:nvPr/>
        </p:nvPicPr>
        <p:blipFill>
          <a:blip r:embed="rId6"/>
          <a:stretch>
            <a:fillRect/>
          </a:stretch>
        </p:blipFill>
        <p:spPr>
          <a:xfrm>
            <a:off x="3059741" y="1216036"/>
            <a:ext cx="1028114" cy="559750"/>
          </a:xfrm>
          <a:prstGeom prst="rect">
            <a:avLst/>
          </a:prstGeom>
        </p:spPr>
      </p:pic>
      <p:pic>
        <p:nvPicPr>
          <p:cNvPr id="36" name="Image 35">
            <a:extLst>
              <a:ext uri="{FF2B5EF4-FFF2-40B4-BE49-F238E27FC236}">
                <a16:creationId xmlns:a16="http://schemas.microsoft.com/office/drawing/2014/main" id="{A616D566-35D4-B45B-146A-D3E2C37CB188}"/>
              </a:ext>
            </a:extLst>
          </p:cNvPr>
          <p:cNvPicPr>
            <a:picLocks noChangeAspect="1"/>
          </p:cNvPicPr>
          <p:nvPr/>
        </p:nvPicPr>
        <p:blipFill>
          <a:blip r:embed="rId7"/>
          <a:stretch>
            <a:fillRect/>
          </a:stretch>
        </p:blipFill>
        <p:spPr>
          <a:xfrm>
            <a:off x="5081385" y="1160844"/>
            <a:ext cx="1041430" cy="679822"/>
          </a:xfrm>
          <a:prstGeom prst="rect">
            <a:avLst/>
          </a:prstGeom>
        </p:spPr>
      </p:pic>
      <p:pic>
        <p:nvPicPr>
          <p:cNvPr id="37" name="Image 36">
            <a:extLst>
              <a:ext uri="{FF2B5EF4-FFF2-40B4-BE49-F238E27FC236}">
                <a16:creationId xmlns:a16="http://schemas.microsoft.com/office/drawing/2014/main" id="{1ABC9B6C-B25F-B4C8-BAAC-4391FAC657DA}"/>
              </a:ext>
            </a:extLst>
          </p:cNvPr>
          <p:cNvPicPr>
            <a:picLocks noChangeAspect="1"/>
          </p:cNvPicPr>
          <p:nvPr/>
        </p:nvPicPr>
        <p:blipFill>
          <a:blip r:embed="rId8"/>
          <a:stretch>
            <a:fillRect/>
          </a:stretch>
        </p:blipFill>
        <p:spPr>
          <a:xfrm>
            <a:off x="7266095" y="920457"/>
            <a:ext cx="672774" cy="943752"/>
          </a:xfrm>
          <a:prstGeom prst="rect">
            <a:avLst/>
          </a:prstGeom>
        </p:spPr>
      </p:pic>
      <p:cxnSp>
        <p:nvCxnSpPr>
          <p:cNvPr id="40" name="Connecteur droit 39">
            <a:extLst>
              <a:ext uri="{FF2B5EF4-FFF2-40B4-BE49-F238E27FC236}">
                <a16:creationId xmlns:a16="http://schemas.microsoft.com/office/drawing/2014/main" id="{E3270708-6FF2-2513-4D97-3B5497041F52}"/>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41" name="Connecteur droit 40">
            <a:extLst>
              <a:ext uri="{FF2B5EF4-FFF2-40B4-BE49-F238E27FC236}">
                <a16:creationId xmlns:a16="http://schemas.microsoft.com/office/drawing/2014/main" id="{02CFB629-81FC-1EDA-A066-79F7AF729D7A}"/>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42" name="Connecteur droit 41">
            <a:extLst>
              <a:ext uri="{FF2B5EF4-FFF2-40B4-BE49-F238E27FC236}">
                <a16:creationId xmlns:a16="http://schemas.microsoft.com/office/drawing/2014/main" id="{BC64281D-845D-3C89-7CCE-9183FA2607CF}"/>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81B4B5E3-0CCC-F3FE-1F08-0A4D009C2573}"/>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05353C95-D0C2-6C7E-B150-5ED739796AF2}"/>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22558907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15" name="Image 14">
            <a:extLst>
              <a:ext uri="{FF2B5EF4-FFF2-40B4-BE49-F238E27FC236}">
                <a16:creationId xmlns:a16="http://schemas.microsoft.com/office/drawing/2014/main" id="{417C54B2-FA49-5426-069B-EBC777D422E9}"/>
              </a:ext>
            </a:extLst>
          </p:cNvPr>
          <p:cNvPicPr>
            <a:picLocks noChangeAspect="1"/>
          </p:cNvPicPr>
          <p:nvPr/>
        </p:nvPicPr>
        <p:blipFill>
          <a:blip r:embed="rId6"/>
          <a:stretch>
            <a:fillRect/>
          </a:stretch>
        </p:blipFill>
        <p:spPr>
          <a:xfrm>
            <a:off x="1174530" y="1098735"/>
            <a:ext cx="741931" cy="741931"/>
          </a:xfrm>
          <a:prstGeom prst="rect">
            <a:avLst/>
          </a:prstGeom>
        </p:spPr>
      </p:pic>
      <p:pic>
        <p:nvPicPr>
          <p:cNvPr id="17" name="Image 16">
            <a:extLst>
              <a:ext uri="{FF2B5EF4-FFF2-40B4-BE49-F238E27FC236}">
                <a16:creationId xmlns:a16="http://schemas.microsoft.com/office/drawing/2014/main" id="{75FEC2C9-96BD-F08D-2BA7-A46B4432D8BC}"/>
              </a:ext>
            </a:extLst>
          </p:cNvPr>
          <p:cNvPicPr>
            <a:picLocks noChangeAspect="1"/>
          </p:cNvPicPr>
          <p:nvPr/>
        </p:nvPicPr>
        <p:blipFill>
          <a:blip r:embed="rId7"/>
          <a:stretch>
            <a:fillRect/>
          </a:stretch>
        </p:blipFill>
        <p:spPr>
          <a:xfrm>
            <a:off x="3059741" y="1216036"/>
            <a:ext cx="1028114" cy="559750"/>
          </a:xfrm>
          <a:prstGeom prst="rect">
            <a:avLst/>
          </a:prstGeom>
        </p:spPr>
      </p:pic>
      <p:pic>
        <p:nvPicPr>
          <p:cNvPr id="19" name="Image 18">
            <a:extLst>
              <a:ext uri="{FF2B5EF4-FFF2-40B4-BE49-F238E27FC236}">
                <a16:creationId xmlns:a16="http://schemas.microsoft.com/office/drawing/2014/main" id="{1AB4ECB4-65A8-0F1A-04E9-5CC1B42B0A76}"/>
              </a:ext>
            </a:extLst>
          </p:cNvPr>
          <p:cNvPicPr>
            <a:picLocks noChangeAspect="1"/>
          </p:cNvPicPr>
          <p:nvPr/>
        </p:nvPicPr>
        <p:blipFill>
          <a:blip r:embed="rId8"/>
          <a:stretch>
            <a:fillRect/>
          </a:stretch>
        </p:blipFill>
        <p:spPr>
          <a:xfrm>
            <a:off x="5081385" y="1160844"/>
            <a:ext cx="1041430" cy="679822"/>
          </a:xfrm>
          <a:prstGeom prst="rect">
            <a:avLst/>
          </a:prstGeom>
        </p:spPr>
      </p:pic>
      <p:pic>
        <p:nvPicPr>
          <p:cNvPr id="24" name="Image 23">
            <a:extLst>
              <a:ext uri="{FF2B5EF4-FFF2-40B4-BE49-F238E27FC236}">
                <a16:creationId xmlns:a16="http://schemas.microsoft.com/office/drawing/2014/main" id="{0E20DBAA-35E1-A3DF-CAA6-3633B8A5F227}"/>
              </a:ext>
            </a:extLst>
          </p:cNvPr>
          <p:cNvPicPr>
            <a:picLocks noChangeAspect="1"/>
          </p:cNvPicPr>
          <p:nvPr/>
        </p:nvPicPr>
        <p:blipFill>
          <a:blip r:embed="rId9"/>
          <a:stretch>
            <a:fillRect/>
          </a:stretch>
        </p:blipFill>
        <p:spPr>
          <a:xfrm>
            <a:off x="7266095" y="920457"/>
            <a:ext cx="672774" cy="943752"/>
          </a:xfrm>
          <a:prstGeom prst="rect">
            <a:avLst/>
          </a:prstGeom>
        </p:spPr>
      </p:pic>
      <p:sp>
        <p:nvSpPr>
          <p:cNvPr id="2" name="Rectangle 1">
            <a:extLst>
              <a:ext uri="{FF2B5EF4-FFF2-40B4-BE49-F238E27FC236}">
                <a16:creationId xmlns:a16="http://schemas.microsoft.com/office/drawing/2014/main" id="{3D68EBFD-DFBE-832A-1305-2056A1F409F2}"/>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Recrutement d’une source, corruption de personnel.</a:t>
            </a:r>
            <a:br>
              <a:rPr lang="fr-FR" sz="1100" dirty="0">
                <a:solidFill>
                  <a:schemeClr val="bg1"/>
                </a:solidFill>
                <a:latin typeface="Segoe UI" panose="020B0502040204020203" pitchFamily="34" charset="0"/>
                <a:cs typeface="Segoe UI" panose="020B0502040204020203" pitchFamily="34" charset="0"/>
              </a:rPr>
            </a:br>
            <a:r>
              <a:rPr lang="fr-FR" sz="1100" dirty="0">
                <a:solidFill>
                  <a:schemeClr val="bg1"/>
                </a:solidFill>
                <a:latin typeface="Segoe UI" panose="020B0502040204020203" pitchFamily="34" charset="0"/>
                <a:cs typeface="Segoe UI" panose="020B0502040204020203" pitchFamily="34" charset="0"/>
              </a:rPr>
              <a:t>Les raisons poussant une cible à trahir son entité d’origine – potentiellement à son insu – sont couvertes par quatre grandes catégories, dites « MICE » (Money, </a:t>
            </a:r>
            <a:r>
              <a:rPr lang="fr-FR" sz="1100" dirty="0" err="1">
                <a:solidFill>
                  <a:schemeClr val="bg1"/>
                </a:solidFill>
                <a:latin typeface="Segoe UI" panose="020B0502040204020203" pitchFamily="34" charset="0"/>
                <a:cs typeface="Segoe UI" panose="020B0502040204020203" pitchFamily="34" charset="0"/>
              </a:rPr>
              <a:t>Ideology</a:t>
            </a:r>
            <a:r>
              <a:rPr lang="fr-FR" sz="1100" dirty="0">
                <a:solidFill>
                  <a:schemeClr val="bg1"/>
                </a:solidFill>
                <a:latin typeface="Segoe UI" panose="020B0502040204020203" pitchFamily="34" charset="0"/>
                <a:cs typeface="Segoe UI" panose="020B0502040204020203" pitchFamily="34" charset="0"/>
              </a:rPr>
              <a:t>, Compromission, Ego).</a:t>
            </a:r>
          </a:p>
        </p:txBody>
      </p:sp>
      <p:pic>
        <p:nvPicPr>
          <p:cNvPr id="12" name="Image 11">
            <a:extLst>
              <a:ext uri="{FF2B5EF4-FFF2-40B4-BE49-F238E27FC236}">
                <a16:creationId xmlns:a16="http://schemas.microsoft.com/office/drawing/2014/main" id="{61AEEEB7-3C87-2167-2228-5FB5DC401034}"/>
              </a:ext>
            </a:extLst>
          </p:cNvPr>
          <p:cNvPicPr>
            <a:picLocks noChangeAspect="1"/>
          </p:cNvPicPr>
          <p:nvPr/>
        </p:nvPicPr>
        <p:blipFill>
          <a:blip r:embed="rId10"/>
          <a:stretch>
            <a:fillRect/>
          </a:stretch>
        </p:blipFill>
        <p:spPr>
          <a:xfrm>
            <a:off x="1495284" y="4074814"/>
            <a:ext cx="540000" cy="540000"/>
          </a:xfrm>
          <a:prstGeom prst="rect">
            <a:avLst/>
          </a:prstGeom>
        </p:spPr>
      </p:pic>
      <p:sp>
        <p:nvSpPr>
          <p:cNvPr id="6" name="Title 4">
            <a:extLst>
              <a:ext uri="{FF2B5EF4-FFF2-40B4-BE49-F238E27FC236}">
                <a16:creationId xmlns:a16="http://schemas.microsoft.com/office/drawing/2014/main" id="{F4117500-9675-70CE-7848-74CA7D1438A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028B5771-2170-706D-F07D-4DE4F7B2871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143364913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6" name="Rectangle 5">
            <a:extLst>
              <a:ext uri="{FF2B5EF4-FFF2-40B4-BE49-F238E27FC236}">
                <a16:creationId xmlns:a16="http://schemas.microsoft.com/office/drawing/2014/main" id="{90DDF641-8E84-7F47-48E6-F2C57FB22AC3}"/>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Les données collectées peuvent être de nature technique ou concerner l’organisation</a:t>
            </a:r>
            <a:br>
              <a:rPr lang="fr-FR" sz="1100" dirty="0">
                <a:solidFill>
                  <a:schemeClr val="bg1"/>
                </a:solidFill>
                <a:latin typeface="Segoe UI" panose="020B0502040204020203" pitchFamily="34" charset="0"/>
                <a:cs typeface="Segoe UI" panose="020B0502040204020203" pitchFamily="34" charset="0"/>
              </a:rPr>
            </a:br>
            <a:r>
              <a:rPr lang="fr-FR" sz="1100" dirty="0">
                <a:solidFill>
                  <a:schemeClr val="bg1"/>
                </a:solidFill>
                <a:latin typeface="Segoe UI" panose="020B0502040204020203" pitchFamily="34" charset="0"/>
                <a:cs typeface="Segoe UI" panose="020B0502040204020203" pitchFamily="34" charset="0"/>
              </a:rPr>
              <a:t>de la cible et de son écosystème : social engineering, Internet (scans de sites, forums de discussion), salons professionnels, faux client, faux journaliste, officines ou agences spécialisées (sources non ouvertes), renseignement (interceptions), etc.</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28" name="Image 27">
            <a:extLst>
              <a:ext uri="{FF2B5EF4-FFF2-40B4-BE49-F238E27FC236}">
                <a16:creationId xmlns:a16="http://schemas.microsoft.com/office/drawing/2014/main" id="{94760D3E-2163-AE05-0D26-7545D3100EC6}"/>
              </a:ext>
            </a:extLst>
          </p:cNvPr>
          <p:cNvPicPr>
            <a:picLocks noChangeAspect="1"/>
          </p:cNvPicPr>
          <p:nvPr/>
        </p:nvPicPr>
        <p:blipFill>
          <a:blip r:embed="rId6"/>
          <a:stretch>
            <a:fillRect/>
          </a:stretch>
        </p:blipFill>
        <p:spPr>
          <a:xfrm>
            <a:off x="789663" y="2673199"/>
            <a:ext cx="432000" cy="435298"/>
          </a:xfrm>
          <a:prstGeom prst="rect">
            <a:avLst/>
          </a:prstGeom>
        </p:spPr>
      </p:pic>
      <p:pic>
        <p:nvPicPr>
          <p:cNvPr id="30" name="Image 29">
            <a:extLst>
              <a:ext uri="{FF2B5EF4-FFF2-40B4-BE49-F238E27FC236}">
                <a16:creationId xmlns:a16="http://schemas.microsoft.com/office/drawing/2014/main" id="{1734F4F6-2F00-45E0-3700-3CC43A9FCE38}"/>
              </a:ext>
            </a:extLst>
          </p:cNvPr>
          <p:cNvPicPr>
            <a:picLocks noChangeAspect="1"/>
          </p:cNvPicPr>
          <p:nvPr/>
        </p:nvPicPr>
        <p:blipFill>
          <a:blip r:embed="rId7"/>
          <a:stretch>
            <a:fillRect/>
          </a:stretch>
        </p:blipFill>
        <p:spPr>
          <a:xfrm>
            <a:off x="1495284" y="4067893"/>
            <a:ext cx="540000" cy="544122"/>
          </a:xfrm>
          <a:prstGeom prst="rect">
            <a:avLst/>
          </a:prstGeom>
        </p:spPr>
      </p:pic>
      <p:pic>
        <p:nvPicPr>
          <p:cNvPr id="31" name="Image 30">
            <a:extLst>
              <a:ext uri="{FF2B5EF4-FFF2-40B4-BE49-F238E27FC236}">
                <a16:creationId xmlns:a16="http://schemas.microsoft.com/office/drawing/2014/main" id="{DB70BEE3-F7B4-F520-911D-20585711A6EC}"/>
              </a:ext>
            </a:extLst>
          </p:cNvPr>
          <p:cNvPicPr>
            <a:picLocks noChangeAspect="1"/>
          </p:cNvPicPr>
          <p:nvPr/>
        </p:nvPicPr>
        <p:blipFill>
          <a:blip r:embed="rId8"/>
          <a:stretch>
            <a:fillRect/>
          </a:stretch>
        </p:blipFill>
        <p:spPr>
          <a:xfrm>
            <a:off x="1174530" y="1098735"/>
            <a:ext cx="741931" cy="741931"/>
          </a:xfrm>
          <a:prstGeom prst="rect">
            <a:avLst/>
          </a:prstGeom>
        </p:spPr>
      </p:pic>
      <p:pic>
        <p:nvPicPr>
          <p:cNvPr id="34" name="Image 33">
            <a:extLst>
              <a:ext uri="{FF2B5EF4-FFF2-40B4-BE49-F238E27FC236}">
                <a16:creationId xmlns:a16="http://schemas.microsoft.com/office/drawing/2014/main" id="{83B3BA51-02A9-673B-F9A7-78A31C3BF4BC}"/>
              </a:ext>
            </a:extLst>
          </p:cNvPr>
          <p:cNvPicPr>
            <a:picLocks noChangeAspect="1"/>
          </p:cNvPicPr>
          <p:nvPr/>
        </p:nvPicPr>
        <p:blipFill>
          <a:blip r:embed="rId9"/>
          <a:stretch>
            <a:fillRect/>
          </a:stretch>
        </p:blipFill>
        <p:spPr>
          <a:xfrm>
            <a:off x="3059741" y="1216036"/>
            <a:ext cx="1028114" cy="559750"/>
          </a:xfrm>
          <a:prstGeom prst="rect">
            <a:avLst/>
          </a:prstGeom>
        </p:spPr>
      </p:pic>
      <p:pic>
        <p:nvPicPr>
          <p:cNvPr id="35" name="Image 34">
            <a:extLst>
              <a:ext uri="{FF2B5EF4-FFF2-40B4-BE49-F238E27FC236}">
                <a16:creationId xmlns:a16="http://schemas.microsoft.com/office/drawing/2014/main" id="{CF0F46E0-4309-A567-D1A8-9FEA1BE01EC4}"/>
              </a:ext>
            </a:extLst>
          </p:cNvPr>
          <p:cNvPicPr>
            <a:picLocks noChangeAspect="1"/>
          </p:cNvPicPr>
          <p:nvPr/>
        </p:nvPicPr>
        <p:blipFill>
          <a:blip r:embed="rId10"/>
          <a:stretch>
            <a:fillRect/>
          </a:stretch>
        </p:blipFill>
        <p:spPr>
          <a:xfrm>
            <a:off x="5081385" y="1160844"/>
            <a:ext cx="1041430" cy="679822"/>
          </a:xfrm>
          <a:prstGeom prst="rect">
            <a:avLst/>
          </a:prstGeom>
        </p:spPr>
      </p:pic>
      <p:pic>
        <p:nvPicPr>
          <p:cNvPr id="36" name="Image 35">
            <a:extLst>
              <a:ext uri="{FF2B5EF4-FFF2-40B4-BE49-F238E27FC236}">
                <a16:creationId xmlns:a16="http://schemas.microsoft.com/office/drawing/2014/main" id="{013A18C8-B671-905D-84F2-A629F3605F26}"/>
              </a:ext>
            </a:extLst>
          </p:cNvPr>
          <p:cNvPicPr>
            <a:picLocks noChangeAspect="1"/>
          </p:cNvPicPr>
          <p:nvPr/>
        </p:nvPicPr>
        <p:blipFill>
          <a:blip r:embed="rId11"/>
          <a:stretch>
            <a:fillRect/>
          </a:stretch>
        </p:blipFill>
        <p:spPr>
          <a:xfrm>
            <a:off x="7266095" y="920457"/>
            <a:ext cx="672774" cy="943752"/>
          </a:xfrm>
          <a:prstGeom prst="rect">
            <a:avLst/>
          </a:prstGeom>
        </p:spPr>
      </p:pic>
      <p:sp>
        <p:nvSpPr>
          <p:cNvPr id="2" name="Title 4">
            <a:extLst>
              <a:ext uri="{FF2B5EF4-FFF2-40B4-BE49-F238E27FC236}">
                <a16:creationId xmlns:a16="http://schemas.microsoft.com/office/drawing/2014/main" id="{C776AB2F-772B-D785-9E3A-06C5F867E0B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A61FC046-0120-201D-DB78-9B37EC32D1E5}"/>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10535346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5" name="Image 34">
            <a:extLst>
              <a:ext uri="{FF2B5EF4-FFF2-40B4-BE49-F238E27FC236}">
                <a16:creationId xmlns:a16="http://schemas.microsoft.com/office/drawing/2014/main" id="{043C5EFA-E5DB-0AF7-DE8D-EFBED819A077}"/>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8" name="Image 37">
            <a:extLst>
              <a:ext uri="{FF2B5EF4-FFF2-40B4-BE49-F238E27FC236}">
                <a16:creationId xmlns:a16="http://schemas.microsoft.com/office/drawing/2014/main" id="{D6FCD477-667F-C199-672C-E7081B21ECB3}"/>
              </a:ext>
            </a:extLst>
          </p:cNvPr>
          <p:cNvPicPr>
            <a:picLocks noChangeAspect="1"/>
          </p:cNvPicPr>
          <p:nvPr/>
        </p:nvPicPr>
        <p:blipFill>
          <a:blip r:embed="rId7"/>
          <a:stretch>
            <a:fillRect/>
          </a:stretch>
        </p:blipFill>
        <p:spPr>
          <a:xfrm>
            <a:off x="789663" y="2673199"/>
            <a:ext cx="432000" cy="435298"/>
          </a:xfrm>
          <a:prstGeom prst="rect">
            <a:avLst/>
          </a:prstGeom>
        </p:spPr>
      </p:pic>
      <p:pic>
        <p:nvPicPr>
          <p:cNvPr id="39" name="Image 38">
            <a:extLst>
              <a:ext uri="{FF2B5EF4-FFF2-40B4-BE49-F238E27FC236}">
                <a16:creationId xmlns:a16="http://schemas.microsoft.com/office/drawing/2014/main" id="{D57D8C58-AFC9-50F6-09E1-5B0F33C19FCD}"/>
              </a:ext>
            </a:extLst>
          </p:cNvPr>
          <p:cNvPicPr>
            <a:picLocks noChangeAspect="1"/>
          </p:cNvPicPr>
          <p:nvPr/>
        </p:nvPicPr>
        <p:blipFill>
          <a:blip r:embed="rId8"/>
          <a:stretch>
            <a:fillRect/>
          </a:stretch>
        </p:blipFill>
        <p:spPr>
          <a:xfrm>
            <a:off x="1174530" y="1098735"/>
            <a:ext cx="741931" cy="741931"/>
          </a:xfrm>
          <a:prstGeom prst="rect">
            <a:avLst/>
          </a:prstGeom>
        </p:spPr>
      </p:pic>
      <p:pic>
        <p:nvPicPr>
          <p:cNvPr id="40" name="Image 39">
            <a:extLst>
              <a:ext uri="{FF2B5EF4-FFF2-40B4-BE49-F238E27FC236}">
                <a16:creationId xmlns:a16="http://schemas.microsoft.com/office/drawing/2014/main" id="{55E455A3-4A30-3B2F-CFB5-C5820515B055}"/>
              </a:ext>
            </a:extLst>
          </p:cNvPr>
          <p:cNvPicPr>
            <a:picLocks noChangeAspect="1"/>
          </p:cNvPicPr>
          <p:nvPr/>
        </p:nvPicPr>
        <p:blipFill>
          <a:blip r:embed="rId9"/>
          <a:stretch>
            <a:fillRect/>
          </a:stretch>
        </p:blipFill>
        <p:spPr>
          <a:xfrm>
            <a:off x="3059741" y="1216036"/>
            <a:ext cx="1028114" cy="559750"/>
          </a:xfrm>
          <a:prstGeom prst="rect">
            <a:avLst/>
          </a:prstGeom>
        </p:spPr>
      </p:pic>
      <p:pic>
        <p:nvPicPr>
          <p:cNvPr id="41" name="Image 40">
            <a:extLst>
              <a:ext uri="{FF2B5EF4-FFF2-40B4-BE49-F238E27FC236}">
                <a16:creationId xmlns:a16="http://schemas.microsoft.com/office/drawing/2014/main" id="{9B50DAE5-A628-283F-49AF-E9E49FBC5A21}"/>
              </a:ext>
            </a:extLst>
          </p:cNvPr>
          <p:cNvPicPr>
            <a:picLocks noChangeAspect="1"/>
          </p:cNvPicPr>
          <p:nvPr/>
        </p:nvPicPr>
        <p:blipFill>
          <a:blip r:embed="rId10"/>
          <a:stretch>
            <a:fillRect/>
          </a:stretch>
        </p:blipFill>
        <p:spPr>
          <a:xfrm>
            <a:off x="5081385" y="1160844"/>
            <a:ext cx="1041430" cy="679822"/>
          </a:xfrm>
          <a:prstGeom prst="rect">
            <a:avLst/>
          </a:prstGeom>
        </p:spPr>
      </p:pic>
      <p:pic>
        <p:nvPicPr>
          <p:cNvPr id="42" name="Image 41">
            <a:extLst>
              <a:ext uri="{FF2B5EF4-FFF2-40B4-BE49-F238E27FC236}">
                <a16:creationId xmlns:a16="http://schemas.microsoft.com/office/drawing/2014/main" id="{C6F4AE34-2931-265A-D137-88A7A6C65414}"/>
              </a:ext>
            </a:extLst>
          </p:cNvPr>
          <p:cNvPicPr>
            <a:picLocks noChangeAspect="1"/>
          </p:cNvPicPr>
          <p:nvPr/>
        </p:nvPicPr>
        <p:blipFill>
          <a:blip r:embed="rId11"/>
          <a:stretch>
            <a:fillRect/>
          </a:stretch>
        </p:blipFill>
        <p:spPr>
          <a:xfrm>
            <a:off x="7266095" y="920457"/>
            <a:ext cx="672774" cy="943752"/>
          </a:xfrm>
          <a:prstGeom prst="rect">
            <a:avLst/>
          </a:prstGeom>
        </p:spPr>
      </p:pic>
      <p:sp>
        <p:nvSpPr>
          <p:cNvPr id="2" name="Rectangle 1">
            <a:extLst>
              <a:ext uri="{FF2B5EF4-FFF2-40B4-BE49-F238E27FC236}">
                <a16:creationId xmlns:a16="http://schemas.microsoft.com/office/drawing/2014/main" id="{F0480A0A-CE11-B4B4-4986-11390B82A1B9}"/>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Idéalement pour l'attaquant, l'intrusion initiale de l'outil malveillant est réalisée depuis Internet. Les techniques et vecteurs d'intrusion les plus couramment utilises sont : les attaques directes à l'encontre des services exposes sur Internet, les mails d’hameçonnage, les attaques par point d'eau), le piège d'une mise à jour a priori légitime, etc.</a:t>
            </a:r>
          </a:p>
        </p:txBody>
      </p:sp>
      <p:pic>
        <p:nvPicPr>
          <p:cNvPr id="12" name="Image 11">
            <a:extLst>
              <a:ext uri="{FF2B5EF4-FFF2-40B4-BE49-F238E27FC236}">
                <a16:creationId xmlns:a16="http://schemas.microsoft.com/office/drawing/2014/main" id="{A83C9A32-B0AD-0A2C-2A3D-75CBC663AB66}"/>
              </a:ext>
            </a:extLst>
          </p:cNvPr>
          <p:cNvPicPr>
            <a:picLocks noChangeAspect="1"/>
          </p:cNvPicPr>
          <p:nvPr/>
        </p:nvPicPr>
        <p:blipFill>
          <a:blip r:embed="rId12"/>
          <a:stretch>
            <a:fillRect/>
          </a:stretch>
        </p:blipFill>
        <p:spPr>
          <a:xfrm>
            <a:off x="1495284" y="4073296"/>
            <a:ext cx="540000" cy="540000"/>
          </a:xfrm>
          <a:prstGeom prst="rect">
            <a:avLst/>
          </a:prstGeom>
        </p:spPr>
      </p:pic>
      <p:sp>
        <p:nvSpPr>
          <p:cNvPr id="6" name="Title 4">
            <a:extLst>
              <a:ext uri="{FF2B5EF4-FFF2-40B4-BE49-F238E27FC236}">
                <a16:creationId xmlns:a16="http://schemas.microsoft.com/office/drawing/2014/main" id="{14AE33EE-B24F-6891-AB8C-B06661A1FE7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538F1AC2-AD81-C714-9C7B-272AB887EE45}"/>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9598744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2829689" y="3145311"/>
            <a:ext cx="432000" cy="432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789663" y="2673199"/>
            <a:ext cx="432000" cy="435298"/>
          </a:xfrm>
          <a:prstGeom prst="rect">
            <a:avLst/>
          </a:prstGeom>
        </p:spPr>
      </p:pic>
      <p:pic>
        <p:nvPicPr>
          <p:cNvPr id="41" name="Image 40">
            <a:extLst>
              <a:ext uri="{FF2B5EF4-FFF2-40B4-BE49-F238E27FC236}">
                <a16:creationId xmlns:a16="http://schemas.microsoft.com/office/drawing/2014/main" id="{626AD6E8-0E22-BDEF-DECB-17F427CBA910}"/>
              </a:ext>
            </a:extLst>
          </p:cNvPr>
          <p:cNvPicPr>
            <a:picLocks noChangeAspect="1"/>
          </p:cNvPicPr>
          <p:nvPr/>
        </p:nvPicPr>
        <p:blipFill>
          <a:blip r:embed="rId9"/>
          <a:stretch>
            <a:fillRect/>
          </a:stretch>
        </p:blipFill>
        <p:spPr>
          <a:xfrm>
            <a:off x="1174530" y="1098735"/>
            <a:ext cx="741931" cy="741931"/>
          </a:xfrm>
          <a:prstGeom prst="rect">
            <a:avLst/>
          </a:prstGeom>
        </p:spPr>
      </p:pic>
      <p:pic>
        <p:nvPicPr>
          <p:cNvPr id="42" name="Image 41">
            <a:extLst>
              <a:ext uri="{FF2B5EF4-FFF2-40B4-BE49-F238E27FC236}">
                <a16:creationId xmlns:a16="http://schemas.microsoft.com/office/drawing/2014/main" id="{9ABD0A31-5DDA-3B42-98D7-DCA2FBA2FA9E}"/>
              </a:ext>
            </a:extLst>
          </p:cNvPr>
          <p:cNvPicPr>
            <a:picLocks noChangeAspect="1"/>
          </p:cNvPicPr>
          <p:nvPr/>
        </p:nvPicPr>
        <p:blipFill>
          <a:blip r:embed="rId10"/>
          <a:stretch>
            <a:fillRect/>
          </a:stretch>
        </p:blipFill>
        <p:spPr>
          <a:xfrm>
            <a:off x="3059741" y="1216036"/>
            <a:ext cx="1028114" cy="559750"/>
          </a:xfrm>
          <a:prstGeom prst="rect">
            <a:avLst/>
          </a:prstGeom>
        </p:spPr>
      </p:pic>
      <p:pic>
        <p:nvPicPr>
          <p:cNvPr id="43" name="Image 42">
            <a:extLst>
              <a:ext uri="{FF2B5EF4-FFF2-40B4-BE49-F238E27FC236}">
                <a16:creationId xmlns:a16="http://schemas.microsoft.com/office/drawing/2014/main" id="{E7CFA2B4-AC0F-FBC2-8571-CBD028D4ABED}"/>
              </a:ext>
            </a:extLst>
          </p:cNvPr>
          <p:cNvPicPr>
            <a:picLocks noChangeAspect="1"/>
          </p:cNvPicPr>
          <p:nvPr/>
        </p:nvPicPr>
        <p:blipFill>
          <a:blip r:embed="rId11"/>
          <a:stretch>
            <a:fillRect/>
          </a:stretch>
        </p:blipFill>
        <p:spPr>
          <a:xfrm>
            <a:off x="5081385" y="1160844"/>
            <a:ext cx="1041430" cy="679822"/>
          </a:xfrm>
          <a:prstGeom prst="rect">
            <a:avLst/>
          </a:prstGeom>
        </p:spPr>
      </p:pic>
      <p:pic>
        <p:nvPicPr>
          <p:cNvPr id="44" name="Image 43">
            <a:extLst>
              <a:ext uri="{FF2B5EF4-FFF2-40B4-BE49-F238E27FC236}">
                <a16:creationId xmlns:a16="http://schemas.microsoft.com/office/drawing/2014/main" id="{A9F79DA1-3696-DA58-1581-FAC7894101EC}"/>
              </a:ext>
            </a:extLst>
          </p:cNvPr>
          <p:cNvPicPr>
            <a:picLocks noChangeAspect="1"/>
          </p:cNvPicPr>
          <p:nvPr/>
        </p:nvPicPr>
        <p:blipFill>
          <a:blip r:embed="rId12"/>
          <a:stretch>
            <a:fillRect/>
          </a:stretch>
        </p:blipFill>
        <p:spPr>
          <a:xfrm>
            <a:off x="7266095" y="920457"/>
            <a:ext cx="672774" cy="943752"/>
          </a:xfrm>
          <a:prstGeom prst="rect">
            <a:avLst/>
          </a:prstGeom>
        </p:spPr>
      </p:pic>
      <p:sp>
        <p:nvSpPr>
          <p:cNvPr id="2" name="Rectangle 1">
            <a:extLst>
              <a:ext uri="{FF2B5EF4-FFF2-40B4-BE49-F238E27FC236}">
                <a16:creationId xmlns:a16="http://schemas.microsoft.com/office/drawing/2014/main" id="{C5D2B5ED-E3DF-30EF-FB65-CE9AE5C00940}"/>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Cette méthode d’intrusion est utilisée pour accéder physiquement à des ressources du système d’information afin de le compromettre. L’intrusion physique est notamment utile à l’attaquant qui souhaite accéder à un système isolé d’Internet (compromission de la machine (exemple : clé USB piégée), intrusion via un réseau sans fil mal sécurisé, etc.).</a:t>
            </a:r>
          </a:p>
        </p:txBody>
      </p:sp>
      <p:pic>
        <p:nvPicPr>
          <p:cNvPr id="15" name="Image 14">
            <a:extLst>
              <a:ext uri="{FF2B5EF4-FFF2-40B4-BE49-F238E27FC236}">
                <a16:creationId xmlns:a16="http://schemas.microsoft.com/office/drawing/2014/main" id="{E1DF704C-2ADA-B80D-E191-84BBC6975240}"/>
              </a:ext>
            </a:extLst>
          </p:cNvPr>
          <p:cNvPicPr>
            <a:picLocks noChangeAspect="1"/>
          </p:cNvPicPr>
          <p:nvPr/>
        </p:nvPicPr>
        <p:blipFill>
          <a:blip r:embed="rId13"/>
          <a:stretch>
            <a:fillRect/>
          </a:stretch>
        </p:blipFill>
        <p:spPr>
          <a:xfrm>
            <a:off x="1495284" y="4073443"/>
            <a:ext cx="540000" cy="540000"/>
          </a:xfrm>
          <a:prstGeom prst="rect">
            <a:avLst/>
          </a:prstGeom>
        </p:spPr>
      </p:pic>
      <p:sp>
        <p:nvSpPr>
          <p:cNvPr id="6" name="Title 4">
            <a:extLst>
              <a:ext uri="{FF2B5EF4-FFF2-40B4-BE49-F238E27FC236}">
                <a16:creationId xmlns:a16="http://schemas.microsoft.com/office/drawing/2014/main" id="{1872E1A6-9DE3-D9F6-E0F2-0639809E86D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8" name="ZoneTexte 7">
            <a:extLst>
              <a:ext uri="{FF2B5EF4-FFF2-40B4-BE49-F238E27FC236}">
                <a16:creationId xmlns:a16="http://schemas.microsoft.com/office/drawing/2014/main" id="{4A703D08-F434-EFFD-C73C-F0636EF4392F}"/>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2900705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 interne</a:t>
            </a: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2829689" y="3145311"/>
            <a:ext cx="432000" cy="432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789663" y="2673199"/>
            <a:ext cx="432000" cy="435298"/>
          </a:xfrm>
          <a:prstGeom prst="rect">
            <a:avLst/>
          </a:prstGeom>
        </p:spPr>
      </p:pic>
      <p:pic>
        <p:nvPicPr>
          <p:cNvPr id="17" name="Image 16">
            <a:extLst>
              <a:ext uri="{FF2B5EF4-FFF2-40B4-BE49-F238E27FC236}">
                <a16:creationId xmlns:a16="http://schemas.microsoft.com/office/drawing/2014/main" id="{2F49515F-D801-7573-DA5B-5986B84554E5}"/>
              </a:ext>
            </a:extLst>
          </p:cNvPr>
          <p:cNvPicPr>
            <a:picLocks noChangeAspect="1"/>
          </p:cNvPicPr>
          <p:nvPr/>
        </p:nvPicPr>
        <p:blipFill>
          <a:blip r:embed="rId9"/>
          <a:stretch>
            <a:fillRect/>
          </a:stretch>
        </p:blipFill>
        <p:spPr>
          <a:xfrm>
            <a:off x="1174530" y="1098735"/>
            <a:ext cx="741931" cy="741931"/>
          </a:xfrm>
          <a:prstGeom prst="rect">
            <a:avLst/>
          </a:prstGeom>
        </p:spPr>
      </p:pic>
      <p:pic>
        <p:nvPicPr>
          <p:cNvPr id="19" name="Image 18">
            <a:extLst>
              <a:ext uri="{FF2B5EF4-FFF2-40B4-BE49-F238E27FC236}">
                <a16:creationId xmlns:a16="http://schemas.microsoft.com/office/drawing/2014/main" id="{9F43B54D-7029-B9B8-783D-852372783665}"/>
              </a:ext>
            </a:extLst>
          </p:cNvPr>
          <p:cNvPicPr>
            <a:picLocks noChangeAspect="1"/>
          </p:cNvPicPr>
          <p:nvPr/>
        </p:nvPicPr>
        <p:blipFill>
          <a:blip r:embed="rId10"/>
          <a:stretch>
            <a:fillRect/>
          </a:stretch>
        </p:blipFill>
        <p:spPr>
          <a:xfrm>
            <a:off x="3059741" y="1216036"/>
            <a:ext cx="1028114" cy="559750"/>
          </a:xfrm>
          <a:prstGeom prst="rect">
            <a:avLst/>
          </a:prstGeom>
        </p:spPr>
      </p:pic>
      <p:pic>
        <p:nvPicPr>
          <p:cNvPr id="24" name="Image 23">
            <a:extLst>
              <a:ext uri="{FF2B5EF4-FFF2-40B4-BE49-F238E27FC236}">
                <a16:creationId xmlns:a16="http://schemas.microsoft.com/office/drawing/2014/main" id="{2FB23487-7122-3217-C5E4-68AA827571F1}"/>
              </a:ext>
            </a:extLst>
          </p:cNvPr>
          <p:cNvPicPr>
            <a:picLocks noChangeAspect="1"/>
          </p:cNvPicPr>
          <p:nvPr/>
        </p:nvPicPr>
        <p:blipFill>
          <a:blip r:embed="rId11"/>
          <a:stretch>
            <a:fillRect/>
          </a:stretch>
        </p:blipFill>
        <p:spPr>
          <a:xfrm>
            <a:off x="5081385" y="1160844"/>
            <a:ext cx="1041430" cy="679822"/>
          </a:xfrm>
          <a:prstGeom prst="rect">
            <a:avLst/>
          </a:prstGeom>
        </p:spPr>
      </p:pic>
      <p:pic>
        <p:nvPicPr>
          <p:cNvPr id="26" name="Image 25">
            <a:extLst>
              <a:ext uri="{FF2B5EF4-FFF2-40B4-BE49-F238E27FC236}">
                <a16:creationId xmlns:a16="http://schemas.microsoft.com/office/drawing/2014/main" id="{D434A564-968E-AFB9-83C5-8EA922B7C0BB}"/>
              </a:ext>
            </a:extLst>
          </p:cNvPr>
          <p:cNvPicPr>
            <a:picLocks noChangeAspect="1"/>
          </p:cNvPicPr>
          <p:nvPr/>
        </p:nvPicPr>
        <p:blipFill>
          <a:blip r:embed="rId12"/>
          <a:stretch>
            <a:fillRect/>
          </a:stretch>
        </p:blipFill>
        <p:spPr>
          <a:xfrm>
            <a:off x="7266095" y="920457"/>
            <a:ext cx="672774" cy="943752"/>
          </a:xfrm>
          <a:prstGeom prst="rect">
            <a:avLst/>
          </a:prstGeom>
        </p:spPr>
      </p:pic>
      <p:pic>
        <p:nvPicPr>
          <p:cNvPr id="31" name="Image 30">
            <a:extLst>
              <a:ext uri="{FF2B5EF4-FFF2-40B4-BE49-F238E27FC236}">
                <a16:creationId xmlns:a16="http://schemas.microsoft.com/office/drawing/2014/main" id="{0282E58E-93CE-8DA3-82AB-F01AA98A2633}"/>
              </a:ext>
            </a:extLst>
          </p:cNvPr>
          <p:cNvPicPr>
            <a:picLocks noChangeAspect="1"/>
          </p:cNvPicPr>
          <p:nvPr/>
        </p:nvPicPr>
        <p:blipFill>
          <a:blip r:embed="rId13"/>
          <a:stretch>
            <a:fillRect/>
          </a:stretch>
        </p:blipFill>
        <p:spPr>
          <a:xfrm>
            <a:off x="4839609" y="2670801"/>
            <a:ext cx="432000" cy="432000"/>
          </a:xfrm>
          <a:prstGeom prst="rect">
            <a:avLst/>
          </a:prstGeom>
        </p:spPr>
      </p:pic>
      <p:sp>
        <p:nvSpPr>
          <p:cNvPr id="2" name="Rectangle 1">
            <a:extLst>
              <a:ext uri="{FF2B5EF4-FFF2-40B4-BE49-F238E27FC236}">
                <a16:creationId xmlns:a16="http://schemas.microsoft.com/office/drawing/2014/main" id="{18CDE386-FE58-B5D1-E7E9-43F78D588132}"/>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Activités permettant de cartographier l’architecture réseau, identifier les mécanismes de protection et de défense mis en place, recenser les vulnérabilités exploitables, etc. Lors de cette étape, l’attaquant cherche à localiser les services, informations et biens supports, objets de l’attaque.</a:t>
            </a:r>
          </a:p>
        </p:txBody>
      </p:sp>
      <p:pic>
        <p:nvPicPr>
          <p:cNvPr id="12" name="Image 11">
            <a:extLst>
              <a:ext uri="{FF2B5EF4-FFF2-40B4-BE49-F238E27FC236}">
                <a16:creationId xmlns:a16="http://schemas.microsoft.com/office/drawing/2014/main" id="{3561EE44-CC5B-0980-B40B-022861B16219}"/>
              </a:ext>
            </a:extLst>
          </p:cNvPr>
          <p:cNvPicPr>
            <a:picLocks noChangeAspect="1"/>
          </p:cNvPicPr>
          <p:nvPr/>
        </p:nvPicPr>
        <p:blipFill>
          <a:blip r:embed="rId14"/>
          <a:stretch>
            <a:fillRect/>
          </a:stretch>
        </p:blipFill>
        <p:spPr>
          <a:xfrm>
            <a:off x="1495284" y="4073443"/>
            <a:ext cx="540000" cy="540000"/>
          </a:xfrm>
          <a:prstGeom prst="rect">
            <a:avLst/>
          </a:prstGeom>
        </p:spPr>
      </p:pic>
      <p:sp>
        <p:nvSpPr>
          <p:cNvPr id="5" name="Title 4">
            <a:extLst>
              <a:ext uri="{FF2B5EF4-FFF2-40B4-BE49-F238E27FC236}">
                <a16:creationId xmlns:a16="http://schemas.microsoft.com/office/drawing/2014/main" id="{D73C0B24-76FB-EA80-F466-2B0A497BD28B}"/>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0FBC55A3-EBEF-DF55-7A7E-320CBDA473D4}"/>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280186163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 interne</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lnSpc>
                <a:spcPts val="1200"/>
              </a:lnSpc>
            </a:pPr>
            <a:r>
              <a:rPr lang="fr-FR" sz="1100" dirty="0">
                <a:solidFill>
                  <a:srgbClr val="252525"/>
                </a:solidFill>
                <a:latin typeface="Segoe UI" panose="020B0502040204020203" pitchFamily="34" charset="0"/>
                <a:cs typeface="Segoe UI" panose="020B0502040204020203" pitchFamily="34" charset="0"/>
              </a:rPr>
              <a:t>Latéralisation et élévation de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privilèges</a:t>
            </a:r>
          </a:p>
          <a:p>
            <a:pPr marL="446088"/>
            <a:endParaRPr lang="fr-FR" sz="1100" dirty="0">
              <a:solidFill>
                <a:srgbClr val="252525"/>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2829689" y="3145311"/>
            <a:ext cx="432000" cy="432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789663" y="2673199"/>
            <a:ext cx="432000" cy="435298"/>
          </a:xfrm>
          <a:prstGeom prst="rect">
            <a:avLst/>
          </a:prstGeom>
        </p:spPr>
      </p:pic>
      <p:pic>
        <p:nvPicPr>
          <p:cNvPr id="24" name="Image 23">
            <a:extLst>
              <a:ext uri="{FF2B5EF4-FFF2-40B4-BE49-F238E27FC236}">
                <a16:creationId xmlns:a16="http://schemas.microsoft.com/office/drawing/2014/main" id="{1D0FA120-3676-51F4-6171-F443D2932020}"/>
              </a:ext>
            </a:extLst>
          </p:cNvPr>
          <p:cNvPicPr>
            <a:picLocks noChangeAspect="1"/>
          </p:cNvPicPr>
          <p:nvPr/>
        </p:nvPicPr>
        <p:blipFill>
          <a:blip r:embed="rId9"/>
          <a:stretch>
            <a:fillRect/>
          </a:stretch>
        </p:blipFill>
        <p:spPr>
          <a:xfrm>
            <a:off x="1174530" y="1098735"/>
            <a:ext cx="741931" cy="741931"/>
          </a:xfrm>
          <a:prstGeom prst="rect">
            <a:avLst/>
          </a:prstGeom>
        </p:spPr>
      </p:pic>
      <p:pic>
        <p:nvPicPr>
          <p:cNvPr id="26" name="Image 25">
            <a:extLst>
              <a:ext uri="{FF2B5EF4-FFF2-40B4-BE49-F238E27FC236}">
                <a16:creationId xmlns:a16="http://schemas.microsoft.com/office/drawing/2014/main" id="{E82C7A24-5800-1B03-F67B-04FB790521B2}"/>
              </a:ext>
            </a:extLst>
          </p:cNvPr>
          <p:cNvPicPr>
            <a:picLocks noChangeAspect="1"/>
          </p:cNvPicPr>
          <p:nvPr/>
        </p:nvPicPr>
        <p:blipFill>
          <a:blip r:embed="rId10"/>
          <a:stretch>
            <a:fillRect/>
          </a:stretch>
        </p:blipFill>
        <p:spPr>
          <a:xfrm>
            <a:off x="3059741" y="1216036"/>
            <a:ext cx="1028114" cy="559750"/>
          </a:xfrm>
          <a:prstGeom prst="rect">
            <a:avLst/>
          </a:prstGeom>
        </p:spPr>
      </p:pic>
      <p:pic>
        <p:nvPicPr>
          <p:cNvPr id="27" name="Image 26">
            <a:extLst>
              <a:ext uri="{FF2B5EF4-FFF2-40B4-BE49-F238E27FC236}">
                <a16:creationId xmlns:a16="http://schemas.microsoft.com/office/drawing/2014/main" id="{3820285C-98E4-1BA9-BFB7-288369F659BD}"/>
              </a:ext>
            </a:extLst>
          </p:cNvPr>
          <p:cNvPicPr>
            <a:picLocks noChangeAspect="1"/>
          </p:cNvPicPr>
          <p:nvPr/>
        </p:nvPicPr>
        <p:blipFill>
          <a:blip r:embed="rId11"/>
          <a:stretch>
            <a:fillRect/>
          </a:stretch>
        </p:blipFill>
        <p:spPr>
          <a:xfrm>
            <a:off x="5081385" y="1160844"/>
            <a:ext cx="1041430" cy="679822"/>
          </a:xfrm>
          <a:prstGeom prst="rect">
            <a:avLst/>
          </a:prstGeom>
        </p:spPr>
      </p:pic>
      <p:pic>
        <p:nvPicPr>
          <p:cNvPr id="28" name="Image 27">
            <a:extLst>
              <a:ext uri="{FF2B5EF4-FFF2-40B4-BE49-F238E27FC236}">
                <a16:creationId xmlns:a16="http://schemas.microsoft.com/office/drawing/2014/main" id="{CD7A4298-A5F1-75AA-B4E6-77DCBFCDED5C}"/>
              </a:ext>
            </a:extLst>
          </p:cNvPr>
          <p:cNvPicPr>
            <a:picLocks noChangeAspect="1"/>
          </p:cNvPicPr>
          <p:nvPr/>
        </p:nvPicPr>
        <p:blipFill>
          <a:blip r:embed="rId12"/>
          <a:stretch>
            <a:fillRect/>
          </a:stretch>
        </p:blipFill>
        <p:spPr>
          <a:xfrm>
            <a:off x="7266095" y="920457"/>
            <a:ext cx="672774" cy="943752"/>
          </a:xfrm>
          <a:prstGeom prst="rect">
            <a:avLst/>
          </a:prstGeom>
        </p:spPr>
      </p:pic>
      <p:pic>
        <p:nvPicPr>
          <p:cNvPr id="29" name="Image 28">
            <a:extLst>
              <a:ext uri="{FF2B5EF4-FFF2-40B4-BE49-F238E27FC236}">
                <a16:creationId xmlns:a16="http://schemas.microsoft.com/office/drawing/2014/main" id="{DD68F25F-0156-2353-46CB-093A6995D57D}"/>
              </a:ext>
            </a:extLst>
          </p:cNvPr>
          <p:cNvPicPr>
            <a:picLocks noChangeAspect="1"/>
          </p:cNvPicPr>
          <p:nvPr/>
        </p:nvPicPr>
        <p:blipFill>
          <a:blip r:embed="rId13"/>
          <a:stretch>
            <a:fillRect/>
          </a:stretch>
        </p:blipFill>
        <p:spPr>
          <a:xfrm>
            <a:off x="4859200" y="3144266"/>
            <a:ext cx="432000" cy="432000"/>
          </a:xfrm>
          <a:prstGeom prst="rect">
            <a:avLst/>
          </a:prstGeom>
        </p:spPr>
      </p:pic>
      <p:pic>
        <p:nvPicPr>
          <p:cNvPr id="35" name="Image 34">
            <a:extLst>
              <a:ext uri="{FF2B5EF4-FFF2-40B4-BE49-F238E27FC236}">
                <a16:creationId xmlns:a16="http://schemas.microsoft.com/office/drawing/2014/main" id="{7CDC08D8-CFD7-D36F-3E6B-970BF8BBC16C}"/>
              </a:ext>
            </a:extLst>
          </p:cNvPr>
          <p:cNvPicPr>
            <a:picLocks noChangeAspect="1"/>
          </p:cNvPicPr>
          <p:nvPr/>
        </p:nvPicPr>
        <p:blipFill>
          <a:blip r:embed="rId14"/>
          <a:stretch>
            <a:fillRect/>
          </a:stretch>
        </p:blipFill>
        <p:spPr>
          <a:xfrm>
            <a:off x="4839609" y="2670801"/>
            <a:ext cx="432000" cy="432000"/>
          </a:xfrm>
          <a:prstGeom prst="rect">
            <a:avLst/>
          </a:prstGeom>
        </p:spPr>
      </p:pic>
      <p:sp>
        <p:nvSpPr>
          <p:cNvPr id="2" name="Rectangle 1">
            <a:extLst>
              <a:ext uri="{FF2B5EF4-FFF2-40B4-BE49-F238E27FC236}">
                <a16:creationId xmlns:a16="http://schemas.microsoft.com/office/drawing/2014/main" id="{DDBBBD23-8657-638D-2A2B-C784A2252E8A}"/>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Mise en œuvre des techniques de latéralisation et d’élévation de privilèges afin de progresser et de se maintenir dans le système d’information, via l’exploitation les vulnérabilités structurelles internes du système (manque de cloisonnement des réseaux, contrôle d’accès insuffisant, politique d’authentification peu robuste, etc.).</a:t>
            </a:r>
          </a:p>
        </p:txBody>
      </p:sp>
      <p:pic>
        <p:nvPicPr>
          <p:cNvPr id="12" name="Image 11">
            <a:extLst>
              <a:ext uri="{FF2B5EF4-FFF2-40B4-BE49-F238E27FC236}">
                <a16:creationId xmlns:a16="http://schemas.microsoft.com/office/drawing/2014/main" id="{746294A4-5364-FBA3-E98A-8EE0782BA5E1}"/>
              </a:ext>
            </a:extLst>
          </p:cNvPr>
          <p:cNvPicPr>
            <a:picLocks noChangeAspect="1"/>
          </p:cNvPicPr>
          <p:nvPr/>
        </p:nvPicPr>
        <p:blipFill>
          <a:blip r:embed="rId15"/>
          <a:stretch>
            <a:fillRect/>
          </a:stretch>
        </p:blipFill>
        <p:spPr>
          <a:xfrm>
            <a:off x="1495284" y="4073443"/>
            <a:ext cx="540000" cy="540000"/>
          </a:xfrm>
          <a:prstGeom prst="rect">
            <a:avLst/>
          </a:prstGeom>
        </p:spPr>
      </p:pic>
      <p:sp>
        <p:nvSpPr>
          <p:cNvPr id="5" name="Title 4">
            <a:extLst>
              <a:ext uri="{FF2B5EF4-FFF2-40B4-BE49-F238E27FC236}">
                <a16:creationId xmlns:a16="http://schemas.microsoft.com/office/drawing/2014/main" id="{7049E947-8DC3-8743-8B9D-296CEC629A9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116E96EB-F46E-7114-4570-E8811A3A257C}"/>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8113696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 interne</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lnSpc>
                <a:spcPts val="1200"/>
              </a:lnSpc>
            </a:pPr>
            <a:r>
              <a:rPr lang="fr-FR" sz="1100" dirty="0">
                <a:solidFill>
                  <a:srgbClr val="252525"/>
                </a:solidFill>
                <a:latin typeface="Segoe UI" panose="020B0502040204020203" pitchFamily="34" charset="0"/>
                <a:cs typeface="Segoe UI" panose="020B0502040204020203" pitchFamily="34" charset="0"/>
              </a:rPr>
              <a:t>Latéralisation et élévation de privilèges</a:t>
            </a:r>
          </a:p>
          <a:p>
            <a:pPr marL="446088"/>
            <a:endParaRPr lang="fr-FR" sz="1100" dirty="0">
              <a:solidFill>
                <a:srgbClr val="252525"/>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Pilotage et exploitation de l’attaque</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2829689" y="3145311"/>
            <a:ext cx="432000" cy="432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789663" y="2673199"/>
            <a:ext cx="432000" cy="435298"/>
          </a:xfrm>
          <a:prstGeom prst="rect">
            <a:avLst/>
          </a:prstGeom>
        </p:spPr>
      </p:pic>
      <p:pic>
        <p:nvPicPr>
          <p:cNvPr id="29" name="Image 28">
            <a:extLst>
              <a:ext uri="{FF2B5EF4-FFF2-40B4-BE49-F238E27FC236}">
                <a16:creationId xmlns:a16="http://schemas.microsoft.com/office/drawing/2014/main" id="{A7EB7A38-F254-03E7-D1D1-CC611B0BB1FC}"/>
              </a:ext>
            </a:extLst>
          </p:cNvPr>
          <p:cNvPicPr>
            <a:picLocks noChangeAspect="1"/>
          </p:cNvPicPr>
          <p:nvPr/>
        </p:nvPicPr>
        <p:blipFill>
          <a:blip r:embed="rId9"/>
          <a:stretch>
            <a:fillRect/>
          </a:stretch>
        </p:blipFill>
        <p:spPr>
          <a:xfrm>
            <a:off x="6889632" y="2672092"/>
            <a:ext cx="432000" cy="432000"/>
          </a:xfrm>
          <a:prstGeom prst="rect">
            <a:avLst/>
          </a:prstGeom>
        </p:spPr>
      </p:pic>
      <p:pic>
        <p:nvPicPr>
          <p:cNvPr id="31" name="Image 30">
            <a:extLst>
              <a:ext uri="{FF2B5EF4-FFF2-40B4-BE49-F238E27FC236}">
                <a16:creationId xmlns:a16="http://schemas.microsoft.com/office/drawing/2014/main" id="{64176E8F-248A-5934-C71E-761C6FC67E2C}"/>
              </a:ext>
            </a:extLst>
          </p:cNvPr>
          <p:cNvPicPr>
            <a:picLocks noChangeAspect="1"/>
          </p:cNvPicPr>
          <p:nvPr/>
        </p:nvPicPr>
        <p:blipFill>
          <a:blip r:embed="rId10"/>
          <a:stretch>
            <a:fillRect/>
          </a:stretch>
        </p:blipFill>
        <p:spPr>
          <a:xfrm>
            <a:off x="1174530" y="1098735"/>
            <a:ext cx="741931" cy="741931"/>
          </a:xfrm>
          <a:prstGeom prst="rect">
            <a:avLst/>
          </a:prstGeom>
        </p:spPr>
      </p:pic>
      <p:pic>
        <p:nvPicPr>
          <p:cNvPr id="34" name="Image 33">
            <a:extLst>
              <a:ext uri="{FF2B5EF4-FFF2-40B4-BE49-F238E27FC236}">
                <a16:creationId xmlns:a16="http://schemas.microsoft.com/office/drawing/2014/main" id="{757E5E60-D750-622F-4C35-7B32F8EB33B3}"/>
              </a:ext>
            </a:extLst>
          </p:cNvPr>
          <p:cNvPicPr>
            <a:picLocks noChangeAspect="1"/>
          </p:cNvPicPr>
          <p:nvPr/>
        </p:nvPicPr>
        <p:blipFill>
          <a:blip r:embed="rId11"/>
          <a:stretch>
            <a:fillRect/>
          </a:stretch>
        </p:blipFill>
        <p:spPr>
          <a:xfrm>
            <a:off x="3059741" y="1216036"/>
            <a:ext cx="1028114" cy="559750"/>
          </a:xfrm>
          <a:prstGeom prst="rect">
            <a:avLst/>
          </a:prstGeom>
        </p:spPr>
      </p:pic>
      <p:pic>
        <p:nvPicPr>
          <p:cNvPr id="35" name="Image 34">
            <a:extLst>
              <a:ext uri="{FF2B5EF4-FFF2-40B4-BE49-F238E27FC236}">
                <a16:creationId xmlns:a16="http://schemas.microsoft.com/office/drawing/2014/main" id="{D49D0728-CAD7-A055-22D9-55098C11B553}"/>
              </a:ext>
            </a:extLst>
          </p:cNvPr>
          <p:cNvPicPr>
            <a:picLocks noChangeAspect="1"/>
          </p:cNvPicPr>
          <p:nvPr/>
        </p:nvPicPr>
        <p:blipFill>
          <a:blip r:embed="rId12"/>
          <a:stretch>
            <a:fillRect/>
          </a:stretch>
        </p:blipFill>
        <p:spPr>
          <a:xfrm>
            <a:off x="5081385" y="1160844"/>
            <a:ext cx="1041430" cy="679822"/>
          </a:xfrm>
          <a:prstGeom prst="rect">
            <a:avLst/>
          </a:prstGeom>
        </p:spPr>
      </p:pic>
      <p:pic>
        <p:nvPicPr>
          <p:cNvPr id="37" name="Image 36">
            <a:extLst>
              <a:ext uri="{FF2B5EF4-FFF2-40B4-BE49-F238E27FC236}">
                <a16:creationId xmlns:a16="http://schemas.microsoft.com/office/drawing/2014/main" id="{2078833E-B81E-16C7-8953-0457031730CC}"/>
              </a:ext>
            </a:extLst>
          </p:cNvPr>
          <p:cNvPicPr>
            <a:picLocks noChangeAspect="1"/>
          </p:cNvPicPr>
          <p:nvPr/>
        </p:nvPicPr>
        <p:blipFill>
          <a:blip r:embed="rId13"/>
          <a:stretch>
            <a:fillRect/>
          </a:stretch>
        </p:blipFill>
        <p:spPr>
          <a:xfrm>
            <a:off x="7266095" y="920457"/>
            <a:ext cx="672774" cy="943752"/>
          </a:xfrm>
          <a:prstGeom prst="rect">
            <a:avLst/>
          </a:prstGeom>
        </p:spPr>
      </p:pic>
      <p:pic>
        <p:nvPicPr>
          <p:cNvPr id="12" name="Image 11">
            <a:extLst>
              <a:ext uri="{FF2B5EF4-FFF2-40B4-BE49-F238E27FC236}">
                <a16:creationId xmlns:a16="http://schemas.microsoft.com/office/drawing/2014/main" id="{72D15274-D4C3-3D30-00D3-6BF59EEFA150}"/>
              </a:ext>
            </a:extLst>
          </p:cNvPr>
          <p:cNvPicPr>
            <a:picLocks noChangeAspect="1"/>
          </p:cNvPicPr>
          <p:nvPr/>
        </p:nvPicPr>
        <p:blipFill>
          <a:blip r:embed="rId14"/>
          <a:stretch>
            <a:fillRect/>
          </a:stretch>
        </p:blipFill>
        <p:spPr>
          <a:xfrm>
            <a:off x="4859200" y="3144266"/>
            <a:ext cx="432000" cy="432000"/>
          </a:xfrm>
          <a:prstGeom prst="rect">
            <a:avLst/>
          </a:prstGeom>
        </p:spPr>
      </p:pic>
      <p:pic>
        <p:nvPicPr>
          <p:cNvPr id="16" name="Image 15">
            <a:extLst>
              <a:ext uri="{FF2B5EF4-FFF2-40B4-BE49-F238E27FC236}">
                <a16:creationId xmlns:a16="http://schemas.microsoft.com/office/drawing/2014/main" id="{CD6E2975-6172-F380-DFA0-85375C411653}"/>
              </a:ext>
            </a:extLst>
          </p:cNvPr>
          <p:cNvPicPr>
            <a:picLocks noChangeAspect="1"/>
          </p:cNvPicPr>
          <p:nvPr/>
        </p:nvPicPr>
        <p:blipFill>
          <a:blip r:embed="rId15"/>
          <a:stretch>
            <a:fillRect/>
          </a:stretch>
        </p:blipFill>
        <p:spPr>
          <a:xfrm>
            <a:off x="4839609" y="2670801"/>
            <a:ext cx="432000" cy="432000"/>
          </a:xfrm>
          <a:prstGeom prst="rect">
            <a:avLst/>
          </a:prstGeom>
        </p:spPr>
      </p:pic>
      <p:sp>
        <p:nvSpPr>
          <p:cNvPr id="2" name="Rectangle 1">
            <a:extLst>
              <a:ext uri="{FF2B5EF4-FFF2-40B4-BE49-F238E27FC236}">
                <a16:creationId xmlns:a16="http://schemas.microsoft.com/office/drawing/2014/main" id="{77A68C5F-6FBC-426C-537F-FD172AC9C19C}"/>
              </a:ext>
            </a:extLst>
          </p:cNvPr>
          <p:cNvSpPr/>
          <p:nvPr/>
        </p:nvSpPr>
        <p:spPr>
          <a:xfrm>
            <a:off x="1403350" y="3880165"/>
            <a:ext cx="6481763" cy="913637"/>
          </a:xfrm>
          <a:prstGeom prst="rect">
            <a:avLst/>
          </a:prstGeom>
          <a:solidFill>
            <a:srgbClr val="C9AD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0" tIns="0" rIns="108000" bIns="0" rtlCol="0" anchor="ctr">
            <a:noAutofit/>
          </a:bodyPr>
          <a:lstStyle/>
          <a:p>
            <a:r>
              <a:rPr lang="fr-FR" sz="1100" dirty="0">
                <a:solidFill>
                  <a:schemeClr val="bg1"/>
                </a:solidFill>
                <a:latin typeface="Segoe UI" panose="020B0502040204020203" pitchFamily="34" charset="0"/>
                <a:cs typeface="Segoe UI" panose="020B0502040204020203" pitchFamily="34" charset="0"/>
              </a:rPr>
              <a:t>Réalisation de l’objectif visé par la source de risque, par exemple : déclencher la charge malveillante destructrice, exfiltrer ou modifier de l’information. L’attaque peut être ponctuelle (par ex. opération de sabotage) ou durable et se réaliser en toute discrétion (par ex. opération d’espionnage visant à régulièrement exfiltrer des informations).</a:t>
            </a:r>
          </a:p>
        </p:txBody>
      </p:sp>
      <p:pic>
        <p:nvPicPr>
          <p:cNvPr id="15" name="Image 14">
            <a:extLst>
              <a:ext uri="{FF2B5EF4-FFF2-40B4-BE49-F238E27FC236}">
                <a16:creationId xmlns:a16="http://schemas.microsoft.com/office/drawing/2014/main" id="{4FCB05B3-A2CF-0E71-881F-F98D286F7807}"/>
              </a:ext>
            </a:extLst>
          </p:cNvPr>
          <p:cNvPicPr>
            <a:picLocks noChangeAspect="1"/>
          </p:cNvPicPr>
          <p:nvPr/>
        </p:nvPicPr>
        <p:blipFill>
          <a:blip r:embed="rId16"/>
          <a:stretch>
            <a:fillRect/>
          </a:stretch>
        </p:blipFill>
        <p:spPr>
          <a:xfrm>
            <a:off x="1492798" y="4068803"/>
            <a:ext cx="540000" cy="540000"/>
          </a:xfrm>
          <a:prstGeom prst="rect">
            <a:avLst/>
          </a:prstGeom>
        </p:spPr>
      </p:pic>
      <p:sp>
        <p:nvSpPr>
          <p:cNvPr id="5" name="Title 4">
            <a:extLst>
              <a:ext uri="{FF2B5EF4-FFF2-40B4-BE49-F238E27FC236}">
                <a16:creationId xmlns:a16="http://schemas.microsoft.com/office/drawing/2014/main" id="{76BB717C-8D10-FF72-5579-C6E03EB9DA6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6" name="ZoneTexte 5">
            <a:extLst>
              <a:ext uri="{FF2B5EF4-FFF2-40B4-BE49-F238E27FC236}">
                <a16:creationId xmlns:a16="http://schemas.microsoft.com/office/drawing/2014/main" id="{EA118CF8-F52B-BCAC-E9EF-2240CC6CE0B6}"/>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20975314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597B64A-BBE9-7946-88F6-2FD6D401B00F}"/>
              </a:ext>
            </a:extLst>
          </p:cNvPr>
          <p:cNvSpPr/>
          <p:nvPr/>
        </p:nvSpPr>
        <p:spPr>
          <a:xfrm>
            <a:off x="4702100"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 interne</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lnSpc>
                <a:spcPts val="1200"/>
              </a:lnSpc>
            </a:pPr>
            <a:r>
              <a:rPr lang="fr-FR" sz="1100" dirty="0">
                <a:solidFill>
                  <a:srgbClr val="252525"/>
                </a:solidFill>
                <a:latin typeface="Segoe UI" panose="020B0502040204020203" pitchFamily="34" charset="0"/>
                <a:cs typeface="Segoe UI" panose="020B0502040204020203" pitchFamily="34" charset="0"/>
              </a:rPr>
              <a:t>Latéralisation et élévation de privilèges</a:t>
            </a:r>
          </a:p>
          <a:p>
            <a:pPr marL="446088"/>
            <a:endParaRPr lang="fr-FR" sz="1100" dirty="0">
              <a:solidFill>
                <a:srgbClr val="252525"/>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EE0AD62A-2602-1B9A-73EA-2FE2CB9CB0B6}"/>
              </a:ext>
            </a:extLst>
          </p:cNvPr>
          <p:cNvSpPr/>
          <p:nvPr/>
        </p:nvSpPr>
        <p:spPr>
          <a:xfrm>
            <a:off x="2673798" y="1800000"/>
            <a:ext cx="1800000" cy="1944000"/>
          </a:xfrm>
          <a:prstGeom prst="rect">
            <a:avLst/>
          </a:prstGeom>
          <a:solidFill>
            <a:schemeClr val="bg1"/>
          </a:solidFill>
          <a:ln w="381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depuis Internet</a:t>
            </a:r>
          </a:p>
          <a:p>
            <a:pPr marL="446088"/>
            <a:endParaRPr lang="fr-FR" sz="9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Intrusion ou piège physique</a:t>
            </a:r>
          </a:p>
        </p:txBody>
      </p:sp>
      <p:sp>
        <p:nvSpPr>
          <p:cNvPr id="7" name="Rectangle 6">
            <a:extLst>
              <a:ext uri="{FF2B5EF4-FFF2-40B4-BE49-F238E27FC236}">
                <a16:creationId xmlns:a16="http://schemas.microsoft.com/office/drawing/2014/main" id="{D8E3CABC-1F22-7A4C-2972-74C6FC2B3D6A}"/>
              </a:ext>
            </a:extLst>
          </p:cNvPr>
          <p:cNvSpPr/>
          <p:nvPr/>
        </p:nvSpPr>
        <p:spPr>
          <a:xfrm>
            <a:off x="645496" y="1800000"/>
            <a:ext cx="1800000" cy="1944000"/>
          </a:xfrm>
          <a:prstGeom prst="rect">
            <a:avLst/>
          </a:prstGeom>
          <a:solidFill>
            <a:schemeClr val="bg1"/>
          </a:solidFill>
          <a:ln w="381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Connaître</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Reconnaissance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externe</a:t>
            </a:r>
          </a:p>
        </p:txBody>
      </p:sp>
      <p:sp>
        <p:nvSpPr>
          <p:cNvPr id="10" name="Rectangle 9">
            <a:extLst>
              <a:ext uri="{FF2B5EF4-FFF2-40B4-BE49-F238E27FC236}">
                <a16:creationId xmlns:a16="http://schemas.microsoft.com/office/drawing/2014/main" id="{52930219-F6CE-FD73-E73C-50F3552CBE10}"/>
              </a:ext>
            </a:extLst>
          </p:cNvPr>
          <p:cNvSpPr/>
          <p:nvPr/>
        </p:nvSpPr>
        <p:spPr>
          <a:xfrm>
            <a:off x="6730401" y="1800000"/>
            <a:ext cx="1800000" cy="1944000"/>
          </a:xfrm>
          <a:prstGeom prst="rect">
            <a:avLst/>
          </a:prstGeom>
          <a:solidFill>
            <a:schemeClr val="bg1"/>
          </a:solidFill>
          <a:ln w="381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144000" rIns="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a:p>
            <a:pPr>
              <a:spcAft>
                <a:spcPts val="300"/>
              </a:spcAft>
            </a:pPr>
            <a:endParaRPr lang="fr-FR" sz="1100" b="1" dirty="0">
              <a:solidFill>
                <a:srgbClr val="C9AD00"/>
              </a:solidFill>
              <a:latin typeface="Segoe UI" panose="020B0502040204020203" pitchFamily="34" charset="0"/>
              <a:cs typeface="Segoe UI" panose="020B0502040204020203" pitchFamily="34" charset="0"/>
            </a:endParaRPr>
          </a:p>
          <a:p>
            <a:pPr indent="446088"/>
            <a:r>
              <a:rPr lang="fr-FR" sz="1100" dirty="0">
                <a:solidFill>
                  <a:srgbClr val="252525"/>
                </a:solidFill>
                <a:latin typeface="Segoe UI" panose="020B0502040204020203" pitchFamily="34" charset="0"/>
                <a:cs typeface="Segoe UI" panose="020B0502040204020203" pitchFamily="34" charset="0"/>
              </a:rPr>
              <a:t>Corruption</a:t>
            </a:r>
          </a:p>
          <a:p>
            <a:pPr indent="446088"/>
            <a:endParaRPr lang="fr-FR" sz="1500" dirty="0">
              <a:solidFill>
                <a:srgbClr val="252525"/>
              </a:solidFill>
              <a:latin typeface="Segoe UI" panose="020B0502040204020203" pitchFamily="34" charset="0"/>
              <a:cs typeface="Segoe UI" panose="020B0502040204020203" pitchFamily="34" charset="0"/>
            </a:endParaRPr>
          </a:p>
          <a:p>
            <a:pPr marL="446088"/>
            <a:r>
              <a:rPr lang="fr-FR" sz="1100" dirty="0">
                <a:solidFill>
                  <a:srgbClr val="252525"/>
                </a:solidFill>
                <a:latin typeface="Segoe UI" panose="020B0502040204020203" pitchFamily="34" charset="0"/>
                <a:cs typeface="Segoe UI" panose="020B0502040204020203" pitchFamily="34" charset="0"/>
              </a:rPr>
              <a:t>Pilotage et exploitation de l’attaque</a:t>
            </a:r>
          </a:p>
        </p:txBody>
      </p:sp>
      <p:grpSp>
        <p:nvGrpSpPr>
          <p:cNvPr id="21" name="Groupe 20">
            <a:extLst>
              <a:ext uri="{FF2B5EF4-FFF2-40B4-BE49-F238E27FC236}">
                <a16:creationId xmlns:a16="http://schemas.microsoft.com/office/drawing/2014/main" id="{216BE655-135A-CE33-0290-6EEE56BAF6A8}"/>
              </a:ext>
            </a:extLst>
          </p:cNvPr>
          <p:cNvGrpSpPr/>
          <p:nvPr/>
        </p:nvGrpSpPr>
        <p:grpSpPr>
          <a:xfrm>
            <a:off x="7602482" y="-680451"/>
            <a:ext cx="1541518" cy="504000"/>
            <a:chOff x="7494978" y="95114"/>
            <a:chExt cx="1541518" cy="504000"/>
          </a:xfrm>
        </p:grpSpPr>
        <p:sp>
          <p:nvSpPr>
            <p:cNvPr id="22" name="Rectangle 21">
              <a:extLst>
                <a:ext uri="{FF2B5EF4-FFF2-40B4-BE49-F238E27FC236}">
                  <a16:creationId xmlns:a16="http://schemas.microsoft.com/office/drawing/2014/main" id="{8102AB52-0215-1F1C-C308-10F93109F0E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n°7</a:t>
              </a:r>
            </a:p>
          </p:txBody>
        </p:sp>
        <p:pic>
          <p:nvPicPr>
            <p:cNvPr id="23" name="Picture 2" descr="\\intranet.fr\sgdsn\utilisateurs\mesdocuments\duclos-j\My Pictures\EBIOSRM_logo.PNG">
              <a:extLst>
                <a:ext uri="{FF2B5EF4-FFF2-40B4-BE49-F238E27FC236}">
                  <a16:creationId xmlns:a16="http://schemas.microsoft.com/office/drawing/2014/main" id="{D6067AFF-3638-3BDB-FCE8-D0DC8CC440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Connecteur droit 24">
            <a:extLst>
              <a:ext uri="{FF2B5EF4-FFF2-40B4-BE49-F238E27FC236}">
                <a16:creationId xmlns:a16="http://schemas.microsoft.com/office/drawing/2014/main" id="{06C79D3B-A8C3-A1A6-2401-BF0F520CC088}"/>
              </a:ext>
            </a:extLst>
          </p:cNvPr>
          <p:cNvCxnSpPr>
            <a:cxnSpLocks/>
          </p:cNvCxnSpPr>
          <p:nvPr/>
        </p:nvCxnSpPr>
        <p:spPr>
          <a:xfrm flipH="1">
            <a:off x="243384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029F47E1-75CF-08A0-C649-1F43CF498BB5}"/>
              </a:ext>
            </a:extLst>
          </p:cNvPr>
          <p:cNvCxnSpPr>
            <a:cxnSpLocks/>
          </p:cNvCxnSpPr>
          <p:nvPr/>
        </p:nvCxnSpPr>
        <p:spPr>
          <a:xfrm flipH="1">
            <a:off x="4477201"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1365B8D3-DEDC-AE5B-CDA1-2FAC9CCD0BF2}"/>
              </a:ext>
            </a:extLst>
          </p:cNvPr>
          <p:cNvCxnSpPr>
            <a:cxnSpLocks/>
          </p:cNvCxnSpPr>
          <p:nvPr/>
        </p:nvCxnSpPr>
        <p:spPr>
          <a:xfrm flipH="1">
            <a:off x="6500119" y="2724479"/>
            <a:ext cx="229732" cy="1"/>
          </a:xfrm>
          <a:prstGeom prst="line">
            <a:avLst/>
          </a:prstGeom>
          <a:ln w="31750">
            <a:solidFill>
              <a:srgbClr val="C9AD00"/>
            </a:solidFill>
            <a:prstDash val="solid"/>
            <a:headEnd type="arrow"/>
          </a:ln>
        </p:spPr>
        <p:style>
          <a:lnRef idx="1">
            <a:schemeClr val="accent1"/>
          </a:lnRef>
          <a:fillRef idx="0">
            <a:schemeClr val="accent1"/>
          </a:fillRef>
          <a:effectRef idx="0">
            <a:schemeClr val="accent1"/>
          </a:effectRef>
          <a:fontRef idx="minor">
            <a:schemeClr val="tx1"/>
          </a:fontRef>
        </p:style>
      </p:cxnSp>
      <p:pic>
        <p:nvPicPr>
          <p:cNvPr id="14" name="Image 13">
            <a:extLst>
              <a:ext uri="{FF2B5EF4-FFF2-40B4-BE49-F238E27FC236}">
                <a16:creationId xmlns:a16="http://schemas.microsoft.com/office/drawing/2014/main" id="{A34F8448-70A0-350F-619C-EB0F0BCAD368}"/>
              </a:ext>
            </a:extLst>
          </p:cNvPr>
          <p:cNvPicPr>
            <a:picLocks noChangeAspect="1"/>
          </p:cNvPicPr>
          <p:nvPr/>
        </p:nvPicPr>
        <p:blipFill>
          <a:blip r:embed="rId5"/>
          <a:stretch>
            <a:fillRect/>
          </a:stretch>
        </p:blipFill>
        <p:spPr>
          <a:xfrm>
            <a:off x="785263" y="2208266"/>
            <a:ext cx="432000" cy="432000"/>
          </a:xfrm>
          <a:prstGeom prst="rect">
            <a:avLst/>
          </a:prstGeom>
        </p:spPr>
      </p:pic>
      <p:pic>
        <p:nvPicPr>
          <p:cNvPr id="9" name="Image 8">
            <a:extLst>
              <a:ext uri="{FF2B5EF4-FFF2-40B4-BE49-F238E27FC236}">
                <a16:creationId xmlns:a16="http://schemas.microsoft.com/office/drawing/2014/main" id="{16726264-A56B-385A-C0BA-B016C9178498}"/>
              </a:ext>
            </a:extLst>
          </p:cNvPr>
          <p:cNvPicPr>
            <a:picLocks noChangeAspect="1"/>
          </p:cNvPicPr>
          <p:nvPr/>
        </p:nvPicPr>
        <p:blipFill>
          <a:blip r:embed="rId5"/>
          <a:stretch>
            <a:fillRect/>
          </a:stretch>
        </p:blipFill>
        <p:spPr>
          <a:xfrm>
            <a:off x="2819472" y="2208266"/>
            <a:ext cx="432000" cy="432000"/>
          </a:xfrm>
          <a:prstGeom prst="rect">
            <a:avLst/>
          </a:prstGeom>
        </p:spPr>
      </p:pic>
      <p:pic>
        <p:nvPicPr>
          <p:cNvPr id="11" name="Image 10">
            <a:extLst>
              <a:ext uri="{FF2B5EF4-FFF2-40B4-BE49-F238E27FC236}">
                <a16:creationId xmlns:a16="http://schemas.microsoft.com/office/drawing/2014/main" id="{3CCF8DD9-0CC3-E3D6-45DC-82C76D1EE9A0}"/>
              </a:ext>
            </a:extLst>
          </p:cNvPr>
          <p:cNvPicPr>
            <a:picLocks noChangeAspect="1"/>
          </p:cNvPicPr>
          <p:nvPr/>
        </p:nvPicPr>
        <p:blipFill>
          <a:blip r:embed="rId5"/>
          <a:stretch>
            <a:fillRect/>
          </a:stretch>
        </p:blipFill>
        <p:spPr>
          <a:xfrm>
            <a:off x="4847055" y="2208266"/>
            <a:ext cx="432000" cy="432000"/>
          </a:xfrm>
          <a:prstGeom prst="rect">
            <a:avLst/>
          </a:prstGeom>
        </p:spPr>
      </p:pic>
      <p:pic>
        <p:nvPicPr>
          <p:cNvPr id="13" name="Image 12">
            <a:extLst>
              <a:ext uri="{FF2B5EF4-FFF2-40B4-BE49-F238E27FC236}">
                <a16:creationId xmlns:a16="http://schemas.microsoft.com/office/drawing/2014/main" id="{8F6A37D9-3C09-8E67-62F3-7CC80046FC67}"/>
              </a:ext>
            </a:extLst>
          </p:cNvPr>
          <p:cNvPicPr>
            <a:picLocks noChangeAspect="1"/>
          </p:cNvPicPr>
          <p:nvPr/>
        </p:nvPicPr>
        <p:blipFill>
          <a:blip r:embed="rId5"/>
          <a:stretch>
            <a:fillRect/>
          </a:stretch>
        </p:blipFill>
        <p:spPr>
          <a:xfrm>
            <a:off x="6881264" y="2208266"/>
            <a:ext cx="432000" cy="432000"/>
          </a:xfrm>
          <a:prstGeom prst="rect">
            <a:avLst/>
          </a:prstGeom>
        </p:spPr>
      </p:pic>
      <p:pic>
        <p:nvPicPr>
          <p:cNvPr id="30" name="Image 29">
            <a:extLst>
              <a:ext uri="{FF2B5EF4-FFF2-40B4-BE49-F238E27FC236}">
                <a16:creationId xmlns:a16="http://schemas.microsoft.com/office/drawing/2014/main" id="{D5B1B290-0319-D754-1A75-1B400FD7D5D8}"/>
              </a:ext>
            </a:extLst>
          </p:cNvPr>
          <p:cNvPicPr>
            <a:picLocks noChangeAspect="1"/>
          </p:cNvPicPr>
          <p:nvPr/>
        </p:nvPicPr>
        <p:blipFill>
          <a:blip r:embed="rId6"/>
          <a:stretch>
            <a:fillRect/>
          </a:stretch>
        </p:blipFill>
        <p:spPr>
          <a:xfrm>
            <a:off x="2829689" y="2672092"/>
            <a:ext cx="432000" cy="432000"/>
          </a:xfrm>
          <a:prstGeom prst="rect">
            <a:avLst/>
          </a:prstGeom>
        </p:spPr>
      </p:pic>
      <p:pic>
        <p:nvPicPr>
          <p:cNvPr id="36" name="Image 35">
            <a:extLst>
              <a:ext uri="{FF2B5EF4-FFF2-40B4-BE49-F238E27FC236}">
                <a16:creationId xmlns:a16="http://schemas.microsoft.com/office/drawing/2014/main" id="{BB778AD2-A176-9149-5436-466D369EA6F9}"/>
              </a:ext>
            </a:extLst>
          </p:cNvPr>
          <p:cNvPicPr>
            <a:picLocks noChangeAspect="1"/>
          </p:cNvPicPr>
          <p:nvPr/>
        </p:nvPicPr>
        <p:blipFill>
          <a:blip r:embed="rId7"/>
          <a:stretch>
            <a:fillRect/>
          </a:stretch>
        </p:blipFill>
        <p:spPr>
          <a:xfrm>
            <a:off x="2829689" y="3145311"/>
            <a:ext cx="432000" cy="432000"/>
          </a:xfrm>
          <a:prstGeom prst="rect">
            <a:avLst/>
          </a:prstGeom>
        </p:spPr>
      </p:pic>
      <p:pic>
        <p:nvPicPr>
          <p:cNvPr id="40" name="Image 39">
            <a:extLst>
              <a:ext uri="{FF2B5EF4-FFF2-40B4-BE49-F238E27FC236}">
                <a16:creationId xmlns:a16="http://schemas.microsoft.com/office/drawing/2014/main" id="{921A1AA7-70C2-B640-ACDF-CDEB8B79F14E}"/>
              </a:ext>
            </a:extLst>
          </p:cNvPr>
          <p:cNvPicPr>
            <a:picLocks noChangeAspect="1"/>
          </p:cNvPicPr>
          <p:nvPr/>
        </p:nvPicPr>
        <p:blipFill>
          <a:blip r:embed="rId8"/>
          <a:stretch>
            <a:fillRect/>
          </a:stretch>
        </p:blipFill>
        <p:spPr>
          <a:xfrm>
            <a:off x="789663" y="2673199"/>
            <a:ext cx="432000" cy="435298"/>
          </a:xfrm>
          <a:prstGeom prst="rect">
            <a:avLst/>
          </a:prstGeom>
        </p:spPr>
      </p:pic>
      <p:pic>
        <p:nvPicPr>
          <p:cNvPr id="29" name="Image 28">
            <a:extLst>
              <a:ext uri="{FF2B5EF4-FFF2-40B4-BE49-F238E27FC236}">
                <a16:creationId xmlns:a16="http://schemas.microsoft.com/office/drawing/2014/main" id="{A7EB7A38-F254-03E7-D1D1-CC611B0BB1FC}"/>
              </a:ext>
            </a:extLst>
          </p:cNvPr>
          <p:cNvPicPr>
            <a:picLocks noChangeAspect="1"/>
          </p:cNvPicPr>
          <p:nvPr/>
        </p:nvPicPr>
        <p:blipFill>
          <a:blip r:embed="rId9"/>
          <a:stretch>
            <a:fillRect/>
          </a:stretch>
        </p:blipFill>
        <p:spPr>
          <a:xfrm>
            <a:off x="6889632" y="2672092"/>
            <a:ext cx="432000" cy="432000"/>
          </a:xfrm>
          <a:prstGeom prst="rect">
            <a:avLst/>
          </a:prstGeom>
        </p:spPr>
      </p:pic>
      <p:pic>
        <p:nvPicPr>
          <p:cNvPr id="26" name="Image 25">
            <a:extLst>
              <a:ext uri="{FF2B5EF4-FFF2-40B4-BE49-F238E27FC236}">
                <a16:creationId xmlns:a16="http://schemas.microsoft.com/office/drawing/2014/main" id="{8833B50D-018A-B28C-C9E5-AC51A0276BA9}"/>
              </a:ext>
            </a:extLst>
          </p:cNvPr>
          <p:cNvPicPr>
            <a:picLocks noChangeAspect="1"/>
          </p:cNvPicPr>
          <p:nvPr/>
        </p:nvPicPr>
        <p:blipFill>
          <a:blip r:embed="rId10"/>
          <a:stretch>
            <a:fillRect/>
          </a:stretch>
        </p:blipFill>
        <p:spPr>
          <a:xfrm>
            <a:off x="1174530" y="1098735"/>
            <a:ext cx="741931" cy="741931"/>
          </a:xfrm>
          <a:prstGeom prst="rect">
            <a:avLst/>
          </a:prstGeom>
        </p:spPr>
      </p:pic>
      <p:pic>
        <p:nvPicPr>
          <p:cNvPr id="27" name="Image 26">
            <a:extLst>
              <a:ext uri="{FF2B5EF4-FFF2-40B4-BE49-F238E27FC236}">
                <a16:creationId xmlns:a16="http://schemas.microsoft.com/office/drawing/2014/main" id="{64036DE8-93C1-C19C-23EA-5FFEE08DB538}"/>
              </a:ext>
            </a:extLst>
          </p:cNvPr>
          <p:cNvPicPr>
            <a:picLocks noChangeAspect="1"/>
          </p:cNvPicPr>
          <p:nvPr/>
        </p:nvPicPr>
        <p:blipFill>
          <a:blip r:embed="rId11"/>
          <a:stretch>
            <a:fillRect/>
          </a:stretch>
        </p:blipFill>
        <p:spPr>
          <a:xfrm>
            <a:off x="3059741" y="1216036"/>
            <a:ext cx="1028114" cy="559750"/>
          </a:xfrm>
          <a:prstGeom prst="rect">
            <a:avLst/>
          </a:prstGeom>
        </p:spPr>
      </p:pic>
      <p:pic>
        <p:nvPicPr>
          <p:cNvPr id="31" name="Image 30">
            <a:extLst>
              <a:ext uri="{FF2B5EF4-FFF2-40B4-BE49-F238E27FC236}">
                <a16:creationId xmlns:a16="http://schemas.microsoft.com/office/drawing/2014/main" id="{F338A92A-E9C6-AEB7-0898-6A68DBEDC2F2}"/>
              </a:ext>
            </a:extLst>
          </p:cNvPr>
          <p:cNvPicPr>
            <a:picLocks noChangeAspect="1"/>
          </p:cNvPicPr>
          <p:nvPr/>
        </p:nvPicPr>
        <p:blipFill>
          <a:blip r:embed="rId12"/>
          <a:stretch>
            <a:fillRect/>
          </a:stretch>
        </p:blipFill>
        <p:spPr>
          <a:xfrm>
            <a:off x="5081385" y="1160844"/>
            <a:ext cx="1041430" cy="679822"/>
          </a:xfrm>
          <a:prstGeom prst="rect">
            <a:avLst/>
          </a:prstGeom>
        </p:spPr>
      </p:pic>
      <p:pic>
        <p:nvPicPr>
          <p:cNvPr id="34" name="Image 33">
            <a:extLst>
              <a:ext uri="{FF2B5EF4-FFF2-40B4-BE49-F238E27FC236}">
                <a16:creationId xmlns:a16="http://schemas.microsoft.com/office/drawing/2014/main" id="{4C7CC85E-DEBF-9D37-55ED-6A5C574A3D0C}"/>
              </a:ext>
            </a:extLst>
          </p:cNvPr>
          <p:cNvPicPr>
            <a:picLocks noChangeAspect="1"/>
          </p:cNvPicPr>
          <p:nvPr/>
        </p:nvPicPr>
        <p:blipFill>
          <a:blip r:embed="rId13"/>
          <a:stretch>
            <a:fillRect/>
          </a:stretch>
        </p:blipFill>
        <p:spPr>
          <a:xfrm>
            <a:off x="7266095" y="920457"/>
            <a:ext cx="672774" cy="943752"/>
          </a:xfrm>
          <a:prstGeom prst="rect">
            <a:avLst/>
          </a:prstGeom>
        </p:spPr>
      </p:pic>
      <p:pic>
        <p:nvPicPr>
          <p:cNvPr id="8" name="Image 7">
            <a:extLst>
              <a:ext uri="{FF2B5EF4-FFF2-40B4-BE49-F238E27FC236}">
                <a16:creationId xmlns:a16="http://schemas.microsoft.com/office/drawing/2014/main" id="{D70AB68D-B802-1BA8-7203-AA94574CC6A1}"/>
              </a:ext>
            </a:extLst>
          </p:cNvPr>
          <p:cNvPicPr>
            <a:picLocks noChangeAspect="1"/>
          </p:cNvPicPr>
          <p:nvPr/>
        </p:nvPicPr>
        <p:blipFill>
          <a:blip r:embed="rId14"/>
          <a:stretch>
            <a:fillRect/>
          </a:stretch>
        </p:blipFill>
        <p:spPr>
          <a:xfrm>
            <a:off x="4859200" y="3144266"/>
            <a:ext cx="432000" cy="432000"/>
          </a:xfrm>
          <a:prstGeom prst="rect">
            <a:avLst/>
          </a:prstGeom>
        </p:spPr>
      </p:pic>
      <p:pic>
        <p:nvPicPr>
          <p:cNvPr id="12" name="Image 11">
            <a:extLst>
              <a:ext uri="{FF2B5EF4-FFF2-40B4-BE49-F238E27FC236}">
                <a16:creationId xmlns:a16="http://schemas.microsoft.com/office/drawing/2014/main" id="{CB8DE2C1-BAE5-832A-5F1F-5BDE98B49FB8}"/>
              </a:ext>
            </a:extLst>
          </p:cNvPr>
          <p:cNvPicPr>
            <a:picLocks noChangeAspect="1"/>
          </p:cNvPicPr>
          <p:nvPr/>
        </p:nvPicPr>
        <p:blipFill>
          <a:blip r:embed="rId15"/>
          <a:stretch>
            <a:fillRect/>
          </a:stretch>
        </p:blipFill>
        <p:spPr>
          <a:xfrm>
            <a:off x="4839609" y="2670801"/>
            <a:ext cx="432000" cy="432000"/>
          </a:xfrm>
          <a:prstGeom prst="rect">
            <a:avLst/>
          </a:prstGeom>
        </p:spPr>
      </p:pic>
      <p:sp>
        <p:nvSpPr>
          <p:cNvPr id="20" name="Rectangle 19">
            <a:extLst>
              <a:ext uri="{FF2B5EF4-FFF2-40B4-BE49-F238E27FC236}">
                <a16:creationId xmlns:a16="http://schemas.microsoft.com/office/drawing/2014/main" id="{0D16385C-DB7D-74EB-E2CD-9DCC565BC799}"/>
              </a:ext>
            </a:extLst>
          </p:cNvPr>
          <p:cNvSpPr/>
          <p:nvPr/>
        </p:nvSpPr>
        <p:spPr>
          <a:xfrm>
            <a:off x="2673797" y="3881540"/>
            <a:ext cx="3826321" cy="958746"/>
          </a:xfrm>
          <a:prstGeom prst="rect">
            <a:avLst/>
          </a:prstGeom>
          <a:noFill/>
          <a:ln w="22225">
            <a:solidFill>
              <a:srgbClr val="C9AD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44000" bIns="0" rtlCol="0" anchor="t">
            <a:noAutofit/>
          </a:bodyPr>
          <a:lstStyle/>
          <a:p>
            <a:pPr marL="0" indent="0">
              <a:spcAft>
                <a:spcPts val="300"/>
              </a:spcAft>
              <a:buNone/>
            </a:pPr>
            <a:r>
              <a:rPr lang="fr-FR" sz="1100" b="1" i="1" dirty="0">
                <a:solidFill>
                  <a:srgbClr val="C9AD00"/>
                </a:solidFill>
                <a:latin typeface="Segoe UI" panose="020B0502040204020203" pitchFamily="34" charset="0"/>
                <a:cs typeface="Segoe UI" panose="020B0502040204020203" pitchFamily="34" charset="0"/>
              </a:rPr>
              <a:t>Important ! </a:t>
            </a:r>
          </a:p>
          <a:p>
            <a:pPr marL="0" indent="0">
              <a:buNone/>
            </a:pP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Il faut noter que ces étapes sont modulaires</a:t>
            </a:r>
            <a:b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(par exemple selon si l’attaquant attaque directement</a:t>
            </a:r>
            <a:b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ou par rebond via une partie prenante de l’écosystème).</a:t>
            </a:r>
            <a:endParaRPr lang="fr-FR" sz="1100" i="1" dirty="0">
              <a:solidFill>
                <a:srgbClr val="252525"/>
              </a:solidFill>
              <a:latin typeface="Segoe UI" panose="020B0502040204020203" pitchFamily="34" charset="0"/>
              <a:cs typeface="Segoe UI" panose="020B0502040204020203" pitchFamily="34" charset="0"/>
            </a:endParaRPr>
          </a:p>
        </p:txBody>
      </p:sp>
      <p:pic>
        <p:nvPicPr>
          <p:cNvPr id="41" name="Image 40">
            <a:extLst>
              <a:ext uri="{FF2B5EF4-FFF2-40B4-BE49-F238E27FC236}">
                <a16:creationId xmlns:a16="http://schemas.microsoft.com/office/drawing/2014/main" id="{0D495F9D-96F9-C25D-0B9F-DFDA1A6F0E31}"/>
              </a:ext>
            </a:extLst>
          </p:cNvPr>
          <p:cNvPicPr>
            <a:picLocks noChangeAspect="1"/>
          </p:cNvPicPr>
          <p:nvPr/>
        </p:nvPicPr>
        <p:blipFill>
          <a:blip r:embed="rId16"/>
          <a:stretch>
            <a:fillRect/>
          </a:stretch>
        </p:blipFill>
        <p:spPr>
          <a:xfrm>
            <a:off x="5982121" y="3951301"/>
            <a:ext cx="432000" cy="432000"/>
          </a:xfrm>
          <a:prstGeom prst="rect">
            <a:avLst/>
          </a:prstGeom>
        </p:spPr>
      </p:pic>
      <p:sp>
        <p:nvSpPr>
          <p:cNvPr id="2" name="Title 4">
            <a:extLst>
              <a:ext uri="{FF2B5EF4-FFF2-40B4-BE49-F238E27FC236}">
                <a16:creationId xmlns:a16="http://schemas.microsoft.com/office/drawing/2014/main" id="{87F774C5-3B70-69B7-CC20-FC36D976A59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Des scénarios structurés selon une séquence d’attaque type</a:t>
            </a:r>
          </a:p>
        </p:txBody>
      </p:sp>
      <p:sp>
        <p:nvSpPr>
          <p:cNvPr id="5" name="ZoneTexte 4">
            <a:extLst>
              <a:ext uri="{FF2B5EF4-FFF2-40B4-BE49-F238E27FC236}">
                <a16:creationId xmlns:a16="http://schemas.microsoft.com/office/drawing/2014/main" id="{9B9F1F79-C714-F0B5-CBAD-276E08FD830F}"/>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2628293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DF8CD080-0DD7-B9D0-3AC3-F01222D52CB8}"/>
              </a:ext>
            </a:extLst>
          </p:cNvPr>
          <p:cNvPicPr>
            <a:picLocks noChangeAspect="1"/>
          </p:cNvPicPr>
          <p:nvPr/>
        </p:nvPicPr>
        <p:blipFill>
          <a:blip r:embed="rId4"/>
          <a:stretch>
            <a:fillRect/>
          </a:stretch>
        </p:blipFill>
        <p:spPr>
          <a:xfrm>
            <a:off x="2387103" y="1273557"/>
            <a:ext cx="1800000" cy="985075"/>
          </a:xfrm>
          <a:prstGeom prst="rect">
            <a:avLst/>
          </a:prstGeom>
        </p:spPr>
      </p:pic>
      <p:sp>
        <p:nvSpPr>
          <p:cNvPr id="7" name="Espace réservé du contenu 2"/>
          <p:cNvSpPr txBox="1">
            <a:spLocks/>
          </p:cNvSpPr>
          <p:nvPr/>
        </p:nvSpPr>
        <p:spPr>
          <a:xfrm>
            <a:off x="2310903" y="4115782"/>
            <a:ext cx="4522194" cy="591985"/>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buNone/>
            </a:pPr>
            <a:r>
              <a:rPr 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L’estimation de la gravité et de la vraisemblance sont réalisées grâce à des échelles définies par l’organisation si elles existent. </a:t>
            </a:r>
          </a:p>
        </p:txBody>
      </p:sp>
      <p:grpSp>
        <p:nvGrpSpPr>
          <p:cNvPr id="14" name="Groupe 13"/>
          <p:cNvGrpSpPr/>
          <p:nvPr/>
        </p:nvGrpSpPr>
        <p:grpSpPr>
          <a:xfrm>
            <a:off x="7494978" y="-762136"/>
            <a:ext cx="1541518" cy="504000"/>
            <a:chOff x="7494978" y="95114"/>
            <a:chExt cx="1541518" cy="504000"/>
          </a:xfrm>
        </p:grpSpPr>
        <p:sp>
          <p:nvSpPr>
            <p:cNvPr id="20" name="Rectangle 19"/>
            <p:cNvSpPr/>
            <p:nvPr/>
          </p:nvSpPr>
          <p:spPr>
            <a:xfrm>
              <a:off x="7494978" y="95114"/>
              <a:ext cx="1541518" cy="50400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2000" rtlCol="0" anchor="ctr"/>
            <a:lstStyle/>
            <a:p>
              <a:pPr algn="r"/>
              <a:r>
                <a:rPr lang="fr-FR" sz="1200" b="1" dirty="0">
                  <a:solidFill>
                    <a:schemeClr val="tx1"/>
                  </a:solidFill>
                  <a:latin typeface="Calibri" panose="020F0502020204030204" pitchFamily="34" charset="0"/>
                </a:rPr>
                <a:t>Guide p.81 et suivantes</a:t>
              </a:r>
            </a:p>
          </p:txBody>
        </p:sp>
        <p:pic>
          <p:nvPicPr>
            <p:cNvPr id="22" name="Picture 2" descr="\\intranet.fr\sgdsn\utilisateurs\mesdocuments\duclos-j\My Pictures\EBIOSRM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Rectangle 4"/>
          <p:cNvSpPr/>
          <p:nvPr/>
        </p:nvSpPr>
        <p:spPr>
          <a:xfrm>
            <a:off x="4329042" y="1439847"/>
            <a:ext cx="2376264" cy="720079"/>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spcBef>
                <a:spcPts val="450"/>
              </a:spcBef>
              <a:spcAft>
                <a:spcPts val="225"/>
              </a:spcAft>
              <a:buClr>
                <a:schemeClr val="tx2"/>
              </a:buClr>
              <a:buSzPts val="2400"/>
            </a:pPr>
            <a:r>
              <a:rPr lang="fr-FR" sz="1200" b="1" dirty="0">
                <a:solidFill>
                  <a:srgbClr val="00C8DE"/>
                </a:solidFill>
                <a:latin typeface="Segoe UI" panose="020B0502040204020203" pitchFamily="34" charset="0"/>
                <a:cs typeface="Segoe UI" panose="020B0502040204020203" pitchFamily="34" charset="0"/>
              </a:rPr>
              <a:t>Niveau de risque</a:t>
            </a:r>
            <a:br>
              <a:rPr lang="fr-FR" sz="1200" b="1" dirty="0">
                <a:solidFill>
                  <a:srgbClr val="00C8DE"/>
                </a:solidFill>
                <a:latin typeface="Segoe UI" panose="020B0502040204020203" pitchFamily="34" charset="0"/>
                <a:cs typeface="Segoe UI" panose="020B0502040204020203" pitchFamily="34" charset="0"/>
              </a:rPr>
            </a:br>
            <a:r>
              <a:rPr lang="fr-FR" sz="1200" b="1" dirty="0">
                <a:solidFill>
                  <a:srgbClr val="00C8DE"/>
                </a:solidFill>
                <a:latin typeface="Segoe UI" panose="020B0502040204020203" pitchFamily="34" charset="0"/>
                <a:cs typeface="Segoe UI" panose="020B0502040204020203" pitchFamily="34" charset="0"/>
              </a:rPr>
              <a:t>(EBIOS </a:t>
            </a:r>
            <a:r>
              <a:rPr lang="fr-FR" sz="1200" b="1" i="1" dirty="0">
                <a:solidFill>
                  <a:srgbClr val="00C8DE"/>
                </a:solidFill>
                <a:latin typeface="Segoe UI" panose="020B0502040204020203" pitchFamily="34" charset="0"/>
                <a:cs typeface="Segoe UI" panose="020B0502040204020203" pitchFamily="34" charset="0"/>
              </a:rPr>
              <a:t>Risk Manager</a:t>
            </a:r>
            <a:r>
              <a:rPr lang="fr-FR" sz="1200" b="1" dirty="0">
                <a:solidFill>
                  <a:srgbClr val="00C8DE"/>
                </a:solidFill>
                <a:latin typeface="Segoe UI" panose="020B0502040204020203" pitchFamily="34" charset="0"/>
                <a:cs typeface="Segoe UI" panose="020B0502040204020203" pitchFamily="34" charset="0"/>
              </a:rPr>
              <a:t>)</a:t>
            </a:r>
          </a:p>
          <a:p>
            <a:pPr>
              <a:buClr>
                <a:schemeClr val="tx2"/>
              </a:buClr>
              <a:buSzPts val="2400"/>
            </a:pPr>
            <a:r>
              <a:rPr lang="fr-FR" sz="1200" dirty="0">
                <a:solidFill>
                  <a:srgbClr val="252525"/>
                </a:solidFill>
                <a:latin typeface="Segoe UI" panose="020B0502040204020203" pitchFamily="34" charset="0"/>
                <a:cs typeface="Segoe UI" panose="020B0502040204020203" pitchFamily="34" charset="0"/>
              </a:rPr>
              <a:t>Mesure de l’importance du risque, exprimée par la combinaison de la gravité et de la vraisemblance.</a:t>
            </a:r>
          </a:p>
        </p:txBody>
      </p:sp>
      <p:sp>
        <p:nvSpPr>
          <p:cNvPr id="15" name="Rectangle 14"/>
          <p:cNvSpPr/>
          <p:nvPr/>
        </p:nvSpPr>
        <p:spPr>
          <a:xfrm>
            <a:off x="2749341" y="3101662"/>
            <a:ext cx="1800000" cy="86985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spcBef>
                <a:spcPts val="450"/>
              </a:spcBef>
              <a:spcAft>
                <a:spcPts val="225"/>
              </a:spcAft>
              <a:buClr>
                <a:schemeClr val="tx2"/>
              </a:buClr>
              <a:buSzPts val="2400"/>
            </a:pPr>
            <a:r>
              <a:rPr lang="fr-FR" sz="1200" b="1" dirty="0">
                <a:solidFill>
                  <a:srgbClr val="00C8DE"/>
                </a:solidFill>
                <a:latin typeface="Segoe UI" panose="020B0502040204020203" pitchFamily="34" charset="0"/>
                <a:cs typeface="Segoe UI" panose="020B0502040204020203" pitchFamily="34" charset="0"/>
              </a:rPr>
              <a:t>Gravité</a:t>
            </a:r>
          </a:p>
          <a:p>
            <a:pPr>
              <a:spcAft>
                <a:spcPts val="225"/>
              </a:spcAft>
              <a:buClr>
                <a:schemeClr val="tx2"/>
              </a:buClr>
              <a:buSzPts val="2400"/>
            </a:pPr>
            <a:r>
              <a:rPr lang="fr-FR" sz="1200" dirty="0">
                <a:solidFill>
                  <a:srgbClr val="252525"/>
                </a:solidFill>
                <a:latin typeface="Segoe UI" panose="020B0502040204020203" pitchFamily="34" charset="0"/>
                <a:cs typeface="Segoe UI" panose="020B0502040204020203" pitchFamily="34" charset="0"/>
              </a:rPr>
              <a:t>Estimation du niveau et de l’intensité des effets d’un risque.</a:t>
            </a:r>
          </a:p>
        </p:txBody>
      </p:sp>
      <p:sp>
        <p:nvSpPr>
          <p:cNvPr id="18" name="Rectangle 17"/>
          <p:cNvSpPr/>
          <p:nvPr/>
        </p:nvSpPr>
        <p:spPr>
          <a:xfrm>
            <a:off x="4981790" y="3101662"/>
            <a:ext cx="1800000" cy="825639"/>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spcBef>
                <a:spcPts val="450"/>
              </a:spcBef>
              <a:spcAft>
                <a:spcPts val="225"/>
              </a:spcAft>
              <a:buClr>
                <a:schemeClr val="tx2"/>
              </a:buClr>
              <a:buSzPts val="2400"/>
            </a:pPr>
            <a:r>
              <a:rPr lang="fr-FR" sz="1200" b="1" dirty="0">
                <a:solidFill>
                  <a:srgbClr val="00C8DE"/>
                </a:solidFill>
                <a:latin typeface="Segoe UI" panose="020B0502040204020203" pitchFamily="34" charset="0"/>
                <a:cs typeface="Segoe UI" panose="020B0502040204020203" pitchFamily="34" charset="0"/>
              </a:rPr>
              <a:t>Vraisemblance</a:t>
            </a:r>
          </a:p>
          <a:p>
            <a:pPr>
              <a:buClr>
                <a:schemeClr val="tx2"/>
              </a:buClr>
              <a:buSzPts val="2400"/>
            </a:pPr>
            <a:r>
              <a:rPr lang="fr-FR" sz="1200" dirty="0">
                <a:solidFill>
                  <a:srgbClr val="252525"/>
                </a:solidFill>
                <a:latin typeface="Segoe UI" panose="020B0502040204020203" pitchFamily="34" charset="0"/>
                <a:cs typeface="Segoe UI" panose="020B0502040204020203" pitchFamily="34" charset="0"/>
              </a:rPr>
              <a:t>Estimation de la faisabilité ou de la probabilité qu’un risque se réalise.</a:t>
            </a:r>
          </a:p>
        </p:txBody>
      </p:sp>
      <p:pic>
        <p:nvPicPr>
          <p:cNvPr id="6" name="Image 5">
            <a:extLst>
              <a:ext uri="{FF2B5EF4-FFF2-40B4-BE49-F238E27FC236}">
                <a16:creationId xmlns:a16="http://schemas.microsoft.com/office/drawing/2014/main" id="{C898DB64-FF50-5B17-62C7-301E7B429C84}"/>
              </a:ext>
            </a:extLst>
          </p:cNvPr>
          <p:cNvPicPr>
            <a:picLocks noChangeAspect="1"/>
          </p:cNvPicPr>
          <p:nvPr/>
        </p:nvPicPr>
        <p:blipFill>
          <a:blip r:embed="rId6"/>
          <a:stretch>
            <a:fillRect/>
          </a:stretch>
        </p:blipFill>
        <p:spPr>
          <a:xfrm>
            <a:off x="1442559" y="3053148"/>
            <a:ext cx="1172311" cy="881437"/>
          </a:xfrm>
          <a:prstGeom prst="rect">
            <a:avLst/>
          </a:prstGeom>
        </p:spPr>
      </p:pic>
      <p:cxnSp>
        <p:nvCxnSpPr>
          <p:cNvPr id="17" name="Connecteur droit avec flèche 16">
            <a:extLst>
              <a:ext uri="{FF2B5EF4-FFF2-40B4-BE49-F238E27FC236}">
                <a16:creationId xmlns:a16="http://schemas.microsoft.com/office/drawing/2014/main" id="{C80B9F0D-D747-D6EA-ED94-9016C22C75E3}"/>
              </a:ext>
            </a:extLst>
          </p:cNvPr>
          <p:cNvCxnSpPr>
            <a:cxnSpLocks/>
          </p:cNvCxnSpPr>
          <p:nvPr/>
        </p:nvCxnSpPr>
        <p:spPr>
          <a:xfrm flipV="1">
            <a:off x="4045485" y="2427734"/>
            <a:ext cx="0" cy="608997"/>
          </a:xfrm>
          <a:prstGeom prst="straightConnector1">
            <a:avLst/>
          </a:prstGeom>
          <a:noFill/>
          <a:ln w="34925">
            <a:solidFill>
              <a:srgbClr val="00C8DE"/>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9" name="Connecteur droit 28">
            <a:extLst>
              <a:ext uri="{FF2B5EF4-FFF2-40B4-BE49-F238E27FC236}">
                <a16:creationId xmlns:a16="http://schemas.microsoft.com/office/drawing/2014/main" id="{701DAF6A-749C-6D83-1683-C55C1750385D}"/>
              </a:ext>
            </a:extLst>
          </p:cNvPr>
          <p:cNvCxnSpPr>
            <a:cxnSpLocks/>
          </p:cNvCxnSpPr>
          <p:nvPr/>
        </p:nvCxnSpPr>
        <p:spPr>
          <a:xfrm>
            <a:off x="2749341" y="3042394"/>
            <a:ext cx="1814510" cy="0"/>
          </a:xfrm>
          <a:prstGeom prst="line">
            <a:avLst/>
          </a:prstGeom>
          <a:ln w="34925">
            <a:solidFill>
              <a:srgbClr val="00C8DE"/>
            </a:solidFill>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9CA1E7DB-75DB-CBBF-F6E8-2C789456CD96}"/>
              </a:ext>
            </a:extLst>
          </p:cNvPr>
          <p:cNvCxnSpPr>
            <a:cxnSpLocks/>
          </p:cNvCxnSpPr>
          <p:nvPr/>
        </p:nvCxnSpPr>
        <p:spPr>
          <a:xfrm flipV="1">
            <a:off x="5341629" y="2427734"/>
            <a:ext cx="0" cy="608997"/>
          </a:xfrm>
          <a:prstGeom prst="straightConnector1">
            <a:avLst/>
          </a:prstGeom>
          <a:noFill/>
          <a:ln w="34925">
            <a:solidFill>
              <a:srgbClr val="00C8DE"/>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6" name="Connecteur droit 35">
            <a:extLst>
              <a:ext uri="{FF2B5EF4-FFF2-40B4-BE49-F238E27FC236}">
                <a16:creationId xmlns:a16="http://schemas.microsoft.com/office/drawing/2014/main" id="{0DAD059E-D51E-9163-1B79-0BEAFEDBABA6}"/>
              </a:ext>
            </a:extLst>
          </p:cNvPr>
          <p:cNvCxnSpPr>
            <a:cxnSpLocks/>
          </p:cNvCxnSpPr>
          <p:nvPr/>
        </p:nvCxnSpPr>
        <p:spPr>
          <a:xfrm>
            <a:off x="4981790" y="3042394"/>
            <a:ext cx="1814510" cy="0"/>
          </a:xfrm>
          <a:prstGeom prst="line">
            <a:avLst/>
          </a:prstGeom>
          <a:ln w="34925">
            <a:solidFill>
              <a:srgbClr val="00C8DE"/>
            </a:solidFill>
          </a:ln>
        </p:spPr>
        <p:style>
          <a:lnRef idx="1">
            <a:schemeClr val="accent1"/>
          </a:lnRef>
          <a:fillRef idx="0">
            <a:schemeClr val="accent1"/>
          </a:fillRef>
          <a:effectRef idx="0">
            <a:schemeClr val="accent1"/>
          </a:effectRef>
          <a:fontRef idx="minor">
            <a:schemeClr val="tx1"/>
          </a:fontRef>
        </p:style>
      </p:cxnSp>
      <p:pic>
        <p:nvPicPr>
          <p:cNvPr id="33" name="Image 32">
            <a:extLst>
              <a:ext uri="{FF2B5EF4-FFF2-40B4-BE49-F238E27FC236}">
                <a16:creationId xmlns:a16="http://schemas.microsoft.com/office/drawing/2014/main" id="{0D4FF045-CF94-F71E-3B15-11A05DA36841}"/>
              </a:ext>
            </a:extLst>
          </p:cNvPr>
          <p:cNvPicPr>
            <a:picLocks noChangeAspect="1"/>
          </p:cNvPicPr>
          <p:nvPr/>
        </p:nvPicPr>
        <p:blipFill>
          <a:blip r:embed="rId7"/>
          <a:stretch>
            <a:fillRect/>
          </a:stretch>
        </p:blipFill>
        <p:spPr>
          <a:xfrm>
            <a:off x="6901306" y="3036731"/>
            <a:ext cx="800134" cy="955500"/>
          </a:xfrm>
          <a:prstGeom prst="rect">
            <a:avLst/>
          </a:prstGeom>
        </p:spPr>
      </p:pic>
      <p:sp>
        <p:nvSpPr>
          <p:cNvPr id="11" name="Espace réservé du contenu 2">
            <a:extLst>
              <a:ext uri="{FF2B5EF4-FFF2-40B4-BE49-F238E27FC236}">
                <a16:creationId xmlns:a16="http://schemas.microsoft.com/office/drawing/2014/main" id="{847BD3F8-1DF6-A692-5C90-9F0F9ED62615}"/>
              </a:ext>
            </a:extLst>
          </p:cNvPr>
          <p:cNvSpPr txBox="1">
            <a:spLocks/>
          </p:cNvSpPr>
          <p:nvPr/>
        </p:nvSpPr>
        <p:spPr>
          <a:xfrm>
            <a:off x="2749341" y="1354617"/>
            <a:ext cx="1102578" cy="211642"/>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buNone/>
            </a:pPr>
            <a:r>
              <a:rPr lang="fr-FR" sz="1200" b="1" dirty="0">
                <a:solidFill>
                  <a:schemeClr val="bg1"/>
                </a:solidFill>
                <a:latin typeface="Segoe UI Semibold" panose="020B0502040204020203" pitchFamily="34" charset="0"/>
                <a:cs typeface="Segoe UI Semibold" panose="020B0502040204020203" pitchFamily="34" charset="0"/>
                <a:sym typeface="Wingdings" panose="05000000000000000000" pitchFamily="2" charset="2"/>
              </a:rPr>
              <a:t>Risque</a:t>
            </a:r>
          </a:p>
        </p:txBody>
      </p:sp>
      <p:sp>
        <p:nvSpPr>
          <p:cNvPr id="3" name="Title 4">
            <a:extLst>
              <a:ext uri="{FF2B5EF4-FFF2-40B4-BE49-F238E27FC236}">
                <a16:creationId xmlns:a16="http://schemas.microsoft.com/office/drawing/2014/main" id="{ADAD4585-C6DE-B2A8-A84C-E9438E59400B}"/>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Comment évaluer le niveau d’un risque ?</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89532212"/>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7899552-DBB6-F950-057B-346C1AA48B2E}"/>
              </a:ext>
            </a:extLst>
          </p:cNvPr>
          <p:cNvSpPr txBox="1">
            <a:spLocks/>
          </p:cNvSpPr>
          <p:nvPr/>
        </p:nvSpPr>
        <p:spPr>
          <a:xfrm>
            <a:off x="1649636" y="2485591"/>
            <a:ext cx="1980000" cy="92795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b="1" dirty="0">
                <a:solidFill>
                  <a:srgbClr val="C9AD00"/>
                </a:solidFill>
              </a:rPr>
              <a:t>Bien support critique</a:t>
            </a:r>
            <a:endParaRPr lang="fr-FR" sz="1200" dirty="0">
              <a:solidFill>
                <a:srgbClr val="C9AD00"/>
              </a:solidFill>
            </a:endParaRPr>
          </a:p>
          <a:p>
            <a:pPr marL="0" indent="0">
              <a:buNone/>
            </a:pPr>
            <a:r>
              <a:rPr lang="fr-FR" sz="1200" dirty="0">
                <a:solidFill>
                  <a:srgbClr val="252525"/>
                </a:solidFill>
                <a:latin typeface="Segoe UI" panose="020B0502040204020203" pitchFamily="34" charset="0"/>
                <a:cs typeface="Segoe UI" panose="020B0502040204020203" pitchFamily="34" charset="0"/>
              </a:rPr>
              <a:t>Bien support jugé très susceptible d’être ciblé par une source de risque pour atteindre son objectif.</a:t>
            </a:r>
          </a:p>
          <a:p>
            <a:pPr marL="0" indent="0">
              <a:buNone/>
            </a:pPr>
            <a:r>
              <a:rPr lang="fr-FR" sz="1200" dirty="0">
                <a:solidFill>
                  <a:srgbClr val="252525"/>
                </a:solidFill>
                <a:latin typeface="Segoe UI" panose="020B0502040204020203" pitchFamily="34" charset="0"/>
                <a:cs typeface="Segoe UI" panose="020B0502040204020203" pitchFamily="34" charset="0"/>
              </a:rPr>
              <a:t>Les biens supports critiques sont ceux qui apparaissent dans les scénarios opérationnels.</a:t>
            </a:r>
          </a:p>
        </p:txBody>
      </p:sp>
      <p:sp>
        <p:nvSpPr>
          <p:cNvPr id="4" name="Espace réservé du contenu 2">
            <a:extLst>
              <a:ext uri="{FF2B5EF4-FFF2-40B4-BE49-F238E27FC236}">
                <a16:creationId xmlns:a16="http://schemas.microsoft.com/office/drawing/2014/main" id="{E0989971-3DD1-4660-0AE7-0D8FA55597F3}"/>
              </a:ext>
            </a:extLst>
          </p:cNvPr>
          <p:cNvSpPr txBox="1">
            <a:spLocks/>
          </p:cNvSpPr>
          <p:nvPr/>
        </p:nvSpPr>
        <p:spPr>
          <a:xfrm>
            <a:off x="6073757" y="2485591"/>
            <a:ext cx="1980000" cy="849176"/>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buNone/>
            </a:pPr>
            <a:r>
              <a:rPr lang="fr-FR" sz="1200" b="1" dirty="0">
                <a:solidFill>
                  <a:srgbClr val="C9AD00"/>
                </a:solidFill>
                <a:latin typeface="Segoe UI" panose="020B0502040204020203" pitchFamily="34" charset="0"/>
                <a:cs typeface="Segoe UI" panose="020B0502040204020203" pitchFamily="34" charset="0"/>
              </a:rPr>
              <a:t>Mode opératoire</a:t>
            </a:r>
            <a:endParaRPr lang="fr-FR" sz="1200" dirty="0">
              <a:solidFill>
                <a:srgbClr val="C9AD00"/>
              </a:solidFill>
              <a:latin typeface="Segoe UI" panose="020B0502040204020203" pitchFamily="34" charset="0"/>
              <a:cs typeface="Segoe UI" panose="020B0502040204020203" pitchFamily="34" charset="0"/>
            </a:endParaRPr>
          </a:p>
          <a:p>
            <a:pPr marL="0" indent="0">
              <a:buNone/>
            </a:pPr>
            <a:r>
              <a:rPr lang="fr-FR" sz="1200" dirty="0">
                <a:solidFill>
                  <a:srgbClr val="252525"/>
                </a:solidFill>
                <a:latin typeface="Segoe UI" panose="020B0502040204020203" pitchFamily="34" charset="0"/>
                <a:cs typeface="Segoe UI" panose="020B0502040204020203" pitchFamily="34" charset="0"/>
              </a:rPr>
              <a:t>Suite d’actions élémentaires que la source de risque devra probablement réaliser pour atteindre son objectif.</a:t>
            </a:r>
          </a:p>
        </p:txBody>
      </p:sp>
      <p:sp>
        <p:nvSpPr>
          <p:cNvPr id="5" name="Espace réservé du contenu 2">
            <a:extLst>
              <a:ext uri="{FF2B5EF4-FFF2-40B4-BE49-F238E27FC236}">
                <a16:creationId xmlns:a16="http://schemas.microsoft.com/office/drawing/2014/main" id="{EFAE841F-04A4-A4B0-9BF5-35785B017D33}"/>
              </a:ext>
            </a:extLst>
          </p:cNvPr>
          <p:cNvSpPr txBox="1">
            <a:spLocks/>
          </p:cNvSpPr>
          <p:nvPr/>
        </p:nvSpPr>
        <p:spPr>
          <a:xfrm>
            <a:off x="3861698" y="2485591"/>
            <a:ext cx="1980000" cy="88053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b="1" dirty="0">
                <a:solidFill>
                  <a:srgbClr val="C9AD00"/>
                </a:solidFill>
              </a:rPr>
              <a:t>Action élémentaire</a:t>
            </a:r>
            <a:endParaRPr lang="fr-FR" sz="1200" dirty="0">
              <a:solidFill>
                <a:srgbClr val="C9AD00"/>
              </a:solidFill>
            </a:endParaRPr>
          </a:p>
          <a:p>
            <a:pPr marL="0" indent="0">
              <a:buNone/>
            </a:pPr>
            <a:r>
              <a:rPr lang="fr-FR" sz="1200" dirty="0">
                <a:solidFill>
                  <a:srgbClr val="252525"/>
                </a:solidFill>
                <a:latin typeface="Segoe UI" panose="020B0502040204020203" pitchFamily="34" charset="0"/>
                <a:cs typeface="Segoe UI" panose="020B0502040204020203" pitchFamily="34" charset="0"/>
              </a:rPr>
              <a:t>Action unitaire exécutée par une source de risque sur un bien support critique dans le cadre d’un scénario opérationnel.</a:t>
            </a:r>
          </a:p>
        </p:txBody>
      </p:sp>
      <p:pic>
        <p:nvPicPr>
          <p:cNvPr id="17" name="Image 16">
            <a:extLst>
              <a:ext uri="{FF2B5EF4-FFF2-40B4-BE49-F238E27FC236}">
                <a16:creationId xmlns:a16="http://schemas.microsoft.com/office/drawing/2014/main" id="{62A0A9F9-5BC6-FB10-45DD-FA97D38991F1}"/>
              </a:ext>
            </a:extLst>
          </p:cNvPr>
          <p:cNvPicPr>
            <a:picLocks noChangeAspect="1"/>
          </p:cNvPicPr>
          <p:nvPr/>
        </p:nvPicPr>
        <p:blipFill>
          <a:blip r:embed="rId4"/>
          <a:stretch>
            <a:fillRect/>
          </a:stretch>
        </p:blipFill>
        <p:spPr>
          <a:xfrm>
            <a:off x="3944989" y="775995"/>
            <a:ext cx="1152000" cy="1656809"/>
          </a:xfrm>
          <a:prstGeom prst="rect">
            <a:avLst/>
          </a:prstGeom>
        </p:spPr>
      </p:pic>
      <p:pic>
        <p:nvPicPr>
          <p:cNvPr id="18" name="Image 17">
            <a:extLst>
              <a:ext uri="{FF2B5EF4-FFF2-40B4-BE49-F238E27FC236}">
                <a16:creationId xmlns:a16="http://schemas.microsoft.com/office/drawing/2014/main" id="{56F3F6A3-1A28-07EF-37E8-146DE60B220A}"/>
              </a:ext>
            </a:extLst>
          </p:cNvPr>
          <p:cNvPicPr>
            <a:picLocks noChangeAspect="1"/>
          </p:cNvPicPr>
          <p:nvPr/>
        </p:nvPicPr>
        <p:blipFill>
          <a:blip r:embed="rId5"/>
          <a:stretch>
            <a:fillRect/>
          </a:stretch>
        </p:blipFill>
        <p:spPr>
          <a:xfrm>
            <a:off x="1707535" y="1280804"/>
            <a:ext cx="1152000" cy="1152000"/>
          </a:xfrm>
          <a:prstGeom prst="rect">
            <a:avLst/>
          </a:prstGeom>
        </p:spPr>
      </p:pic>
      <p:pic>
        <p:nvPicPr>
          <p:cNvPr id="26" name="Image 25">
            <a:extLst>
              <a:ext uri="{FF2B5EF4-FFF2-40B4-BE49-F238E27FC236}">
                <a16:creationId xmlns:a16="http://schemas.microsoft.com/office/drawing/2014/main" id="{5BC4581B-B0AA-7ADD-469D-E97B65062886}"/>
              </a:ext>
            </a:extLst>
          </p:cNvPr>
          <p:cNvPicPr>
            <a:picLocks noChangeAspect="1"/>
          </p:cNvPicPr>
          <p:nvPr/>
        </p:nvPicPr>
        <p:blipFill>
          <a:blip r:embed="rId6"/>
          <a:stretch>
            <a:fillRect/>
          </a:stretch>
        </p:blipFill>
        <p:spPr>
          <a:xfrm>
            <a:off x="5917347" y="754646"/>
            <a:ext cx="1691268" cy="1678158"/>
          </a:xfrm>
          <a:prstGeom prst="rect">
            <a:avLst/>
          </a:prstGeom>
        </p:spPr>
      </p:pic>
      <p:sp>
        <p:nvSpPr>
          <p:cNvPr id="2" name="Title 4">
            <a:extLst>
              <a:ext uri="{FF2B5EF4-FFF2-40B4-BE49-F238E27FC236}">
                <a16:creationId xmlns:a16="http://schemas.microsoft.com/office/drawing/2014/main" id="{8DA92697-A183-CE50-E065-DCCD396F82D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Définition</a:t>
            </a:r>
          </a:p>
        </p:txBody>
      </p:sp>
      <p:sp>
        <p:nvSpPr>
          <p:cNvPr id="6" name="ZoneTexte 5">
            <a:extLst>
              <a:ext uri="{FF2B5EF4-FFF2-40B4-BE49-F238E27FC236}">
                <a16:creationId xmlns:a16="http://schemas.microsoft.com/office/drawing/2014/main" id="{7EE32D29-C0A9-A101-43A3-4943A6026D43}"/>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5088442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F9627C6-A036-9D76-A521-4EAB848C8296}"/>
              </a:ext>
            </a:extLst>
          </p:cNvPr>
          <p:cNvSpPr txBox="1"/>
          <p:nvPr/>
        </p:nvSpPr>
        <p:spPr>
          <a:xfrm>
            <a:off x="2051050" y="1425321"/>
            <a:ext cx="3429130" cy="1892826"/>
          </a:xfrm>
          <a:prstGeom prst="rect">
            <a:avLst/>
          </a:prstGeom>
          <a:noFill/>
        </p:spPr>
        <p:txBody>
          <a:bodyPr wrap="square" lIns="0" tIns="0" rIns="0" bIns="0" rtlCol="0">
            <a:spAutoFit/>
          </a:bodyPr>
          <a:lstStyle/>
          <a:p>
            <a:pPr>
              <a:spcAft>
                <a:spcPts val="600"/>
              </a:spcAft>
            </a:pPr>
            <a:r>
              <a:rPr lang="fr-FR" sz="1200" b="1" dirty="0">
                <a:solidFill>
                  <a:srgbClr val="C9AD00"/>
                </a:solidFill>
                <a:latin typeface="Segoe UI" panose="020B0502040204020203" pitchFamily="34" charset="0"/>
                <a:cs typeface="Segoe UI" panose="020B0502040204020203" pitchFamily="34" charset="0"/>
              </a:rPr>
              <a:t>Comment construire un scénario opérationnel ?</a:t>
            </a:r>
          </a:p>
          <a:p>
            <a:pPr marL="93663" indent="-93663">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Partir des chemins d’attaque identifiés lors de l’atelier 3.</a:t>
            </a:r>
          </a:p>
          <a:p>
            <a:pPr marL="93663" indent="-93663">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Construire, pour chaque chemin d’attaque retenu un scénario opérationnel permettant à la source de risque d’atteindre son objectif.</a:t>
            </a:r>
          </a:p>
          <a:p>
            <a:pPr marL="93663" indent="-93663">
              <a:spcAft>
                <a:spcPts val="600"/>
              </a:spcAft>
              <a:buClr>
                <a:srgbClr val="C9AD00"/>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Enrichir les chemins d’attaques de quelques précisions sur la manière dont l’attaquant va procéder.</a:t>
            </a:r>
          </a:p>
        </p:txBody>
      </p:sp>
      <p:pic>
        <p:nvPicPr>
          <p:cNvPr id="6" name="Image 5">
            <a:extLst>
              <a:ext uri="{FF2B5EF4-FFF2-40B4-BE49-F238E27FC236}">
                <a16:creationId xmlns:a16="http://schemas.microsoft.com/office/drawing/2014/main" id="{EDD31BAE-BAA2-D6BD-D7A0-7F63FFD85D6A}"/>
              </a:ext>
            </a:extLst>
          </p:cNvPr>
          <p:cNvPicPr>
            <a:picLocks noChangeAspect="1"/>
          </p:cNvPicPr>
          <p:nvPr/>
        </p:nvPicPr>
        <p:blipFill>
          <a:blip r:embed="rId4"/>
          <a:stretch>
            <a:fillRect/>
          </a:stretch>
        </p:blipFill>
        <p:spPr>
          <a:xfrm>
            <a:off x="5674147" y="1287624"/>
            <a:ext cx="2971846" cy="3855876"/>
          </a:xfrm>
          <a:prstGeom prst="rect">
            <a:avLst/>
          </a:prstGeom>
        </p:spPr>
      </p:pic>
      <p:sp>
        <p:nvSpPr>
          <p:cNvPr id="2" name="Title 4">
            <a:extLst>
              <a:ext uri="{FF2B5EF4-FFF2-40B4-BE49-F238E27FC236}">
                <a16:creationId xmlns:a16="http://schemas.microsoft.com/office/drawing/2014/main" id="{4F36166B-15D1-DED2-7E4F-C4E4DE931AD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a:solidFill>
                  <a:srgbClr val="252525"/>
                </a:solidFill>
                <a:latin typeface="Segoe UI" panose="020B0502040204020203" pitchFamily="34" charset="0"/>
                <a:cs typeface="Segoe UI" panose="020B0502040204020203" pitchFamily="34" charset="0"/>
              </a:rPr>
              <a:t>Elaborer les scénarios opérationnels</a:t>
            </a:r>
            <a:endParaRPr lang="fr-FR" sz="1800" dirty="0">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7182214B-2400-8C37-3ACB-EC3598C8BFCD}"/>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spTree>
    <p:extLst>
      <p:ext uri="{BB962C8B-B14F-4D97-AF65-F5344CB8AC3E}">
        <p14:creationId xmlns:p14="http://schemas.microsoft.com/office/powerpoint/2010/main" val="322722027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F1DCCC3-1142-8856-5B04-567B0FB46E92}"/>
              </a:ext>
            </a:extLst>
          </p:cNvPr>
          <p:cNvSpPr/>
          <p:nvPr/>
        </p:nvSpPr>
        <p:spPr>
          <a:xfrm>
            <a:off x="4926184" y="2874968"/>
            <a:ext cx="1800000" cy="1872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72000" rIns="72000" bIns="0" rtlCol="0" anchor="t"/>
          <a:lstStyle/>
          <a:p>
            <a:r>
              <a:rPr lang="fr-FR" sz="1000" b="1" dirty="0">
                <a:solidFill>
                  <a:srgbClr val="C9AD00"/>
                </a:solidFill>
                <a:latin typeface="Segoe UI" panose="020B0502040204020203" pitchFamily="34" charset="0"/>
                <a:cs typeface="Segoe UI" panose="020B0502040204020203" pitchFamily="34" charset="0"/>
              </a:rPr>
              <a:t>Trouver</a:t>
            </a:r>
          </a:p>
        </p:txBody>
      </p:sp>
      <p:sp>
        <p:nvSpPr>
          <p:cNvPr id="29" name="Rectangle 28">
            <a:extLst>
              <a:ext uri="{FF2B5EF4-FFF2-40B4-BE49-F238E27FC236}">
                <a16:creationId xmlns:a16="http://schemas.microsoft.com/office/drawing/2014/main" id="{E79283F5-7DCF-EA80-C905-EB1484E8E929}"/>
              </a:ext>
            </a:extLst>
          </p:cNvPr>
          <p:cNvSpPr/>
          <p:nvPr/>
        </p:nvSpPr>
        <p:spPr>
          <a:xfrm>
            <a:off x="2897882" y="2874968"/>
            <a:ext cx="1800000" cy="1872000"/>
          </a:xfrm>
          <a:prstGeom prst="rect">
            <a:avLst/>
          </a:prstGeom>
          <a:solidFill>
            <a:schemeClr val="bg1"/>
          </a:solidFill>
          <a:ln w="254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72000" rIns="144000" bIns="0" rtlCol="0" anchor="t"/>
          <a:lstStyle/>
          <a:p>
            <a:r>
              <a:rPr lang="fr-FR" sz="1000" b="1" dirty="0">
                <a:solidFill>
                  <a:srgbClr val="C9AD00"/>
                </a:solidFill>
                <a:latin typeface="Segoe UI" panose="020B0502040204020203" pitchFamily="34" charset="0"/>
                <a:cs typeface="Segoe UI" panose="020B0502040204020203" pitchFamily="34" charset="0"/>
              </a:rPr>
              <a:t>Rentrer</a:t>
            </a:r>
          </a:p>
        </p:txBody>
      </p:sp>
      <p:sp>
        <p:nvSpPr>
          <p:cNvPr id="30" name="Rectangle 29">
            <a:extLst>
              <a:ext uri="{FF2B5EF4-FFF2-40B4-BE49-F238E27FC236}">
                <a16:creationId xmlns:a16="http://schemas.microsoft.com/office/drawing/2014/main" id="{FB781596-BFB4-3C0C-6BE5-3912A6F26F07}"/>
              </a:ext>
            </a:extLst>
          </p:cNvPr>
          <p:cNvSpPr/>
          <p:nvPr/>
        </p:nvSpPr>
        <p:spPr>
          <a:xfrm>
            <a:off x="869580" y="2874968"/>
            <a:ext cx="1800000" cy="1872000"/>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C9AD00"/>
                </a:solidFill>
                <a:latin typeface="Segoe UI" panose="020B0502040204020203" pitchFamily="34" charset="0"/>
                <a:cs typeface="Segoe UI" panose="020B0502040204020203" pitchFamily="34" charset="0"/>
              </a:rPr>
              <a:t>Connaître</a:t>
            </a:r>
            <a:endParaRPr lang="fr-FR" sz="1000" dirty="0">
              <a:solidFill>
                <a:srgbClr val="252525"/>
              </a:solidFill>
              <a:latin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52BEEC83-B403-AC0A-6B75-6A62AED75793}"/>
              </a:ext>
            </a:extLst>
          </p:cNvPr>
          <p:cNvSpPr/>
          <p:nvPr/>
        </p:nvSpPr>
        <p:spPr>
          <a:xfrm>
            <a:off x="6954485" y="2874968"/>
            <a:ext cx="1800000" cy="1872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72000" rIns="0" bIns="0" rtlCol="0" anchor="t"/>
          <a:lstStyle/>
          <a:p>
            <a:r>
              <a:rPr lang="fr-FR" sz="1000" b="1" dirty="0">
                <a:solidFill>
                  <a:srgbClr val="C9AD00"/>
                </a:solidFill>
                <a:latin typeface="Segoe UI" panose="020B0502040204020203" pitchFamily="34" charset="0"/>
                <a:cs typeface="Segoe UI" panose="020B0502040204020203" pitchFamily="34" charset="0"/>
              </a:rPr>
              <a:t>Exploiter</a:t>
            </a:r>
          </a:p>
        </p:txBody>
      </p:sp>
      <p:pic>
        <p:nvPicPr>
          <p:cNvPr id="40" name="Picture 5">
            <a:extLst>
              <a:ext uri="{FF2B5EF4-FFF2-40B4-BE49-F238E27FC236}">
                <a16:creationId xmlns:a16="http://schemas.microsoft.com/office/drawing/2014/main" id="{BAF1C185-2CFF-A990-715A-8D8F4B077F0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92" r="17776" b="19330"/>
          <a:stretch/>
        </p:blipFill>
        <p:spPr bwMode="auto">
          <a:xfrm>
            <a:off x="3158719" y="3720511"/>
            <a:ext cx="181394" cy="14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3">
            <a:extLst>
              <a:ext uri="{FF2B5EF4-FFF2-40B4-BE49-F238E27FC236}">
                <a16:creationId xmlns:a16="http://schemas.microsoft.com/office/drawing/2014/main" id="{971D7F61-2D31-6F50-8BF1-A68D805012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64648" y="4016745"/>
            <a:ext cx="172987" cy="146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5" name="Connecteur droit avec flèche 44">
            <a:extLst>
              <a:ext uri="{FF2B5EF4-FFF2-40B4-BE49-F238E27FC236}">
                <a16:creationId xmlns:a16="http://schemas.microsoft.com/office/drawing/2014/main" id="{ECD22D4A-004D-30FC-9848-8BFE33D1CF4B}"/>
              </a:ext>
            </a:extLst>
          </p:cNvPr>
          <p:cNvCxnSpPr>
            <a:cxnSpLocks/>
          </p:cNvCxnSpPr>
          <p:nvPr/>
        </p:nvCxnSpPr>
        <p:spPr>
          <a:xfrm>
            <a:off x="2290007" y="3719874"/>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7" name="Connecteur droit avec flèche 46">
            <a:extLst>
              <a:ext uri="{FF2B5EF4-FFF2-40B4-BE49-F238E27FC236}">
                <a16:creationId xmlns:a16="http://schemas.microsoft.com/office/drawing/2014/main" id="{1B69B274-4280-0CF3-D1AC-E65CABF5967B}"/>
              </a:ext>
            </a:extLst>
          </p:cNvPr>
          <p:cNvCxnSpPr>
            <a:cxnSpLocks/>
          </p:cNvCxnSpPr>
          <p:nvPr/>
        </p:nvCxnSpPr>
        <p:spPr>
          <a:xfrm>
            <a:off x="2270998" y="4081817"/>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8" name="Connecteur droit avec flèche 47">
            <a:extLst>
              <a:ext uri="{FF2B5EF4-FFF2-40B4-BE49-F238E27FC236}">
                <a16:creationId xmlns:a16="http://schemas.microsoft.com/office/drawing/2014/main" id="{705800E9-8C8F-D025-95E9-6CB539617578}"/>
              </a:ext>
            </a:extLst>
          </p:cNvPr>
          <p:cNvCxnSpPr>
            <a:cxnSpLocks/>
          </p:cNvCxnSpPr>
          <p:nvPr/>
        </p:nvCxnSpPr>
        <p:spPr>
          <a:xfrm>
            <a:off x="4418593" y="3719874"/>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49" name="Connecteur droit avec flèche 48">
            <a:extLst>
              <a:ext uri="{FF2B5EF4-FFF2-40B4-BE49-F238E27FC236}">
                <a16:creationId xmlns:a16="http://schemas.microsoft.com/office/drawing/2014/main" id="{D3F4996F-3229-EEBC-8C1D-63C61F47444F}"/>
              </a:ext>
            </a:extLst>
          </p:cNvPr>
          <p:cNvCxnSpPr>
            <a:cxnSpLocks/>
          </p:cNvCxnSpPr>
          <p:nvPr/>
        </p:nvCxnSpPr>
        <p:spPr>
          <a:xfrm>
            <a:off x="4418593" y="4079514"/>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Connecteur droit avec flèche 51">
            <a:extLst>
              <a:ext uri="{FF2B5EF4-FFF2-40B4-BE49-F238E27FC236}">
                <a16:creationId xmlns:a16="http://schemas.microsoft.com/office/drawing/2014/main" id="{0280A423-5FE7-8B9B-A319-41788FE5163C}"/>
              </a:ext>
            </a:extLst>
          </p:cNvPr>
          <p:cNvCxnSpPr>
            <a:cxnSpLocks/>
          </p:cNvCxnSpPr>
          <p:nvPr/>
        </p:nvCxnSpPr>
        <p:spPr>
          <a:xfrm>
            <a:off x="6439304" y="3719874"/>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3" name="Connecteur droit avec flèche 52">
            <a:extLst>
              <a:ext uri="{FF2B5EF4-FFF2-40B4-BE49-F238E27FC236}">
                <a16:creationId xmlns:a16="http://schemas.microsoft.com/office/drawing/2014/main" id="{E80AC212-3C71-30B1-8EB1-045CC696C145}"/>
              </a:ext>
            </a:extLst>
          </p:cNvPr>
          <p:cNvCxnSpPr>
            <a:cxnSpLocks/>
          </p:cNvCxnSpPr>
          <p:nvPr/>
        </p:nvCxnSpPr>
        <p:spPr>
          <a:xfrm>
            <a:off x="6439304" y="4079514"/>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33" name="Rectangle à coins arrondis 310">
            <a:extLst>
              <a:ext uri="{FF2B5EF4-FFF2-40B4-BE49-F238E27FC236}">
                <a16:creationId xmlns:a16="http://schemas.microsoft.com/office/drawing/2014/main" id="{72CCA74F-1ABB-D207-E2E5-1B7600A1BEB7}"/>
              </a:ext>
            </a:extLst>
          </p:cNvPr>
          <p:cNvSpPr/>
          <p:nvPr/>
        </p:nvSpPr>
        <p:spPr>
          <a:xfrm>
            <a:off x="1137120" y="3547654"/>
            <a:ext cx="1260000" cy="720000"/>
          </a:xfrm>
          <a:prstGeom prst="roundRect">
            <a:avLst>
              <a:gd name="adj" fmla="val 9565"/>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36" name="Rectangle à coins arrondis 322">
            <a:extLst>
              <a:ext uri="{FF2B5EF4-FFF2-40B4-BE49-F238E27FC236}">
                <a16:creationId xmlns:a16="http://schemas.microsoft.com/office/drawing/2014/main" id="{D6A873CE-52E5-A44D-BE46-05BDC2AE5D01}"/>
              </a:ext>
            </a:extLst>
          </p:cNvPr>
          <p:cNvSpPr/>
          <p:nvPr/>
        </p:nvSpPr>
        <p:spPr>
          <a:xfrm>
            <a:off x="3087664" y="3963420"/>
            <a:ext cx="1440000" cy="705453"/>
          </a:xfrm>
          <a:prstGeom prst="roundRect">
            <a:avLst>
              <a:gd name="adj" fmla="val 11866"/>
            </a:avLst>
          </a:prstGeom>
          <a:solidFill>
            <a:srgbClr val="C9AD00"/>
          </a:solidFill>
          <a:ln w="12700" cap="flat" cmpd="sng" algn="ctr">
            <a:noFill/>
            <a:prstDash val="solid"/>
          </a:ln>
          <a:effectLst/>
        </p:spPr>
        <p:txBody>
          <a:bodyPr tIns="72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39" name="Rectangle à coins arrondis 314">
            <a:extLst>
              <a:ext uri="{FF2B5EF4-FFF2-40B4-BE49-F238E27FC236}">
                <a16:creationId xmlns:a16="http://schemas.microsoft.com/office/drawing/2014/main" id="{7250A9FA-C490-EA6B-6F77-86768E7F6BE6}"/>
              </a:ext>
            </a:extLst>
          </p:cNvPr>
          <p:cNvSpPr/>
          <p:nvPr/>
        </p:nvSpPr>
        <p:spPr>
          <a:xfrm>
            <a:off x="3087663" y="3166674"/>
            <a:ext cx="1440000" cy="705375"/>
          </a:xfrm>
          <a:prstGeom prst="roundRect">
            <a:avLst>
              <a:gd name="adj" fmla="val 11066"/>
            </a:avLst>
          </a:prstGeom>
          <a:solidFill>
            <a:srgbClr val="C9AD00"/>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42" name="Rectangle à coins arrondis 318">
            <a:extLst>
              <a:ext uri="{FF2B5EF4-FFF2-40B4-BE49-F238E27FC236}">
                <a16:creationId xmlns:a16="http://schemas.microsoft.com/office/drawing/2014/main" id="{2BE66BFF-A117-38CF-CCF3-57E5B9AEF528}"/>
              </a:ext>
            </a:extLst>
          </p:cNvPr>
          <p:cNvSpPr/>
          <p:nvPr/>
        </p:nvSpPr>
        <p:spPr>
          <a:xfrm>
            <a:off x="5231899" y="3549707"/>
            <a:ext cx="1260000" cy="720000"/>
          </a:xfrm>
          <a:prstGeom prst="roundRect">
            <a:avLst>
              <a:gd name="adj" fmla="val 11963"/>
            </a:avLst>
          </a:prstGeom>
          <a:solidFill>
            <a:srgbClr val="C9AD00"/>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Recherche des</a:t>
            </a:r>
            <a:br>
              <a:rPr lang="fr-FR" sz="850" dirty="0">
                <a:solidFill>
                  <a:schemeClr val="bg1"/>
                </a:solidFill>
                <a:latin typeface="Segoe UI" panose="020B0502040204020203" pitchFamily="34" charset="0"/>
                <a:cs typeface="Segoe UI" panose="020B0502040204020203" pitchFamily="34" charset="0"/>
              </a:rPr>
            </a:br>
            <a:r>
              <a:rPr lang="fr-FR" sz="850" dirty="0">
                <a:solidFill>
                  <a:schemeClr val="bg1"/>
                </a:solidFill>
                <a:latin typeface="Segoe UI" panose="020B0502040204020203" pitchFamily="34" charset="0"/>
                <a:cs typeface="Segoe UI" panose="020B0502040204020203" pitchFamily="34" charset="0"/>
              </a:rPr>
              <a:t>notes des élèves</a:t>
            </a:r>
          </a:p>
        </p:txBody>
      </p:sp>
      <p:sp>
        <p:nvSpPr>
          <p:cNvPr id="44" name="Rectangle à coins arrondis 299">
            <a:extLst>
              <a:ext uri="{FF2B5EF4-FFF2-40B4-BE49-F238E27FC236}">
                <a16:creationId xmlns:a16="http://schemas.microsoft.com/office/drawing/2014/main" id="{7526FFFD-0FCB-38BA-2E01-6BFE3488C5B6}"/>
              </a:ext>
            </a:extLst>
          </p:cNvPr>
          <p:cNvSpPr/>
          <p:nvPr/>
        </p:nvSpPr>
        <p:spPr>
          <a:xfrm>
            <a:off x="7242316" y="3549707"/>
            <a:ext cx="1260000" cy="720000"/>
          </a:xfrm>
          <a:prstGeom prst="roundRect">
            <a:avLst>
              <a:gd name="adj" fmla="val 13531"/>
            </a:avLst>
          </a:prstGeom>
          <a:solidFill>
            <a:srgbClr val="EF8B17"/>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Modification</a:t>
            </a:r>
            <a:br>
              <a:rPr lang="fr-FR" sz="850" dirty="0">
                <a:solidFill>
                  <a:schemeClr val="bg1"/>
                </a:solidFill>
                <a:latin typeface="Segoe UI" panose="020B0502040204020203" pitchFamily="34" charset="0"/>
                <a:cs typeface="Segoe UI" panose="020B0502040204020203" pitchFamily="34" charset="0"/>
              </a:rPr>
            </a:br>
            <a:r>
              <a:rPr lang="fr-FR" sz="850" dirty="0">
                <a:solidFill>
                  <a:schemeClr val="bg1"/>
                </a:solidFill>
                <a:latin typeface="Segoe UI" panose="020B0502040204020203" pitchFamily="34" charset="0"/>
                <a:cs typeface="Segoe UI" panose="020B0502040204020203" pitchFamily="34" charset="0"/>
              </a:rPr>
              <a:t>des notes</a:t>
            </a:r>
          </a:p>
        </p:txBody>
      </p:sp>
      <p:sp>
        <p:nvSpPr>
          <p:cNvPr id="3" name="Rectangle 2">
            <a:extLst>
              <a:ext uri="{FF2B5EF4-FFF2-40B4-BE49-F238E27FC236}">
                <a16:creationId xmlns:a16="http://schemas.microsoft.com/office/drawing/2014/main" id="{76F75768-9970-0BF8-2C30-BDA943FBFC8A}"/>
              </a:ext>
            </a:extLst>
          </p:cNvPr>
          <p:cNvSpPr/>
          <p:nvPr/>
        </p:nvSpPr>
        <p:spPr>
          <a:xfrm>
            <a:off x="1258888" y="971229"/>
            <a:ext cx="2571704" cy="910418"/>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72000" bIns="0" rtlCol="0" anchor="ctr">
            <a:noAutofit/>
          </a:bodyPr>
          <a:lstStyle/>
          <a:p>
            <a:pPr marL="93663" indent="-93663"/>
            <a:r>
              <a:rPr lang="fr-FR" sz="900" b="1" i="1" dirty="0">
                <a:solidFill>
                  <a:srgbClr val="252525"/>
                </a:solidFill>
                <a:latin typeface="Segoe UI" panose="020B0502040204020203" pitchFamily="34" charset="0"/>
                <a:cs typeface="Segoe UI" panose="020B0502040204020203" pitchFamily="34" charset="0"/>
              </a:rPr>
              <a:t>Rappel</a:t>
            </a:r>
          </a:p>
          <a:p>
            <a:pPr marL="4763" indent="-4763"/>
            <a:r>
              <a:rPr lang="fr-FR" sz="900" i="1" dirty="0">
                <a:solidFill>
                  <a:srgbClr val="252525"/>
                </a:solidFill>
                <a:latin typeface="Segoe UI" panose="020B0502040204020203" pitchFamily="34" charset="0"/>
                <a:cs typeface="Segoe UI" panose="020B0502040204020203" pitchFamily="34" charset="0"/>
              </a:rPr>
              <a:t>2 chemins d’attaque identifiés sur la modification de notes :</a:t>
            </a:r>
          </a:p>
          <a:p>
            <a:pPr marL="136525" indent="-136525">
              <a:buFont typeface="+mj-lt"/>
              <a:buAutoNum type="arabicPeriod"/>
            </a:pPr>
            <a:r>
              <a:rPr lang="fr-FR" sz="900" i="1" dirty="0">
                <a:solidFill>
                  <a:srgbClr val="252525"/>
                </a:solidFill>
                <a:latin typeface="Segoe UI" panose="020B0502040204020203" pitchFamily="34" charset="0"/>
                <a:cs typeface="Segoe UI" panose="020B0502040204020203" pitchFamily="34" charset="0"/>
              </a:rPr>
              <a:t>Attaque directe</a:t>
            </a:r>
          </a:p>
          <a:p>
            <a:pPr marL="136525" indent="-136525">
              <a:buFont typeface="+mj-lt"/>
              <a:buAutoNum type="arabicPeriod"/>
            </a:pPr>
            <a:r>
              <a:rPr lang="fr-FR" sz="900" i="1" dirty="0">
                <a:solidFill>
                  <a:srgbClr val="252525"/>
                </a:solidFill>
                <a:latin typeface="Segoe UI" panose="020B0502040204020203" pitchFamily="34" charset="0"/>
                <a:cs typeface="Segoe UI" panose="020B0502040204020203" pitchFamily="34" charset="0"/>
              </a:rPr>
              <a:t>Attaque par la connexion du professeur</a:t>
            </a:r>
          </a:p>
        </p:txBody>
      </p:sp>
      <p:sp>
        <p:nvSpPr>
          <p:cNvPr id="23" name="Losange 22">
            <a:extLst>
              <a:ext uri="{FF2B5EF4-FFF2-40B4-BE49-F238E27FC236}">
                <a16:creationId xmlns:a16="http://schemas.microsoft.com/office/drawing/2014/main" id="{298019D7-52B5-602F-8D0D-87F66D40F140}"/>
              </a:ext>
            </a:extLst>
          </p:cNvPr>
          <p:cNvSpPr/>
          <p:nvPr/>
        </p:nvSpPr>
        <p:spPr>
          <a:xfrm>
            <a:off x="792461" y="1989137"/>
            <a:ext cx="540000" cy="540000"/>
          </a:xfrm>
          <a:prstGeom prst="diamond">
            <a:avLst/>
          </a:prstGeom>
          <a:solidFill>
            <a:srgbClr val="E7007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b="1" dirty="0">
                <a:latin typeface="Calibri" panose="020F0502020204030204" pitchFamily="34" charset="0"/>
              </a:rPr>
              <a:t>A3</a:t>
            </a:r>
          </a:p>
        </p:txBody>
      </p:sp>
      <p:sp>
        <p:nvSpPr>
          <p:cNvPr id="59" name="Ellipse 58">
            <a:extLst>
              <a:ext uri="{FF2B5EF4-FFF2-40B4-BE49-F238E27FC236}">
                <a16:creationId xmlns:a16="http://schemas.microsoft.com/office/drawing/2014/main" id="{E6A30F60-7F35-6D45-B80E-3CF7C29134E4}"/>
              </a:ext>
            </a:extLst>
          </p:cNvPr>
          <p:cNvSpPr>
            <a:spLocks noChangeAspect="1"/>
          </p:cNvSpPr>
          <p:nvPr/>
        </p:nvSpPr>
        <p:spPr>
          <a:xfrm>
            <a:off x="2527755" y="3428246"/>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60" name="Ellipse 59">
            <a:extLst>
              <a:ext uri="{FF2B5EF4-FFF2-40B4-BE49-F238E27FC236}">
                <a16:creationId xmlns:a16="http://schemas.microsoft.com/office/drawing/2014/main" id="{B8B8ACDC-7B0B-91D7-511E-6985E51B2013}"/>
              </a:ext>
            </a:extLst>
          </p:cNvPr>
          <p:cNvSpPr>
            <a:spLocks noChangeAspect="1"/>
          </p:cNvSpPr>
          <p:nvPr/>
        </p:nvSpPr>
        <p:spPr>
          <a:xfrm>
            <a:off x="2526750" y="4133186"/>
            <a:ext cx="239247" cy="238815"/>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sp>
        <p:nvSpPr>
          <p:cNvPr id="4" name="Rectangle 3">
            <a:extLst>
              <a:ext uri="{FF2B5EF4-FFF2-40B4-BE49-F238E27FC236}">
                <a16:creationId xmlns:a16="http://schemas.microsoft.com/office/drawing/2014/main" id="{DAC1D6C6-7A31-C03C-F1E4-CC6E4B124DEE}"/>
              </a:ext>
            </a:extLst>
          </p:cNvPr>
          <p:cNvSpPr/>
          <p:nvPr/>
        </p:nvSpPr>
        <p:spPr>
          <a:xfrm>
            <a:off x="3989337" y="969431"/>
            <a:ext cx="1373574" cy="1753875"/>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08000" rIns="0" bIns="0" rtlCol="0" anchor="t">
            <a:noAutofit/>
          </a:bodyPr>
          <a:lstStyle/>
          <a:p>
            <a:pPr algn="ctr">
              <a:spcAft>
                <a:spcPts val="300"/>
              </a:spcAft>
              <a:defRPr/>
            </a:pPr>
            <a:r>
              <a:rPr lang="fr-FR" sz="900" b="1" dirty="0">
                <a:solidFill>
                  <a:srgbClr val="252525"/>
                </a:solidFill>
                <a:latin typeface="Segoe UI" panose="020B0502040204020203" pitchFamily="34" charset="0"/>
                <a:cs typeface="Segoe UI" panose="020B0502040204020203" pitchFamily="34" charset="0"/>
              </a:rPr>
              <a:t>Source de risque</a:t>
            </a:r>
            <a:endParaRPr lang="fr-FR" sz="900" dirty="0">
              <a:solidFill>
                <a:srgbClr val="252525"/>
              </a:solidFill>
              <a:latin typeface="Segoe UI" panose="020B0502040204020203" pitchFamily="34" charset="0"/>
              <a:cs typeface="Segoe UI" panose="020B0502040204020203" pitchFamily="34" charset="0"/>
            </a:endParaRPr>
          </a:p>
        </p:txBody>
      </p:sp>
      <p:pic>
        <p:nvPicPr>
          <p:cNvPr id="22" name="Image 21">
            <a:extLst>
              <a:ext uri="{FF2B5EF4-FFF2-40B4-BE49-F238E27FC236}">
                <a16:creationId xmlns:a16="http://schemas.microsoft.com/office/drawing/2014/main" id="{EAC61425-C5FB-E758-C1EE-7E1CC3303AD6}"/>
              </a:ext>
            </a:extLst>
          </p:cNvPr>
          <p:cNvPicPr>
            <a:picLocks noChangeAspect="1"/>
          </p:cNvPicPr>
          <p:nvPr/>
        </p:nvPicPr>
        <p:blipFill>
          <a:blip r:embed="rId6"/>
          <a:stretch>
            <a:fillRect/>
          </a:stretch>
        </p:blipFill>
        <p:spPr>
          <a:xfrm>
            <a:off x="3591663" y="2936497"/>
            <a:ext cx="432000" cy="432000"/>
          </a:xfrm>
          <a:prstGeom prst="rect">
            <a:avLst/>
          </a:prstGeom>
        </p:spPr>
      </p:pic>
      <p:sp>
        <p:nvSpPr>
          <p:cNvPr id="5" name="Rectangle 4">
            <a:extLst>
              <a:ext uri="{FF2B5EF4-FFF2-40B4-BE49-F238E27FC236}">
                <a16:creationId xmlns:a16="http://schemas.microsoft.com/office/drawing/2014/main" id="{591BC8C0-44D7-1A70-1D7A-D7A60EDB7070}"/>
              </a:ext>
            </a:extLst>
          </p:cNvPr>
          <p:cNvSpPr/>
          <p:nvPr/>
        </p:nvSpPr>
        <p:spPr>
          <a:xfrm>
            <a:off x="5516621" y="969431"/>
            <a:ext cx="1373574" cy="1753875"/>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08000" rIns="0" bIns="0" rtlCol="0" anchor="t">
            <a:noAutofit/>
          </a:bodyPr>
          <a:lstStyle/>
          <a:p>
            <a:pPr algn="ctr">
              <a:spcAft>
                <a:spcPts val="300"/>
              </a:spcAft>
              <a:defRPr/>
            </a:pPr>
            <a:r>
              <a:rPr lang="fr-FR" sz="900" b="1" dirty="0">
                <a:solidFill>
                  <a:srgbClr val="252525"/>
                </a:solidFill>
                <a:latin typeface="Segoe UI" panose="020B0502040204020203" pitchFamily="34" charset="0"/>
                <a:cs typeface="Segoe UI" panose="020B0502040204020203" pitchFamily="34" charset="0"/>
              </a:rPr>
              <a:t>Ecosystème</a:t>
            </a:r>
          </a:p>
        </p:txBody>
      </p:sp>
      <p:sp>
        <p:nvSpPr>
          <p:cNvPr id="6" name="Rectangle 5">
            <a:extLst>
              <a:ext uri="{FF2B5EF4-FFF2-40B4-BE49-F238E27FC236}">
                <a16:creationId xmlns:a16="http://schemas.microsoft.com/office/drawing/2014/main" id="{2770CD1C-E49E-9841-8C15-BD0ECBE36C25}"/>
              </a:ext>
            </a:extLst>
          </p:cNvPr>
          <p:cNvSpPr/>
          <p:nvPr/>
        </p:nvSpPr>
        <p:spPr>
          <a:xfrm>
            <a:off x="7044533" y="969431"/>
            <a:ext cx="1373574" cy="1753875"/>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08000" rIns="0" bIns="0" rtlCol="0" anchor="t">
            <a:noAutofit/>
          </a:bodyPr>
          <a:lstStyle/>
          <a:p>
            <a:pPr algn="ctr">
              <a:spcAft>
                <a:spcPts val="300"/>
              </a:spcAft>
            </a:pPr>
            <a:r>
              <a:rPr lang="fr-FR" sz="900" b="1" dirty="0">
                <a:solidFill>
                  <a:srgbClr val="252525"/>
                </a:solidFill>
                <a:latin typeface="Segoe UI" panose="020B0502040204020203" pitchFamily="34" charset="0"/>
                <a:cs typeface="Segoe UI" panose="020B0502040204020203" pitchFamily="34" charset="0"/>
              </a:rPr>
              <a:t>SI du collège</a:t>
            </a:r>
          </a:p>
        </p:txBody>
      </p:sp>
      <p:cxnSp>
        <p:nvCxnSpPr>
          <p:cNvPr id="7" name="Connecteur droit avec flèche 6">
            <a:extLst>
              <a:ext uri="{FF2B5EF4-FFF2-40B4-BE49-F238E27FC236}">
                <a16:creationId xmlns:a16="http://schemas.microsoft.com/office/drawing/2014/main" id="{D152D628-976A-69E2-2C8F-A7769DD1BD8E}"/>
              </a:ext>
            </a:extLst>
          </p:cNvPr>
          <p:cNvCxnSpPr>
            <a:cxnSpLocks/>
          </p:cNvCxnSpPr>
          <p:nvPr/>
        </p:nvCxnSpPr>
        <p:spPr>
          <a:xfrm>
            <a:off x="5063912" y="2071760"/>
            <a:ext cx="691957"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sp>
        <p:nvSpPr>
          <p:cNvPr id="8" name="Forme libre 7">
            <a:extLst>
              <a:ext uri="{FF2B5EF4-FFF2-40B4-BE49-F238E27FC236}">
                <a16:creationId xmlns:a16="http://schemas.microsoft.com/office/drawing/2014/main" id="{92B95026-C190-C895-55EB-E42CD27F5B3A}"/>
              </a:ext>
            </a:extLst>
          </p:cNvPr>
          <p:cNvSpPr/>
          <p:nvPr/>
        </p:nvSpPr>
        <p:spPr>
          <a:xfrm>
            <a:off x="4683808" y="1302209"/>
            <a:ext cx="3071713" cy="168603"/>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5523E638-BF86-2E38-BF27-D733BCE13D21}"/>
              </a:ext>
            </a:extLst>
          </p:cNvPr>
          <p:cNvSpPr>
            <a:spLocks noChangeAspect="1"/>
          </p:cNvSpPr>
          <p:nvPr/>
        </p:nvSpPr>
        <p:spPr>
          <a:xfrm>
            <a:off x="5320142" y="1178997"/>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10" name="Ellipse 9">
            <a:extLst>
              <a:ext uri="{FF2B5EF4-FFF2-40B4-BE49-F238E27FC236}">
                <a16:creationId xmlns:a16="http://schemas.microsoft.com/office/drawing/2014/main" id="{9911E99C-01D8-D120-2519-1C97C2E916B7}"/>
              </a:ext>
            </a:extLst>
          </p:cNvPr>
          <p:cNvSpPr>
            <a:spLocks noChangeAspect="1"/>
          </p:cNvSpPr>
          <p:nvPr/>
        </p:nvSpPr>
        <p:spPr>
          <a:xfrm>
            <a:off x="5325171" y="1952352"/>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pic>
        <p:nvPicPr>
          <p:cNvPr id="11" name="Image 10">
            <a:extLst>
              <a:ext uri="{FF2B5EF4-FFF2-40B4-BE49-F238E27FC236}">
                <a16:creationId xmlns:a16="http://schemas.microsoft.com/office/drawing/2014/main" id="{652E9226-CCC7-F5F5-AA55-3125C34AA671}"/>
              </a:ext>
            </a:extLst>
          </p:cNvPr>
          <p:cNvPicPr>
            <a:picLocks noChangeAspect="1"/>
          </p:cNvPicPr>
          <p:nvPr/>
        </p:nvPicPr>
        <p:blipFill>
          <a:blip r:embed="rId7"/>
          <a:stretch>
            <a:fillRect/>
          </a:stretch>
        </p:blipFill>
        <p:spPr>
          <a:xfrm>
            <a:off x="4326985" y="1486463"/>
            <a:ext cx="713872" cy="851848"/>
          </a:xfrm>
          <a:prstGeom prst="rect">
            <a:avLst/>
          </a:prstGeom>
        </p:spPr>
      </p:pic>
      <p:sp>
        <p:nvSpPr>
          <p:cNvPr id="12" name="Rectangle : coins arrondis 11">
            <a:extLst>
              <a:ext uri="{FF2B5EF4-FFF2-40B4-BE49-F238E27FC236}">
                <a16:creationId xmlns:a16="http://schemas.microsoft.com/office/drawing/2014/main" id="{FC3C306C-6525-89F9-B31F-3072FD1D8559}"/>
              </a:ext>
            </a:extLst>
          </p:cNvPr>
          <p:cNvSpPr/>
          <p:nvPr/>
        </p:nvSpPr>
        <p:spPr>
          <a:xfrm>
            <a:off x="4220358" y="2409161"/>
            <a:ext cx="911531" cy="168603"/>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900" dirty="0">
                <a:solidFill>
                  <a:schemeClr val="bg1"/>
                </a:solidFill>
                <a:latin typeface="Segoe UI" panose="020B0502040204020203" pitchFamily="34" charset="0"/>
                <a:cs typeface="Segoe UI" panose="020B0502040204020203" pitchFamily="34" charset="0"/>
              </a:rPr>
              <a:t>Etudiant</a:t>
            </a:r>
          </a:p>
        </p:txBody>
      </p:sp>
      <p:sp>
        <p:nvSpPr>
          <p:cNvPr id="14" name="Rectangle 13">
            <a:extLst>
              <a:ext uri="{FF2B5EF4-FFF2-40B4-BE49-F238E27FC236}">
                <a16:creationId xmlns:a16="http://schemas.microsoft.com/office/drawing/2014/main" id="{B1B75A99-9316-E36B-C25A-A468FC2EB227}"/>
              </a:ext>
            </a:extLst>
          </p:cNvPr>
          <p:cNvSpPr/>
          <p:nvPr/>
        </p:nvSpPr>
        <p:spPr>
          <a:xfrm>
            <a:off x="6195166" y="1365018"/>
            <a:ext cx="498551" cy="1820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800" i="1" dirty="0">
                <a:solidFill>
                  <a:srgbClr val="252525"/>
                </a:solidFill>
                <a:latin typeface="Segoe UI" panose="020B0502040204020203" pitchFamily="34" charset="0"/>
                <a:cs typeface="Segoe UI" panose="020B0502040204020203" pitchFamily="34" charset="0"/>
              </a:rPr>
              <a:t>Identifiants</a:t>
            </a:r>
          </a:p>
        </p:txBody>
      </p:sp>
      <p:pic>
        <p:nvPicPr>
          <p:cNvPr id="15" name="Image 14">
            <a:extLst>
              <a:ext uri="{FF2B5EF4-FFF2-40B4-BE49-F238E27FC236}">
                <a16:creationId xmlns:a16="http://schemas.microsoft.com/office/drawing/2014/main" id="{C3C11BB8-E185-F5E2-A7CC-1804F2D904DC}"/>
              </a:ext>
            </a:extLst>
          </p:cNvPr>
          <p:cNvPicPr>
            <a:picLocks noChangeAspect="1"/>
          </p:cNvPicPr>
          <p:nvPr/>
        </p:nvPicPr>
        <p:blipFill>
          <a:blip r:embed="rId8"/>
          <a:stretch>
            <a:fillRect/>
          </a:stretch>
        </p:blipFill>
        <p:spPr>
          <a:xfrm>
            <a:off x="5728884" y="1507911"/>
            <a:ext cx="968197" cy="827369"/>
          </a:xfrm>
          <a:prstGeom prst="rect">
            <a:avLst/>
          </a:prstGeom>
        </p:spPr>
      </p:pic>
      <p:cxnSp>
        <p:nvCxnSpPr>
          <p:cNvPr id="16" name="Connecteur droit avec flèche 15">
            <a:extLst>
              <a:ext uri="{FF2B5EF4-FFF2-40B4-BE49-F238E27FC236}">
                <a16:creationId xmlns:a16="http://schemas.microsoft.com/office/drawing/2014/main" id="{BF5E2F70-C6BD-CC80-F6AA-606367BEF573}"/>
              </a:ext>
            </a:extLst>
          </p:cNvPr>
          <p:cNvCxnSpPr>
            <a:cxnSpLocks/>
          </p:cNvCxnSpPr>
          <p:nvPr/>
        </p:nvCxnSpPr>
        <p:spPr>
          <a:xfrm>
            <a:off x="6316657" y="2071760"/>
            <a:ext cx="1086033" cy="0"/>
          </a:xfrm>
          <a:prstGeom prst="straightConnector1">
            <a:avLst/>
          </a:prstGeom>
          <a:noFill/>
          <a:ln w="19050">
            <a:solidFill>
              <a:srgbClr val="EA2B2E"/>
            </a:solidFill>
            <a:prstDash val="sysDot"/>
            <a:headEnd type="arrow"/>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7" name="Image 16">
            <a:extLst>
              <a:ext uri="{FF2B5EF4-FFF2-40B4-BE49-F238E27FC236}">
                <a16:creationId xmlns:a16="http://schemas.microsoft.com/office/drawing/2014/main" id="{5817AAE5-F14D-F947-18FF-8B02775CA1AF}"/>
              </a:ext>
            </a:extLst>
          </p:cNvPr>
          <p:cNvPicPr>
            <a:picLocks noChangeAspect="1"/>
          </p:cNvPicPr>
          <p:nvPr/>
        </p:nvPicPr>
        <p:blipFill>
          <a:blip r:embed="rId9"/>
          <a:stretch>
            <a:fillRect/>
          </a:stretch>
        </p:blipFill>
        <p:spPr>
          <a:xfrm>
            <a:off x="7402690" y="1488217"/>
            <a:ext cx="720240" cy="876814"/>
          </a:xfrm>
          <a:prstGeom prst="rect">
            <a:avLst/>
          </a:prstGeom>
        </p:spPr>
      </p:pic>
      <p:sp>
        <p:nvSpPr>
          <p:cNvPr id="18" name="Rectangle : coins arrondis 17">
            <a:extLst>
              <a:ext uri="{FF2B5EF4-FFF2-40B4-BE49-F238E27FC236}">
                <a16:creationId xmlns:a16="http://schemas.microsoft.com/office/drawing/2014/main" id="{8784A056-D4C1-C64E-912B-3DA525139338}"/>
              </a:ext>
            </a:extLst>
          </p:cNvPr>
          <p:cNvSpPr/>
          <p:nvPr/>
        </p:nvSpPr>
        <p:spPr>
          <a:xfrm>
            <a:off x="5747643" y="2409161"/>
            <a:ext cx="911531" cy="168603"/>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900" dirty="0">
                <a:solidFill>
                  <a:schemeClr val="bg1"/>
                </a:solidFill>
                <a:latin typeface="Segoe UI" panose="020B0502040204020203" pitchFamily="34" charset="0"/>
                <a:cs typeface="Segoe UI" panose="020B0502040204020203" pitchFamily="34" charset="0"/>
              </a:rPr>
              <a:t>Professeur (P1)</a:t>
            </a:r>
          </a:p>
        </p:txBody>
      </p:sp>
      <p:sp>
        <p:nvSpPr>
          <p:cNvPr id="19" name="Rectangle : coins arrondis 18">
            <a:extLst>
              <a:ext uri="{FF2B5EF4-FFF2-40B4-BE49-F238E27FC236}">
                <a16:creationId xmlns:a16="http://schemas.microsoft.com/office/drawing/2014/main" id="{FAA2F0E2-B0CB-90F1-C10C-A2B28686BE18}"/>
              </a:ext>
            </a:extLst>
          </p:cNvPr>
          <p:cNvSpPr/>
          <p:nvPr/>
        </p:nvSpPr>
        <p:spPr>
          <a:xfrm>
            <a:off x="7275555" y="2409161"/>
            <a:ext cx="911531" cy="168603"/>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300"/>
              </a:spcAft>
              <a:defRPr/>
            </a:pPr>
            <a:r>
              <a:rPr lang="fr-FR" sz="900" dirty="0">
                <a:solidFill>
                  <a:schemeClr val="bg1"/>
                </a:solidFill>
                <a:latin typeface="Segoe UI" panose="020B0502040204020203" pitchFamily="34" charset="0"/>
                <a:cs typeface="Segoe UI" panose="020B0502040204020203" pitchFamily="34" charset="0"/>
              </a:rPr>
              <a:t>Notes de l’élève</a:t>
            </a:r>
          </a:p>
        </p:txBody>
      </p:sp>
      <p:sp>
        <p:nvSpPr>
          <p:cNvPr id="26" name="Rectangle 25">
            <a:extLst>
              <a:ext uri="{FF2B5EF4-FFF2-40B4-BE49-F238E27FC236}">
                <a16:creationId xmlns:a16="http://schemas.microsoft.com/office/drawing/2014/main" id="{D6D92932-6A81-593D-2D96-950E6691C1A1}"/>
              </a:ext>
            </a:extLst>
          </p:cNvPr>
          <p:cNvSpPr/>
          <p:nvPr/>
        </p:nvSpPr>
        <p:spPr>
          <a:xfrm>
            <a:off x="1258888" y="1878052"/>
            <a:ext cx="2571704" cy="845254"/>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defRPr/>
            </a:pPr>
            <a:r>
              <a:rPr lang="fr-FR" sz="900" b="1" dirty="0">
                <a:solidFill>
                  <a:srgbClr val="252525"/>
                </a:solidFill>
                <a:latin typeface="Segoe UI" panose="020B0502040204020203" pitchFamily="34" charset="0"/>
                <a:cs typeface="Segoe UI" panose="020B0502040204020203" pitchFamily="34" charset="0"/>
              </a:rPr>
              <a:t>Scénario stratégique :</a:t>
            </a:r>
            <a:r>
              <a:rPr lang="fr-FR" sz="900" dirty="0">
                <a:solidFill>
                  <a:srgbClr val="252525"/>
                </a:solidFill>
                <a:latin typeface="Segoe UI" panose="020B0502040204020203" pitchFamily="34" charset="0"/>
                <a:cs typeface="Segoe UI" panose="020B0502040204020203" pitchFamily="34" charset="0"/>
              </a:rPr>
              <a:t> Modification de la base de données par utilisation frauduleuse de la session du professeur.</a:t>
            </a:r>
          </a:p>
          <a:p>
            <a:pPr>
              <a:defRPr/>
            </a:pPr>
            <a:r>
              <a:rPr lang="fr-FR" sz="900" b="1" dirty="0">
                <a:solidFill>
                  <a:srgbClr val="252525"/>
                </a:solidFill>
                <a:latin typeface="Segoe UI" panose="020B0502040204020203" pitchFamily="34" charset="0"/>
                <a:cs typeface="Segoe UI" panose="020B0502040204020203" pitchFamily="34" charset="0"/>
              </a:rPr>
              <a:t>Chemin d’attaque :</a:t>
            </a:r>
            <a:r>
              <a:rPr lang="fr-FR" sz="900" dirty="0">
                <a:solidFill>
                  <a:srgbClr val="252525"/>
                </a:solidFill>
                <a:latin typeface="Segoe UI" panose="020B0502040204020203" pitchFamily="34" charset="0"/>
                <a:cs typeface="Segoe UI" panose="020B0502040204020203" pitchFamily="34" charset="0"/>
              </a:rPr>
              <a:t> n°2  •  </a:t>
            </a:r>
            <a:r>
              <a:rPr lang="fr-FR" sz="900" b="1" dirty="0">
                <a:solidFill>
                  <a:srgbClr val="252525"/>
                </a:solidFill>
                <a:latin typeface="Segoe UI" panose="020B0502040204020203" pitchFamily="34" charset="0"/>
                <a:cs typeface="Segoe UI" panose="020B0502040204020203" pitchFamily="34" charset="0"/>
              </a:rPr>
              <a:t>Gravité :</a:t>
            </a:r>
            <a:r>
              <a:rPr lang="fr-FR" sz="900" dirty="0">
                <a:solidFill>
                  <a:srgbClr val="252525"/>
                </a:solidFill>
                <a:latin typeface="Segoe UI" panose="020B0502040204020203" pitchFamily="34" charset="0"/>
                <a:cs typeface="Segoe UI" panose="020B0502040204020203" pitchFamily="34" charset="0"/>
              </a:rPr>
              <a:t> 3</a:t>
            </a:r>
          </a:p>
        </p:txBody>
      </p:sp>
      <p:pic>
        <p:nvPicPr>
          <p:cNvPr id="25" name="Image 24">
            <a:extLst>
              <a:ext uri="{FF2B5EF4-FFF2-40B4-BE49-F238E27FC236}">
                <a16:creationId xmlns:a16="http://schemas.microsoft.com/office/drawing/2014/main" id="{C8CD3D95-4A1B-CD43-E054-C3B1187EB1EE}"/>
              </a:ext>
            </a:extLst>
          </p:cNvPr>
          <p:cNvPicPr>
            <a:picLocks noChangeAspect="1"/>
          </p:cNvPicPr>
          <p:nvPr/>
        </p:nvPicPr>
        <p:blipFill>
          <a:blip r:embed="rId10"/>
          <a:stretch>
            <a:fillRect/>
          </a:stretch>
        </p:blipFill>
        <p:spPr>
          <a:xfrm>
            <a:off x="5645899" y="3329779"/>
            <a:ext cx="432000" cy="432000"/>
          </a:xfrm>
          <a:prstGeom prst="rect">
            <a:avLst/>
          </a:prstGeom>
        </p:spPr>
      </p:pic>
      <p:pic>
        <p:nvPicPr>
          <p:cNvPr id="27" name="Image 26">
            <a:extLst>
              <a:ext uri="{FF2B5EF4-FFF2-40B4-BE49-F238E27FC236}">
                <a16:creationId xmlns:a16="http://schemas.microsoft.com/office/drawing/2014/main" id="{95BDBA08-E107-E51E-5BE7-8F03F580BBD6}"/>
              </a:ext>
            </a:extLst>
          </p:cNvPr>
          <p:cNvPicPr>
            <a:picLocks noChangeAspect="1"/>
          </p:cNvPicPr>
          <p:nvPr/>
        </p:nvPicPr>
        <p:blipFill>
          <a:blip r:embed="rId11"/>
          <a:stretch>
            <a:fillRect/>
          </a:stretch>
        </p:blipFill>
        <p:spPr>
          <a:xfrm>
            <a:off x="1551120" y="3311346"/>
            <a:ext cx="432000" cy="432000"/>
          </a:xfrm>
          <a:prstGeom prst="rect">
            <a:avLst/>
          </a:prstGeom>
        </p:spPr>
      </p:pic>
      <p:pic>
        <p:nvPicPr>
          <p:cNvPr id="32" name="Image 31">
            <a:extLst>
              <a:ext uri="{FF2B5EF4-FFF2-40B4-BE49-F238E27FC236}">
                <a16:creationId xmlns:a16="http://schemas.microsoft.com/office/drawing/2014/main" id="{46FC1573-D284-86C3-7875-C36FA24987EC}"/>
              </a:ext>
            </a:extLst>
          </p:cNvPr>
          <p:cNvPicPr>
            <a:picLocks noChangeAspect="1"/>
          </p:cNvPicPr>
          <p:nvPr/>
        </p:nvPicPr>
        <p:blipFill>
          <a:blip r:embed="rId12"/>
          <a:stretch>
            <a:fillRect/>
          </a:stretch>
        </p:blipFill>
        <p:spPr>
          <a:xfrm>
            <a:off x="7628286" y="3325244"/>
            <a:ext cx="488061" cy="432000"/>
          </a:xfrm>
          <a:prstGeom prst="rect">
            <a:avLst/>
          </a:prstGeom>
        </p:spPr>
      </p:pic>
      <p:pic>
        <p:nvPicPr>
          <p:cNvPr id="41" name="Image 40">
            <a:extLst>
              <a:ext uri="{FF2B5EF4-FFF2-40B4-BE49-F238E27FC236}">
                <a16:creationId xmlns:a16="http://schemas.microsoft.com/office/drawing/2014/main" id="{3503F856-B5B0-B736-4FB3-1A1E1C701BA4}"/>
              </a:ext>
            </a:extLst>
          </p:cNvPr>
          <p:cNvPicPr>
            <a:picLocks noChangeAspect="1"/>
          </p:cNvPicPr>
          <p:nvPr/>
        </p:nvPicPr>
        <p:blipFill>
          <a:blip r:embed="rId13"/>
          <a:stretch>
            <a:fillRect/>
          </a:stretch>
        </p:blipFill>
        <p:spPr>
          <a:xfrm>
            <a:off x="3591664" y="3741071"/>
            <a:ext cx="432000" cy="432000"/>
          </a:xfrm>
          <a:prstGeom prst="rect">
            <a:avLst/>
          </a:prstGeom>
        </p:spPr>
      </p:pic>
      <p:sp>
        <p:nvSpPr>
          <p:cNvPr id="13" name="Title 4">
            <a:extLst>
              <a:ext uri="{FF2B5EF4-FFF2-40B4-BE49-F238E27FC236}">
                <a16:creationId xmlns:a16="http://schemas.microsoft.com/office/drawing/2014/main" id="{D67E0A46-B406-ADCD-BBF8-A3967D3EDCD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a:solidFill>
                  <a:srgbClr val="252525"/>
                </a:solidFill>
                <a:latin typeface="Segoe UI" panose="020B0502040204020203" pitchFamily="34" charset="0"/>
                <a:cs typeface="Segoe UI" panose="020B0502040204020203" pitchFamily="34" charset="0"/>
              </a:rPr>
              <a:t>Elaborer les scénarios opérationnels</a:t>
            </a:r>
            <a:endParaRPr lang="fr-FR" sz="18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F6FA0AEB-DF27-FC6C-DDAE-8430FAA46BEC}"/>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 • Exemple de l’étudiant</a:t>
            </a:r>
          </a:p>
        </p:txBody>
      </p:sp>
      <p:pic>
        <p:nvPicPr>
          <p:cNvPr id="46" name="Image 45">
            <a:extLst>
              <a:ext uri="{FF2B5EF4-FFF2-40B4-BE49-F238E27FC236}">
                <a16:creationId xmlns:a16="http://schemas.microsoft.com/office/drawing/2014/main" id="{F79A8D8F-1E47-4C3D-95B1-BE5BC9A410B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27692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par>
                                <p:cTn id="21" presetID="10"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par>
                                <p:cTn id="40" presetID="10" presetClass="entr" presetSubtype="0"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fade">
                                      <p:cBhvr>
                                        <p:cTn id="58" dur="500"/>
                                        <p:tgtEl>
                                          <p:spTgt spid="44"/>
                                        </p:tgtEl>
                                      </p:cBhvr>
                                    </p:animEffect>
                                  </p:childTnLst>
                                </p:cTn>
                              </p:par>
                              <p:par>
                                <p:cTn id="59" presetID="10" presetClass="entr" presetSubtype="0" fill="hold"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5"/>
                                        </p:tgtEl>
                                        <p:attrNameLst>
                                          <p:attrName>style.visibility</p:attrName>
                                        </p:attrNameLst>
                                      </p:cBhvr>
                                      <p:to>
                                        <p:strVal val="visible"/>
                                      </p:to>
                                    </p:set>
                                    <p:animEffect transition="in" filter="wipe(left)">
                                      <p:cBhvr>
                                        <p:cTn id="66" dur="500"/>
                                        <p:tgtEl>
                                          <p:spTgt spid="45"/>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left)">
                                      <p:cBhvr>
                                        <p:cTn id="70" dur="500"/>
                                        <p:tgtEl>
                                          <p:spTgt spid="48"/>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left)">
                                      <p:cBhvr>
                                        <p:cTn id="74" dur="500"/>
                                        <p:tgtEl>
                                          <p:spTgt spid="52"/>
                                        </p:tgtEl>
                                      </p:cBhvr>
                                    </p:animEffect>
                                  </p:childTnLst>
                                </p:cTn>
                              </p:par>
                            </p:childTnLst>
                          </p:cTn>
                        </p:par>
                        <p:par>
                          <p:cTn id="75" fill="hold">
                            <p:stCondLst>
                              <p:cond delay="1500"/>
                            </p:stCondLst>
                            <p:childTnLst>
                              <p:par>
                                <p:cTn id="76" presetID="53" presetClass="entr" presetSubtype="16" fill="hold" grpId="0" nodeType="afterEffect">
                                  <p:stCondLst>
                                    <p:cond delay="1000"/>
                                  </p:stCondLst>
                                  <p:childTnLst>
                                    <p:set>
                                      <p:cBhvr>
                                        <p:cTn id="77" dur="1" fill="hold">
                                          <p:stCondLst>
                                            <p:cond delay="0"/>
                                          </p:stCondLst>
                                        </p:cTn>
                                        <p:tgtEl>
                                          <p:spTgt spid="59"/>
                                        </p:tgtEl>
                                        <p:attrNameLst>
                                          <p:attrName>style.visibility</p:attrName>
                                        </p:attrNameLst>
                                      </p:cBhvr>
                                      <p:to>
                                        <p:strVal val="visible"/>
                                      </p:to>
                                    </p:set>
                                    <p:anim calcmode="lin" valueType="num">
                                      <p:cBhvr>
                                        <p:cTn id="78" dur="500" fill="hold"/>
                                        <p:tgtEl>
                                          <p:spTgt spid="59"/>
                                        </p:tgtEl>
                                        <p:attrNameLst>
                                          <p:attrName>ppt_w</p:attrName>
                                        </p:attrNameLst>
                                      </p:cBhvr>
                                      <p:tavLst>
                                        <p:tav tm="0">
                                          <p:val>
                                            <p:fltVal val="0"/>
                                          </p:val>
                                        </p:tav>
                                        <p:tav tm="100000">
                                          <p:val>
                                            <p:strVal val="#ppt_w"/>
                                          </p:val>
                                        </p:tav>
                                      </p:tavLst>
                                    </p:anim>
                                    <p:anim calcmode="lin" valueType="num">
                                      <p:cBhvr>
                                        <p:cTn id="79" dur="500" fill="hold"/>
                                        <p:tgtEl>
                                          <p:spTgt spid="59"/>
                                        </p:tgtEl>
                                        <p:attrNameLst>
                                          <p:attrName>ppt_h</p:attrName>
                                        </p:attrNameLst>
                                      </p:cBhvr>
                                      <p:tavLst>
                                        <p:tav tm="0">
                                          <p:val>
                                            <p:fltVal val="0"/>
                                          </p:val>
                                        </p:tav>
                                        <p:tav tm="100000">
                                          <p:val>
                                            <p:strVal val="#ppt_h"/>
                                          </p:val>
                                        </p:tav>
                                      </p:tavLst>
                                    </p:anim>
                                    <p:animEffect transition="in" filter="fade">
                                      <p:cBhvr>
                                        <p:cTn id="80" dur="500"/>
                                        <p:tgtEl>
                                          <p:spTgt spid="59"/>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wipe(left)">
                                      <p:cBhvr>
                                        <p:cTn id="85" dur="500"/>
                                        <p:tgtEl>
                                          <p:spTgt spid="47"/>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left)">
                                      <p:cBhvr>
                                        <p:cTn id="89" dur="500"/>
                                        <p:tgtEl>
                                          <p:spTgt spid="49"/>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53"/>
                                        </p:tgtEl>
                                        <p:attrNameLst>
                                          <p:attrName>style.visibility</p:attrName>
                                        </p:attrNameLst>
                                      </p:cBhvr>
                                      <p:to>
                                        <p:strVal val="visible"/>
                                      </p:to>
                                    </p:set>
                                    <p:animEffect transition="in" filter="wipe(left)">
                                      <p:cBhvr>
                                        <p:cTn id="93" dur="500"/>
                                        <p:tgtEl>
                                          <p:spTgt spid="53"/>
                                        </p:tgtEl>
                                      </p:cBhvr>
                                    </p:animEffect>
                                  </p:childTnLst>
                                </p:cTn>
                              </p:par>
                            </p:childTnLst>
                          </p:cTn>
                        </p:par>
                        <p:par>
                          <p:cTn id="94" fill="hold">
                            <p:stCondLst>
                              <p:cond delay="1500"/>
                            </p:stCondLst>
                            <p:childTnLst>
                              <p:par>
                                <p:cTn id="95" presetID="53" presetClass="entr" presetSubtype="16" fill="hold" grpId="0" nodeType="afterEffect">
                                  <p:stCondLst>
                                    <p:cond delay="1000"/>
                                  </p:stCondLst>
                                  <p:childTnLst>
                                    <p:set>
                                      <p:cBhvr>
                                        <p:cTn id="96" dur="1" fill="hold">
                                          <p:stCondLst>
                                            <p:cond delay="0"/>
                                          </p:stCondLst>
                                        </p:cTn>
                                        <p:tgtEl>
                                          <p:spTgt spid="60"/>
                                        </p:tgtEl>
                                        <p:attrNameLst>
                                          <p:attrName>style.visibility</p:attrName>
                                        </p:attrNameLst>
                                      </p:cBhvr>
                                      <p:to>
                                        <p:strVal val="visible"/>
                                      </p:to>
                                    </p:set>
                                    <p:anim calcmode="lin" valueType="num">
                                      <p:cBhvr>
                                        <p:cTn id="97" dur="500" fill="hold"/>
                                        <p:tgtEl>
                                          <p:spTgt spid="60"/>
                                        </p:tgtEl>
                                        <p:attrNameLst>
                                          <p:attrName>ppt_w</p:attrName>
                                        </p:attrNameLst>
                                      </p:cBhvr>
                                      <p:tavLst>
                                        <p:tav tm="0">
                                          <p:val>
                                            <p:fltVal val="0"/>
                                          </p:val>
                                        </p:tav>
                                        <p:tav tm="100000">
                                          <p:val>
                                            <p:strVal val="#ppt_w"/>
                                          </p:val>
                                        </p:tav>
                                      </p:tavLst>
                                    </p:anim>
                                    <p:anim calcmode="lin" valueType="num">
                                      <p:cBhvr>
                                        <p:cTn id="98" dur="500" fill="hold"/>
                                        <p:tgtEl>
                                          <p:spTgt spid="60"/>
                                        </p:tgtEl>
                                        <p:attrNameLst>
                                          <p:attrName>ppt_h</p:attrName>
                                        </p:attrNameLst>
                                      </p:cBhvr>
                                      <p:tavLst>
                                        <p:tav tm="0">
                                          <p:val>
                                            <p:fltVal val="0"/>
                                          </p:val>
                                        </p:tav>
                                        <p:tav tm="100000">
                                          <p:val>
                                            <p:strVal val="#ppt_h"/>
                                          </p:val>
                                        </p:tav>
                                      </p:tavLst>
                                    </p:anim>
                                    <p:animEffect transition="in" filter="fade">
                                      <p:cBhvr>
                                        <p:cTn id="99"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3" grpId="0" animBg="1"/>
      <p:bldP spid="36" grpId="0" animBg="1"/>
      <p:bldP spid="39" grpId="0" animBg="1"/>
      <p:bldP spid="42" grpId="0" animBg="1"/>
      <p:bldP spid="44" grpId="0" animBg="1"/>
      <p:bldP spid="59" grpId="0" animBg="1"/>
      <p:bldP spid="60"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99F442-CE6A-EF01-9F21-5C639369F1E7}"/>
              </a:ext>
            </a:extLst>
          </p:cNvPr>
          <p:cNvSpPr/>
          <p:nvPr/>
        </p:nvSpPr>
        <p:spPr>
          <a:xfrm>
            <a:off x="4926184" y="1855061"/>
            <a:ext cx="1800000" cy="1872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72000" rIns="72000" bIns="0" rtlCol="0" anchor="t"/>
          <a:lstStyle/>
          <a:p>
            <a:r>
              <a:rPr lang="fr-FR" sz="1000"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7B63824A-C9B8-4406-C7F5-287D79A58A92}"/>
              </a:ext>
            </a:extLst>
          </p:cNvPr>
          <p:cNvSpPr/>
          <p:nvPr/>
        </p:nvSpPr>
        <p:spPr>
          <a:xfrm>
            <a:off x="2897882" y="1855061"/>
            <a:ext cx="1800000" cy="1872000"/>
          </a:xfrm>
          <a:prstGeom prst="rect">
            <a:avLst/>
          </a:prstGeom>
          <a:solidFill>
            <a:schemeClr val="bg1"/>
          </a:solidFill>
          <a:ln w="25400">
            <a:solidFill>
              <a:srgbClr val="C9AD00"/>
            </a:solidFill>
          </a:ln>
          <a:effectLst/>
        </p:spPr>
        <p:style>
          <a:lnRef idx="1">
            <a:schemeClr val="accent5"/>
          </a:lnRef>
          <a:fillRef idx="2">
            <a:schemeClr val="accent5"/>
          </a:fillRef>
          <a:effectRef idx="1">
            <a:schemeClr val="accent5"/>
          </a:effectRef>
          <a:fontRef idx="minor">
            <a:schemeClr val="dk1"/>
          </a:fontRef>
        </p:style>
        <p:txBody>
          <a:bodyPr lIns="180000" tIns="72000" rIns="144000" bIns="0" rtlCol="0" anchor="t"/>
          <a:lstStyle/>
          <a:p>
            <a:r>
              <a:rPr lang="fr-FR" sz="1000" b="1" dirty="0">
                <a:solidFill>
                  <a:srgbClr val="C9AD00"/>
                </a:solidFill>
                <a:latin typeface="Segoe UI" panose="020B0502040204020203" pitchFamily="34" charset="0"/>
                <a:cs typeface="Segoe UI" panose="020B0502040204020203" pitchFamily="34" charset="0"/>
              </a:rPr>
              <a:t>Rentrer</a:t>
            </a:r>
          </a:p>
        </p:txBody>
      </p:sp>
      <p:sp>
        <p:nvSpPr>
          <p:cNvPr id="6" name="Rectangle 5">
            <a:extLst>
              <a:ext uri="{FF2B5EF4-FFF2-40B4-BE49-F238E27FC236}">
                <a16:creationId xmlns:a16="http://schemas.microsoft.com/office/drawing/2014/main" id="{9C4938B8-70B6-7921-DC4D-4C11A7F1EA31}"/>
              </a:ext>
            </a:extLst>
          </p:cNvPr>
          <p:cNvSpPr/>
          <p:nvPr/>
        </p:nvSpPr>
        <p:spPr>
          <a:xfrm>
            <a:off x="869580" y="1855061"/>
            <a:ext cx="1800000" cy="1872000"/>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C9AD00"/>
                </a:solidFill>
                <a:latin typeface="Segoe UI" panose="020B0502040204020203" pitchFamily="34" charset="0"/>
                <a:cs typeface="Segoe UI" panose="020B0502040204020203" pitchFamily="34" charset="0"/>
              </a:rPr>
              <a:t>Connaître</a:t>
            </a:r>
            <a:endParaRPr lang="fr-FR" sz="1000" dirty="0">
              <a:solidFill>
                <a:srgbClr val="252525"/>
              </a:solidFill>
              <a:latin typeface="Segoe UI" panose="020B0502040204020203" pitchFamily="34" charset="0"/>
              <a:cs typeface="Segoe UI" panose="020B0502040204020203" pitchFamily="34" charset="0"/>
            </a:endParaRPr>
          </a:p>
        </p:txBody>
      </p:sp>
      <p:sp>
        <p:nvSpPr>
          <p:cNvPr id="7" name="Rectangle 6">
            <a:extLst>
              <a:ext uri="{FF2B5EF4-FFF2-40B4-BE49-F238E27FC236}">
                <a16:creationId xmlns:a16="http://schemas.microsoft.com/office/drawing/2014/main" id="{4380F3E5-FD0F-C9CA-E13F-44512FBABEB2}"/>
              </a:ext>
            </a:extLst>
          </p:cNvPr>
          <p:cNvSpPr/>
          <p:nvPr/>
        </p:nvSpPr>
        <p:spPr>
          <a:xfrm>
            <a:off x="6954485" y="1855061"/>
            <a:ext cx="1800000" cy="1872000"/>
          </a:xfrm>
          <a:prstGeom prst="rect">
            <a:avLst/>
          </a:prstGeom>
          <a:solidFill>
            <a:schemeClr val="bg1"/>
          </a:solidFill>
          <a:ln w="25400">
            <a:solidFill>
              <a:srgbClr val="C9AD00"/>
            </a:solidFill>
          </a:ln>
          <a:effectLst/>
        </p:spPr>
        <p:style>
          <a:lnRef idx="1">
            <a:schemeClr val="accent4"/>
          </a:lnRef>
          <a:fillRef idx="2">
            <a:schemeClr val="accent4"/>
          </a:fillRef>
          <a:effectRef idx="1">
            <a:schemeClr val="accent4"/>
          </a:effectRef>
          <a:fontRef idx="minor">
            <a:schemeClr val="dk1"/>
          </a:fontRef>
        </p:style>
        <p:txBody>
          <a:bodyPr lIns="180000" tIns="72000" rIns="0" bIns="0" rtlCol="0" anchor="t"/>
          <a:lstStyle/>
          <a:p>
            <a:r>
              <a:rPr lang="fr-FR" sz="1000" b="1" dirty="0">
                <a:solidFill>
                  <a:srgbClr val="C9AD00"/>
                </a:solidFill>
                <a:latin typeface="Segoe UI" panose="020B0502040204020203" pitchFamily="34" charset="0"/>
                <a:cs typeface="Segoe UI" panose="020B0502040204020203" pitchFamily="34" charset="0"/>
              </a:rPr>
              <a:t>Exploiter</a:t>
            </a:r>
          </a:p>
        </p:txBody>
      </p:sp>
      <p:pic>
        <p:nvPicPr>
          <p:cNvPr id="8" name="Picture 5">
            <a:extLst>
              <a:ext uri="{FF2B5EF4-FFF2-40B4-BE49-F238E27FC236}">
                <a16:creationId xmlns:a16="http://schemas.microsoft.com/office/drawing/2014/main" id="{5D0A0FEA-8F61-7516-85EE-A6F9F8CE93F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92" r="17776" b="19330"/>
          <a:stretch/>
        </p:blipFill>
        <p:spPr bwMode="auto">
          <a:xfrm>
            <a:off x="3158719" y="2700604"/>
            <a:ext cx="181394" cy="1436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a:extLst>
              <a:ext uri="{FF2B5EF4-FFF2-40B4-BE49-F238E27FC236}">
                <a16:creationId xmlns:a16="http://schemas.microsoft.com/office/drawing/2014/main" id="{72B8B6B0-CE61-BEAC-FB4C-34B4368CFA2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64648" y="2996838"/>
            <a:ext cx="172987" cy="1469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Connecteur droit avec flèche 9">
            <a:extLst>
              <a:ext uri="{FF2B5EF4-FFF2-40B4-BE49-F238E27FC236}">
                <a16:creationId xmlns:a16="http://schemas.microsoft.com/office/drawing/2014/main" id="{95BC0014-091D-1C3A-9621-AF9B676C5F2F}"/>
              </a:ext>
            </a:extLst>
          </p:cNvPr>
          <p:cNvCxnSpPr>
            <a:cxnSpLocks/>
          </p:cNvCxnSpPr>
          <p:nvPr/>
        </p:nvCxnSpPr>
        <p:spPr>
          <a:xfrm>
            <a:off x="2290007" y="2699967"/>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 name="Connecteur droit avec flèche 10">
            <a:extLst>
              <a:ext uri="{FF2B5EF4-FFF2-40B4-BE49-F238E27FC236}">
                <a16:creationId xmlns:a16="http://schemas.microsoft.com/office/drawing/2014/main" id="{38E58FCE-785E-4754-B1AF-99F92C856604}"/>
              </a:ext>
            </a:extLst>
          </p:cNvPr>
          <p:cNvCxnSpPr>
            <a:cxnSpLocks/>
          </p:cNvCxnSpPr>
          <p:nvPr/>
        </p:nvCxnSpPr>
        <p:spPr>
          <a:xfrm>
            <a:off x="2270998" y="3061910"/>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 name="Connecteur droit avec flèche 11">
            <a:extLst>
              <a:ext uri="{FF2B5EF4-FFF2-40B4-BE49-F238E27FC236}">
                <a16:creationId xmlns:a16="http://schemas.microsoft.com/office/drawing/2014/main" id="{F05CC7A4-A60D-FA68-358B-A592B0E779B9}"/>
              </a:ext>
            </a:extLst>
          </p:cNvPr>
          <p:cNvCxnSpPr>
            <a:cxnSpLocks/>
          </p:cNvCxnSpPr>
          <p:nvPr/>
        </p:nvCxnSpPr>
        <p:spPr>
          <a:xfrm>
            <a:off x="4418593" y="2699967"/>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03D8509F-14A7-5A6C-7A6C-E51196823DAE}"/>
              </a:ext>
            </a:extLst>
          </p:cNvPr>
          <p:cNvCxnSpPr>
            <a:cxnSpLocks/>
          </p:cNvCxnSpPr>
          <p:nvPr/>
        </p:nvCxnSpPr>
        <p:spPr>
          <a:xfrm>
            <a:off x="4418593" y="3059607"/>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avec flèche 13">
            <a:extLst>
              <a:ext uri="{FF2B5EF4-FFF2-40B4-BE49-F238E27FC236}">
                <a16:creationId xmlns:a16="http://schemas.microsoft.com/office/drawing/2014/main" id="{267D2A63-83BC-519E-A195-72B96FB3CB0F}"/>
              </a:ext>
            </a:extLst>
          </p:cNvPr>
          <p:cNvCxnSpPr>
            <a:cxnSpLocks/>
          </p:cNvCxnSpPr>
          <p:nvPr/>
        </p:nvCxnSpPr>
        <p:spPr>
          <a:xfrm>
            <a:off x="6439304" y="2699967"/>
            <a:ext cx="804297" cy="0"/>
          </a:xfrm>
          <a:prstGeom prst="straightConnector1">
            <a:avLst/>
          </a:prstGeom>
          <a:noFill/>
          <a:ln w="19050">
            <a:solidFill>
              <a:srgbClr val="EA2B2E"/>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5" name="Connecteur droit avec flèche 14">
            <a:extLst>
              <a:ext uri="{FF2B5EF4-FFF2-40B4-BE49-F238E27FC236}">
                <a16:creationId xmlns:a16="http://schemas.microsoft.com/office/drawing/2014/main" id="{4D531B0A-A69D-DEB6-88EF-090892D1CEB2}"/>
              </a:ext>
            </a:extLst>
          </p:cNvPr>
          <p:cNvCxnSpPr>
            <a:cxnSpLocks/>
          </p:cNvCxnSpPr>
          <p:nvPr/>
        </p:nvCxnSpPr>
        <p:spPr>
          <a:xfrm>
            <a:off x="6439304" y="3059607"/>
            <a:ext cx="804297" cy="0"/>
          </a:xfrm>
          <a:prstGeom prst="straightConnector1">
            <a:avLst/>
          </a:prstGeom>
          <a:noFill/>
          <a:ln w="19050">
            <a:solidFill>
              <a:srgbClr val="0070C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6" name="Rectangle à coins arrondis 310">
            <a:extLst>
              <a:ext uri="{FF2B5EF4-FFF2-40B4-BE49-F238E27FC236}">
                <a16:creationId xmlns:a16="http://schemas.microsoft.com/office/drawing/2014/main" id="{0476C756-6886-F4AC-35FE-499E192A07B2}"/>
              </a:ext>
            </a:extLst>
          </p:cNvPr>
          <p:cNvSpPr/>
          <p:nvPr/>
        </p:nvSpPr>
        <p:spPr>
          <a:xfrm>
            <a:off x="1137120" y="2527747"/>
            <a:ext cx="1260000" cy="720000"/>
          </a:xfrm>
          <a:prstGeom prst="roundRect">
            <a:avLst>
              <a:gd name="adj" fmla="val 9565"/>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17" name="Rectangle à coins arrondis 322">
            <a:extLst>
              <a:ext uri="{FF2B5EF4-FFF2-40B4-BE49-F238E27FC236}">
                <a16:creationId xmlns:a16="http://schemas.microsoft.com/office/drawing/2014/main" id="{A12AA304-CEF4-2382-E0DA-2165D8E7E4C9}"/>
              </a:ext>
            </a:extLst>
          </p:cNvPr>
          <p:cNvSpPr/>
          <p:nvPr/>
        </p:nvSpPr>
        <p:spPr>
          <a:xfrm>
            <a:off x="3087664" y="2943513"/>
            <a:ext cx="1440000" cy="705453"/>
          </a:xfrm>
          <a:prstGeom prst="roundRect">
            <a:avLst>
              <a:gd name="adj" fmla="val 11866"/>
            </a:avLst>
          </a:prstGeom>
          <a:solidFill>
            <a:srgbClr val="C9AD00"/>
          </a:solidFill>
          <a:ln w="12700" cap="flat" cmpd="sng" algn="ctr">
            <a:noFill/>
            <a:prstDash val="solid"/>
          </a:ln>
          <a:effectLst/>
        </p:spPr>
        <p:txBody>
          <a:bodyPr tIns="72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18" name="Rectangle à coins arrondis 314">
            <a:extLst>
              <a:ext uri="{FF2B5EF4-FFF2-40B4-BE49-F238E27FC236}">
                <a16:creationId xmlns:a16="http://schemas.microsoft.com/office/drawing/2014/main" id="{3745CBDD-8D3C-754B-A5CE-B2C21989EC66}"/>
              </a:ext>
            </a:extLst>
          </p:cNvPr>
          <p:cNvSpPr/>
          <p:nvPr/>
        </p:nvSpPr>
        <p:spPr>
          <a:xfrm>
            <a:off x="3087663" y="2146767"/>
            <a:ext cx="1440000" cy="705375"/>
          </a:xfrm>
          <a:prstGeom prst="roundRect">
            <a:avLst>
              <a:gd name="adj" fmla="val 11066"/>
            </a:avLst>
          </a:prstGeom>
          <a:solidFill>
            <a:srgbClr val="C9AD00"/>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19" name="Rectangle à coins arrondis 318">
            <a:extLst>
              <a:ext uri="{FF2B5EF4-FFF2-40B4-BE49-F238E27FC236}">
                <a16:creationId xmlns:a16="http://schemas.microsoft.com/office/drawing/2014/main" id="{9F782A3A-6894-20B2-7B58-C9727BFE7EBA}"/>
              </a:ext>
            </a:extLst>
          </p:cNvPr>
          <p:cNvSpPr/>
          <p:nvPr/>
        </p:nvSpPr>
        <p:spPr>
          <a:xfrm>
            <a:off x="5231899" y="2529800"/>
            <a:ext cx="1260000" cy="720000"/>
          </a:xfrm>
          <a:prstGeom prst="roundRect">
            <a:avLst>
              <a:gd name="adj" fmla="val 11963"/>
            </a:avLst>
          </a:prstGeom>
          <a:solidFill>
            <a:srgbClr val="C9AD00"/>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Recherche des</a:t>
            </a:r>
            <a:br>
              <a:rPr lang="fr-FR" sz="850" dirty="0">
                <a:solidFill>
                  <a:schemeClr val="bg1"/>
                </a:solidFill>
                <a:latin typeface="Segoe UI" panose="020B0502040204020203" pitchFamily="34" charset="0"/>
                <a:cs typeface="Segoe UI" panose="020B0502040204020203" pitchFamily="34" charset="0"/>
              </a:rPr>
            </a:br>
            <a:r>
              <a:rPr lang="fr-FR" sz="850" dirty="0">
                <a:solidFill>
                  <a:schemeClr val="bg1"/>
                </a:solidFill>
                <a:latin typeface="Segoe UI" panose="020B0502040204020203" pitchFamily="34" charset="0"/>
                <a:cs typeface="Segoe UI" panose="020B0502040204020203" pitchFamily="34" charset="0"/>
              </a:rPr>
              <a:t>notes des élèves</a:t>
            </a:r>
          </a:p>
        </p:txBody>
      </p:sp>
      <p:sp>
        <p:nvSpPr>
          <p:cNvPr id="20" name="Rectangle à coins arrondis 299">
            <a:extLst>
              <a:ext uri="{FF2B5EF4-FFF2-40B4-BE49-F238E27FC236}">
                <a16:creationId xmlns:a16="http://schemas.microsoft.com/office/drawing/2014/main" id="{7A4A3E4F-3B64-E65D-27A6-D70C566F9245}"/>
              </a:ext>
            </a:extLst>
          </p:cNvPr>
          <p:cNvSpPr/>
          <p:nvPr/>
        </p:nvSpPr>
        <p:spPr>
          <a:xfrm>
            <a:off x="7242316" y="2529800"/>
            <a:ext cx="1260000" cy="720000"/>
          </a:xfrm>
          <a:prstGeom prst="roundRect">
            <a:avLst>
              <a:gd name="adj" fmla="val 13531"/>
            </a:avLst>
          </a:prstGeom>
          <a:solidFill>
            <a:srgbClr val="EF8B17"/>
          </a:solidFill>
          <a:ln w="12700" cap="flat" cmpd="sng" algn="ctr">
            <a:noFill/>
            <a:prstDash val="solid"/>
          </a:ln>
          <a:effectLst/>
        </p:spPr>
        <p:txBody>
          <a:bodyPr tIns="36000" bIns="36000" rtlCol="0" anchor="ctr"/>
          <a:lstStyle/>
          <a:p>
            <a:pPr algn="ctr">
              <a:defRPr/>
            </a:pPr>
            <a:r>
              <a:rPr lang="fr-FR" sz="850" dirty="0">
                <a:solidFill>
                  <a:schemeClr val="bg1"/>
                </a:solidFill>
                <a:latin typeface="Segoe UI" panose="020B0502040204020203" pitchFamily="34" charset="0"/>
                <a:cs typeface="Segoe UI" panose="020B0502040204020203" pitchFamily="34" charset="0"/>
              </a:rPr>
              <a:t>Modification</a:t>
            </a:r>
            <a:br>
              <a:rPr lang="fr-FR" sz="850" dirty="0">
                <a:solidFill>
                  <a:schemeClr val="bg1"/>
                </a:solidFill>
                <a:latin typeface="Segoe UI" panose="020B0502040204020203" pitchFamily="34" charset="0"/>
                <a:cs typeface="Segoe UI" panose="020B0502040204020203" pitchFamily="34" charset="0"/>
              </a:rPr>
            </a:br>
            <a:r>
              <a:rPr lang="fr-FR" sz="850" dirty="0">
                <a:solidFill>
                  <a:schemeClr val="bg1"/>
                </a:solidFill>
                <a:latin typeface="Segoe UI" panose="020B0502040204020203" pitchFamily="34" charset="0"/>
                <a:cs typeface="Segoe UI" panose="020B0502040204020203" pitchFamily="34" charset="0"/>
              </a:rPr>
              <a:t>des notes</a:t>
            </a:r>
          </a:p>
        </p:txBody>
      </p:sp>
      <p:sp>
        <p:nvSpPr>
          <p:cNvPr id="21" name="Ellipse 20">
            <a:extLst>
              <a:ext uri="{FF2B5EF4-FFF2-40B4-BE49-F238E27FC236}">
                <a16:creationId xmlns:a16="http://schemas.microsoft.com/office/drawing/2014/main" id="{806BD401-CF14-E06A-8870-B00857E2DE6D}"/>
              </a:ext>
            </a:extLst>
          </p:cNvPr>
          <p:cNvSpPr>
            <a:spLocks noChangeAspect="1"/>
          </p:cNvSpPr>
          <p:nvPr/>
        </p:nvSpPr>
        <p:spPr>
          <a:xfrm>
            <a:off x="2527755" y="2408339"/>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22" name="Ellipse 21">
            <a:extLst>
              <a:ext uri="{FF2B5EF4-FFF2-40B4-BE49-F238E27FC236}">
                <a16:creationId xmlns:a16="http://schemas.microsoft.com/office/drawing/2014/main" id="{C1F7D464-E563-C1BD-D66E-AAD808F82116}"/>
              </a:ext>
            </a:extLst>
          </p:cNvPr>
          <p:cNvSpPr>
            <a:spLocks noChangeAspect="1"/>
          </p:cNvSpPr>
          <p:nvPr/>
        </p:nvSpPr>
        <p:spPr>
          <a:xfrm>
            <a:off x="2527754" y="3112594"/>
            <a:ext cx="239247" cy="238815"/>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pic>
        <p:nvPicPr>
          <p:cNvPr id="23" name="Image 22">
            <a:extLst>
              <a:ext uri="{FF2B5EF4-FFF2-40B4-BE49-F238E27FC236}">
                <a16:creationId xmlns:a16="http://schemas.microsoft.com/office/drawing/2014/main" id="{2011EE32-3B0D-F1F7-42CA-375C6BEA5AC8}"/>
              </a:ext>
            </a:extLst>
          </p:cNvPr>
          <p:cNvPicPr>
            <a:picLocks noChangeAspect="1"/>
          </p:cNvPicPr>
          <p:nvPr/>
        </p:nvPicPr>
        <p:blipFill>
          <a:blip r:embed="rId6"/>
          <a:stretch>
            <a:fillRect/>
          </a:stretch>
        </p:blipFill>
        <p:spPr>
          <a:xfrm>
            <a:off x="3591663" y="1916590"/>
            <a:ext cx="432000" cy="432000"/>
          </a:xfrm>
          <a:prstGeom prst="rect">
            <a:avLst/>
          </a:prstGeom>
        </p:spPr>
      </p:pic>
      <p:pic>
        <p:nvPicPr>
          <p:cNvPr id="24" name="Image 23">
            <a:extLst>
              <a:ext uri="{FF2B5EF4-FFF2-40B4-BE49-F238E27FC236}">
                <a16:creationId xmlns:a16="http://schemas.microsoft.com/office/drawing/2014/main" id="{B4E841A5-94A3-0C97-56FA-471932024A1D}"/>
              </a:ext>
            </a:extLst>
          </p:cNvPr>
          <p:cNvPicPr>
            <a:picLocks noChangeAspect="1"/>
          </p:cNvPicPr>
          <p:nvPr/>
        </p:nvPicPr>
        <p:blipFill>
          <a:blip r:embed="rId7"/>
          <a:stretch>
            <a:fillRect/>
          </a:stretch>
        </p:blipFill>
        <p:spPr>
          <a:xfrm>
            <a:off x="5645899" y="2309872"/>
            <a:ext cx="432000" cy="432000"/>
          </a:xfrm>
          <a:prstGeom prst="rect">
            <a:avLst/>
          </a:prstGeom>
        </p:spPr>
      </p:pic>
      <p:pic>
        <p:nvPicPr>
          <p:cNvPr id="25" name="Image 24">
            <a:extLst>
              <a:ext uri="{FF2B5EF4-FFF2-40B4-BE49-F238E27FC236}">
                <a16:creationId xmlns:a16="http://schemas.microsoft.com/office/drawing/2014/main" id="{94F2CFDA-B9BD-DE36-6CC2-4A408FE9AE55}"/>
              </a:ext>
            </a:extLst>
          </p:cNvPr>
          <p:cNvPicPr>
            <a:picLocks noChangeAspect="1"/>
          </p:cNvPicPr>
          <p:nvPr/>
        </p:nvPicPr>
        <p:blipFill>
          <a:blip r:embed="rId8"/>
          <a:stretch>
            <a:fillRect/>
          </a:stretch>
        </p:blipFill>
        <p:spPr>
          <a:xfrm>
            <a:off x="1551120" y="2291439"/>
            <a:ext cx="432000" cy="432000"/>
          </a:xfrm>
          <a:prstGeom prst="rect">
            <a:avLst/>
          </a:prstGeom>
        </p:spPr>
      </p:pic>
      <p:pic>
        <p:nvPicPr>
          <p:cNvPr id="26" name="Image 25">
            <a:extLst>
              <a:ext uri="{FF2B5EF4-FFF2-40B4-BE49-F238E27FC236}">
                <a16:creationId xmlns:a16="http://schemas.microsoft.com/office/drawing/2014/main" id="{CA86081B-BB93-D20B-2D06-DD5E5E3DABC6}"/>
              </a:ext>
            </a:extLst>
          </p:cNvPr>
          <p:cNvPicPr>
            <a:picLocks noChangeAspect="1"/>
          </p:cNvPicPr>
          <p:nvPr/>
        </p:nvPicPr>
        <p:blipFill>
          <a:blip r:embed="rId9"/>
          <a:stretch>
            <a:fillRect/>
          </a:stretch>
        </p:blipFill>
        <p:spPr>
          <a:xfrm>
            <a:off x="7628286" y="2305337"/>
            <a:ext cx="488061" cy="432000"/>
          </a:xfrm>
          <a:prstGeom prst="rect">
            <a:avLst/>
          </a:prstGeom>
        </p:spPr>
      </p:pic>
      <p:pic>
        <p:nvPicPr>
          <p:cNvPr id="27" name="Image 26">
            <a:extLst>
              <a:ext uri="{FF2B5EF4-FFF2-40B4-BE49-F238E27FC236}">
                <a16:creationId xmlns:a16="http://schemas.microsoft.com/office/drawing/2014/main" id="{220E65CD-297C-F11A-61B4-C174161BC939}"/>
              </a:ext>
            </a:extLst>
          </p:cNvPr>
          <p:cNvPicPr>
            <a:picLocks noChangeAspect="1"/>
          </p:cNvPicPr>
          <p:nvPr/>
        </p:nvPicPr>
        <p:blipFill>
          <a:blip r:embed="rId10"/>
          <a:stretch>
            <a:fillRect/>
          </a:stretch>
        </p:blipFill>
        <p:spPr>
          <a:xfrm>
            <a:off x="3591664" y="2721164"/>
            <a:ext cx="432000" cy="432000"/>
          </a:xfrm>
          <a:prstGeom prst="rect">
            <a:avLst/>
          </a:prstGeom>
        </p:spPr>
      </p:pic>
      <p:sp>
        <p:nvSpPr>
          <p:cNvPr id="29" name="Rectangle 28">
            <a:extLst>
              <a:ext uri="{FF2B5EF4-FFF2-40B4-BE49-F238E27FC236}">
                <a16:creationId xmlns:a16="http://schemas.microsoft.com/office/drawing/2014/main" id="{9C4CF64E-CEB0-3A79-D230-C302D83950B2}"/>
              </a:ext>
            </a:extLst>
          </p:cNvPr>
          <p:cNvSpPr/>
          <p:nvPr/>
        </p:nvSpPr>
        <p:spPr>
          <a:xfrm>
            <a:off x="3286148" y="932428"/>
            <a:ext cx="2571704" cy="845254"/>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defRPr/>
            </a:pPr>
            <a:r>
              <a:rPr lang="fr-FR" sz="900" b="1" dirty="0">
                <a:solidFill>
                  <a:srgbClr val="252525"/>
                </a:solidFill>
                <a:latin typeface="Segoe UI" panose="020B0502040204020203" pitchFamily="34" charset="0"/>
                <a:cs typeface="Segoe UI" panose="020B0502040204020203" pitchFamily="34" charset="0"/>
              </a:rPr>
              <a:t>Scénario stratégique :</a:t>
            </a:r>
            <a:r>
              <a:rPr lang="fr-FR" sz="900" dirty="0">
                <a:solidFill>
                  <a:srgbClr val="252525"/>
                </a:solidFill>
                <a:latin typeface="Segoe UI" panose="020B0502040204020203" pitchFamily="34" charset="0"/>
                <a:cs typeface="Segoe UI" panose="020B0502040204020203" pitchFamily="34" charset="0"/>
              </a:rPr>
              <a:t> Modification de la base de données par utilisation frauduleuse de la session du professeur.</a:t>
            </a:r>
          </a:p>
          <a:p>
            <a:pPr>
              <a:defRPr/>
            </a:pPr>
            <a:r>
              <a:rPr lang="fr-FR" sz="900" b="1" dirty="0">
                <a:solidFill>
                  <a:srgbClr val="252525"/>
                </a:solidFill>
                <a:latin typeface="Segoe UI" panose="020B0502040204020203" pitchFamily="34" charset="0"/>
                <a:cs typeface="Segoe UI" panose="020B0502040204020203" pitchFamily="34" charset="0"/>
              </a:rPr>
              <a:t>Chemin d’attaque :</a:t>
            </a:r>
            <a:r>
              <a:rPr lang="fr-FR" sz="900" dirty="0">
                <a:solidFill>
                  <a:srgbClr val="252525"/>
                </a:solidFill>
                <a:latin typeface="Segoe UI" panose="020B0502040204020203" pitchFamily="34" charset="0"/>
                <a:cs typeface="Segoe UI" panose="020B0502040204020203" pitchFamily="34" charset="0"/>
              </a:rPr>
              <a:t> n°2  •  </a:t>
            </a:r>
            <a:r>
              <a:rPr lang="fr-FR" sz="900" b="1" dirty="0">
                <a:solidFill>
                  <a:srgbClr val="252525"/>
                </a:solidFill>
                <a:latin typeface="Segoe UI" panose="020B0502040204020203" pitchFamily="34" charset="0"/>
                <a:cs typeface="Segoe UI" panose="020B0502040204020203" pitchFamily="34" charset="0"/>
              </a:rPr>
              <a:t>Gravité :</a:t>
            </a:r>
            <a:r>
              <a:rPr lang="fr-FR" sz="900" dirty="0">
                <a:solidFill>
                  <a:srgbClr val="252525"/>
                </a:solidFill>
                <a:latin typeface="Segoe UI" panose="020B0502040204020203" pitchFamily="34" charset="0"/>
                <a:cs typeface="Segoe UI" panose="020B0502040204020203" pitchFamily="34" charset="0"/>
              </a:rPr>
              <a:t> 3</a:t>
            </a:r>
          </a:p>
        </p:txBody>
      </p:sp>
      <p:sp>
        <p:nvSpPr>
          <p:cNvPr id="30" name="Losange 29">
            <a:extLst>
              <a:ext uri="{FF2B5EF4-FFF2-40B4-BE49-F238E27FC236}">
                <a16:creationId xmlns:a16="http://schemas.microsoft.com/office/drawing/2014/main" id="{E4854896-E9E4-90A3-DA18-17597F3727B7}"/>
              </a:ext>
            </a:extLst>
          </p:cNvPr>
          <p:cNvSpPr/>
          <p:nvPr/>
        </p:nvSpPr>
        <p:spPr>
          <a:xfrm>
            <a:off x="2819721" y="1043513"/>
            <a:ext cx="540000" cy="540000"/>
          </a:xfrm>
          <a:prstGeom prst="diamond">
            <a:avLst/>
          </a:prstGeom>
          <a:solidFill>
            <a:srgbClr val="E7007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b="1" dirty="0">
                <a:latin typeface="Calibri" panose="020F0502020204030204" pitchFamily="34" charset="0"/>
              </a:rPr>
              <a:t>A3</a:t>
            </a:r>
          </a:p>
        </p:txBody>
      </p:sp>
      <p:sp>
        <p:nvSpPr>
          <p:cNvPr id="32" name="Rectangle à coins arrondis 48">
            <a:extLst>
              <a:ext uri="{FF2B5EF4-FFF2-40B4-BE49-F238E27FC236}">
                <a16:creationId xmlns:a16="http://schemas.microsoft.com/office/drawing/2014/main" id="{8553A2B1-0C1F-29F4-0669-39249F49CFF8}"/>
              </a:ext>
            </a:extLst>
          </p:cNvPr>
          <p:cNvSpPr/>
          <p:nvPr/>
        </p:nvSpPr>
        <p:spPr>
          <a:xfrm>
            <a:off x="2154270" y="4086700"/>
            <a:ext cx="1225463" cy="576000"/>
          </a:xfrm>
          <a:prstGeom prst="roundRect">
            <a:avLst>
              <a:gd name="adj" fmla="val 50000"/>
            </a:avLst>
          </a:prstGeom>
          <a:solidFill>
            <a:schemeClr val="bg1">
              <a:lumMod val="75000"/>
            </a:schemeClr>
          </a:solidFill>
          <a:ln w="12700" cap="flat" cmpd="sng" algn="ctr">
            <a:noFill/>
            <a:prstDash val="solid"/>
          </a:ln>
          <a:effectLst/>
        </p:spPr>
        <p:txBody>
          <a:bodyPr lIns="0" tIns="0" rIns="0" bIns="0" rtlCol="0" anchor="ctr"/>
          <a:lstStyle/>
          <a:p>
            <a:pPr algn="ctr"/>
            <a:r>
              <a:rPr lang="fr-FR" sz="850" i="1" dirty="0">
                <a:solidFill>
                  <a:srgbClr val="252525"/>
                </a:solidFill>
                <a:latin typeface="Segoe UI" panose="020B0502040204020203" pitchFamily="34" charset="0"/>
                <a:cs typeface="Segoe UI" panose="020B0502040204020203" pitchFamily="34" charset="0"/>
              </a:rPr>
              <a:t>Modes opératoires possibles</a:t>
            </a:r>
          </a:p>
        </p:txBody>
      </p:sp>
      <p:sp>
        <p:nvSpPr>
          <p:cNvPr id="33" name="Rectangle à coins arrondis 48">
            <a:extLst>
              <a:ext uri="{FF2B5EF4-FFF2-40B4-BE49-F238E27FC236}">
                <a16:creationId xmlns:a16="http://schemas.microsoft.com/office/drawing/2014/main" id="{E5C472D6-D708-7A49-68A9-586FED49B320}"/>
              </a:ext>
            </a:extLst>
          </p:cNvPr>
          <p:cNvSpPr/>
          <p:nvPr/>
        </p:nvSpPr>
        <p:spPr>
          <a:xfrm>
            <a:off x="4203239" y="4082982"/>
            <a:ext cx="1225463" cy="576000"/>
          </a:xfrm>
          <a:prstGeom prst="roundRect">
            <a:avLst>
              <a:gd name="adj" fmla="val 50000"/>
            </a:avLst>
          </a:prstGeom>
          <a:solidFill>
            <a:schemeClr val="bg1">
              <a:lumMod val="75000"/>
            </a:schemeClr>
          </a:solidFill>
          <a:ln w="12700" cap="flat" cmpd="sng" algn="ctr">
            <a:noFill/>
            <a:prstDash val="solid"/>
          </a:ln>
          <a:effectLst/>
        </p:spPr>
        <p:txBody>
          <a:bodyPr lIns="0" tIns="0" rIns="0" bIns="0" rtlCol="0" anchor="ctr"/>
          <a:lstStyle/>
          <a:p>
            <a:pPr algn="ctr"/>
            <a:r>
              <a:rPr lang="fr-FR" sz="850" i="1" dirty="0">
                <a:solidFill>
                  <a:srgbClr val="252525"/>
                </a:solidFill>
                <a:latin typeface="Segoe UI" panose="020B0502040204020203" pitchFamily="34" charset="0"/>
                <a:cs typeface="Segoe UI" panose="020B0502040204020203" pitchFamily="34" charset="0"/>
              </a:rPr>
              <a:t>Actions</a:t>
            </a:r>
          </a:p>
          <a:p>
            <a:pPr algn="ctr"/>
            <a:r>
              <a:rPr lang="fr-FR" sz="850" i="1" dirty="0">
                <a:solidFill>
                  <a:srgbClr val="252525"/>
                </a:solidFill>
                <a:latin typeface="Segoe UI" panose="020B0502040204020203" pitchFamily="34" charset="0"/>
                <a:cs typeface="Segoe UI" panose="020B0502040204020203" pitchFamily="34" charset="0"/>
              </a:rPr>
              <a:t>élémentaires</a:t>
            </a:r>
          </a:p>
        </p:txBody>
      </p:sp>
      <p:sp>
        <p:nvSpPr>
          <p:cNvPr id="34" name="Rectangle 33">
            <a:extLst>
              <a:ext uri="{FF2B5EF4-FFF2-40B4-BE49-F238E27FC236}">
                <a16:creationId xmlns:a16="http://schemas.microsoft.com/office/drawing/2014/main" id="{DD11DB5C-789F-D87C-3A21-F135985DC065}"/>
              </a:ext>
            </a:extLst>
          </p:cNvPr>
          <p:cNvSpPr/>
          <p:nvPr/>
        </p:nvSpPr>
        <p:spPr>
          <a:xfrm>
            <a:off x="5869518" y="3955092"/>
            <a:ext cx="2884968" cy="710384"/>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44000" bIns="0" rtlCol="0" anchor="t">
            <a:noAutofit/>
          </a:bodyPr>
          <a:lstStyle/>
          <a:p>
            <a:pPr marL="0" indent="0">
              <a:spcAft>
                <a:spcPts val="300"/>
              </a:spcAft>
              <a:buNone/>
            </a:pPr>
            <a:r>
              <a:rPr lang="fr-FR" sz="900" b="1" i="1" dirty="0">
                <a:solidFill>
                  <a:srgbClr val="E53D51"/>
                </a:solidFill>
                <a:latin typeface="Segoe UI" panose="020B0502040204020203" pitchFamily="34" charset="0"/>
                <a:cs typeface="Segoe UI" panose="020B0502040204020203" pitchFamily="34" charset="0"/>
              </a:rPr>
              <a:t>Important ! </a:t>
            </a:r>
          </a:p>
          <a:p>
            <a:pPr marL="0" lvl="1"/>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A un chemin d’attaque peut</a:t>
            </a:r>
            <a:b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correspondre plusieurs modes opératoires.</a:t>
            </a:r>
          </a:p>
        </p:txBody>
      </p:sp>
      <p:pic>
        <p:nvPicPr>
          <p:cNvPr id="35" name="Image 34">
            <a:extLst>
              <a:ext uri="{FF2B5EF4-FFF2-40B4-BE49-F238E27FC236}">
                <a16:creationId xmlns:a16="http://schemas.microsoft.com/office/drawing/2014/main" id="{90F66CE2-11FF-CC18-075F-549EE817C9ED}"/>
              </a:ext>
            </a:extLst>
          </p:cNvPr>
          <p:cNvPicPr>
            <a:picLocks noChangeAspect="1"/>
          </p:cNvPicPr>
          <p:nvPr/>
        </p:nvPicPr>
        <p:blipFill>
          <a:blip r:embed="rId11"/>
          <a:stretch>
            <a:fillRect/>
          </a:stretch>
        </p:blipFill>
        <p:spPr>
          <a:xfrm>
            <a:off x="8168641" y="4001073"/>
            <a:ext cx="468000" cy="468000"/>
          </a:xfrm>
          <a:prstGeom prst="rect">
            <a:avLst/>
          </a:prstGeom>
        </p:spPr>
      </p:pic>
      <p:cxnSp>
        <p:nvCxnSpPr>
          <p:cNvPr id="36" name="Connecteur droit avec flèche 35">
            <a:extLst>
              <a:ext uri="{FF2B5EF4-FFF2-40B4-BE49-F238E27FC236}">
                <a16:creationId xmlns:a16="http://schemas.microsoft.com/office/drawing/2014/main" id="{043D5E08-461D-1F83-CC3B-675344C0B999}"/>
              </a:ext>
            </a:extLst>
          </p:cNvPr>
          <p:cNvCxnSpPr>
            <a:cxnSpLocks/>
          </p:cNvCxnSpPr>
          <p:nvPr/>
        </p:nvCxnSpPr>
        <p:spPr>
          <a:xfrm flipV="1">
            <a:off x="2783105" y="3070296"/>
            <a:ext cx="0" cy="1016405"/>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9" name="Connecteur droit avec flèche 38">
            <a:extLst>
              <a:ext uri="{FF2B5EF4-FFF2-40B4-BE49-F238E27FC236}">
                <a16:creationId xmlns:a16="http://schemas.microsoft.com/office/drawing/2014/main" id="{DC060B32-7DF7-B211-E864-112385A241E7}"/>
              </a:ext>
            </a:extLst>
          </p:cNvPr>
          <p:cNvCxnSpPr>
            <a:cxnSpLocks/>
          </p:cNvCxnSpPr>
          <p:nvPr/>
        </p:nvCxnSpPr>
        <p:spPr>
          <a:xfrm flipH="1" flipV="1">
            <a:off x="4217817" y="3562350"/>
            <a:ext cx="249032" cy="524350"/>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2" name="Connecteur droit avec flèche 41">
            <a:extLst>
              <a:ext uri="{FF2B5EF4-FFF2-40B4-BE49-F238E27FC236}">
                <a16:creationId xmlns:a16="http://schemas.microsoft.com/office/drawing/2014/main" id="{67895380-5349-2CB4-827F-75FECE1B9A6A}"/>
              </a:ext>
            </a:extLst>
          </p:cNvPr>
          <p:cNvCxnSpPr>
            <a:cxnSpLocks/>
          </p:cNvCxnSpPr>
          <p:nvPr/>
        </p:nvCxnSpPr>
        <p:spPr>
          <a:xfrm flipV="1">
            <a:off x="5131737" y="3153164"/>
            <a:ext cx="380063" cy="933537"/>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4" name="Connecteur droit avec flèche 43">
            <a:extLst>
              <a:ext uri="{FF2B5EF4-FFF2-40B4-BE49-F238E27FC236}">
                <a16:creationId xmlns:a16="http://schemas.microsoft.com/office/drawing/2014/main" id="{801F49D9-1DCA-B1DF-0BB0-487C8BF8999E}"/>
              </a:ext>
            </a:extLst>
          </p:cNvPr>
          <p:cNvCxnSpPr>
            <a:cxnSpLocks/>
          </p:cNvCxnSpPr>
          <p:nvPr/>
        </p:nvCxnSpPr>
        <p:spPr>
          <a:xfrm flipV="1">
            <a:off x="2844101" y="2699967"/>
            <a:ext cx="0" cy="1386733"/>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3" name="Title 4">
            <a:extLst>
              <a:ext uri="{FF2B5EF4-FFF2-40B4-BE49-F238E27FC236}">
                <a16:creationId xmlns:a16="http://schemas.microsoft.com/office/drawing/2014/main" id="{77BE0738-0264-CAA5-6FB1-C8A57E6C169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a:solidFill>
                  <a:srgbClr val="252525"/>
                </a:solidFill>
                <a:latin typeface="Segoe UI" panose="020B0502040204020203" pitchFamily="34" charset="0"/>
                <a:cs typeface="Segoe UI" panose="020B0502040204020203" pitchFamily="34" charset="0"/>
              </a:rPr>
              <a:t>Elaborer les scénarios opérationnels</a:t>
            </a:r>
            <a:endParaRPr lang="fr-FR" sz="1800" dirty="0">
              <a:solidFill>
                <a:srgbClr val="252525"/>
              </a:solidFill>
              <a:latin typeface="Segoe UI" panose="020B0502040204020203" pitchFamily="34" charset="0"/>
              <a:cs typeface="Segoe UI" panose="020B0502040204020203" pitchFamily="34" charset="0"/>
            </a:endParaRPr>
          </a:p>
        </p:txBody>
      </p:sp>
      <p:sp>
        <p:nvSpPr>
          <p:cNvPr id="28" name="ZoneTexte 27">
            <a:extLst>
              <a:ext uri="{FF2B5EF4-FFF2-40B4-BE49-F238E27FC236}">
                <a16:creationId xmlns:a16="http://schemas.microsoft.com/office/drawing/2014/main" id="{58BF487F-00D4-10D1-0B8D-DF9627BEBEEF}"/>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 • Exemple de l’étudiant</a:t>
            </a:r>
          </a:p>
        </p:txBody>
      </p:sp>
      <p:pic>
        <p:nvPicPr>
          <p:cNvPr id="38" name="Image 37">
            <a:extLst>
              <a:ext uri="{FF2B5EF4-FFF2-40B4-BE49-F238E27FC236}">
                <a16:creationId xmlns:a16="http://schemas.microsoft.com/office/drawing/2014/main" id="{A3F715F3-11E7-4BE3-B348-3FB1E6B7D6B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424939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500"/>
                                        <p:tgtEl>
                                          <p:spTgt spid="39"/>
                                        </p:tgtEl>
                                      </p:cBhvr>
                                    </p:animEffect>
                                  </p:childTnLst>
                                </p:cTn>
                              </p:par>
                              <p:par>
                                <p:cTn id="11" presetID="22" presetClass="entr" presetSubtype="4"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down)">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22" presetClass="entr" presetSubtype="4"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down)">
                                      <p:cBhvr>
                                        <p:cTn id="21" dur="500"/>
                                        <p:tgtEl>
                                          <p:spTgt spid="36"/>
                                        </p:tgtEl>
                                      </p:cBhvr>
                                    </p:animEffect>
                                  </p:childTnLst>
                                </p:cTn>
                              </p:par>
                              <p:par>
                                <p:cTn id="22" presetID="22" presetClass="entr" presetSubtype="4"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wipe(down)">
                                      <p:cBhvr>
                                        <p:cTn id="24" dur="500"/>
                                        <p:tgtEl>
                                          <p:spTgt spid="4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fill="hold"/>
                                        <p:tgtEl>
                                          <p:spTgt spid="34"/>
                                        </p:tgtEl>
                                        <p:attrNameLst>
                                          <p:attrName>ppt_x</p:attrName>
                                        </p:attrNameLst>
                                      </p:cBhvr>
                                      <p:tavLst>
                                        <p:tav tm="0">
                                          <p:val>
                                            <p:strVal val="1+#ppt_w/2"/>
                                          </p:val>
                                        </p:tav>
                                        <p:tav tm="100000">
                                          <p:val>
                                            <p:strVal val="#ppt_x"/>
                                          </p:val>
                                        </p:tav>
                                      </p:tavLst>
                                    </p:anim>
                                    <p:anim calcmode="lin" valueType="num">
                                      <p:cBhvr additive="base">
                                        <p:cTn id="30" dur="500" fill="hold"/>
                                        <p:tgtEl>
                                          <p:spTgt spid="34"/>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16" presetClass="entr" presetSubtype="42" fill="hold" nodeType="after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barn(outHorizontal)">
                                      <p:cBhvr>
                                        <p:cTn id="3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24D8AD-57AF-2515-863B-FA534A2E2A08}"/>
              </a:ext>
            </a:extLst>
          </p:cNvPr>
          <p:cNvSpPr/>
          <p:nvPr/>
        </p:nvSpPr>
        <p:spPr>
          <a:xfrm>
            <a:off x="336664" y="1453488"/>
            <a:ext cx="1429255"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Connaître</a:t>
            </a:r>
          </a:p>
        </p:txBody>
      </p:sp>
      <p:sp>
        <p:nvSpPr>
          <p:cNvPr id="3" name="Rectangle 2">
            <a:extLst>
              <a:ext uri="{FF2B5EF4-FFF2-40B4-BE49-F238E27FC236}">
                <a16:creationId xmlns:a16="http://schemas.microsoft.com/office/drawing/2014/main" id="{DEAF859B-75F7-08E7-F348-3977E77647D8}"/>
              </a:ext>
            </a:extLst>
          </p:cNvPr>
          <p:cNvSpPr/>
          <p:nvPr/>
        </p:nvSpPr>
        <p:spPr>
          <a:xfrm>
            <a:off x="5285571" y="1453488"/>
            <a:ext cx="1641459"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Trouver</a:t>
            </a:r>
          </a:p>
        </p:txBody>
      </p:sp>
      <p:sp>
        <p:nvSpPr>
          <p:cNvPr id="4" name="Rectangle 3">
            <a:extLst>
              <a:ext uri="{FF2B5EF4-FFF2-40B4-BE49-F238E27FC236}">
                <a16:creationId xmlns:a16="http://schemas.microsoft.com/office/drawing/2014/main" id="{39D94A10-5833-442B-4817-FA68C03F3F06}"/>
              </a:ext>
            </a:extLst>
          </p:cNvPr>
          <p:cNvSpPr/>
          <p:nvPr/>
        </p:nvSpPr>
        <p:spPr>
          <a:xfrm>
            <a:off x="7020691" y="1453488"/>
            <a:ext cx="1799459"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Exploiter</a:t>
            </a:r>
          </a:p>
        </p:txBody>
      </p:sp>
      <p:sp>
        <p:nvSpPr>
          <p:cNvPr id="5" name="Rectangle 4">
            <a:extLst>
              <a:ext uri="{FF2B5EF4-FFF2-40B4-BE49-F238E27FC236}">
                <a16:creationId xmlns:a16="http://schemas.microsoft.com/office/drawing/2014/main" id="{03F3DF30-D327-9A27-CAF0-635005271AAE}"/>
              </a:ext>
            </a:extLst>
          </p:cNvPr>
          <p:cNvSpPr/>
          <p:nvPr/>
        </p:nvSpPr>
        <p:spPr>
          <a:xfrm>
            <a:off x="1851667" y="1453488"/>
            <a:ext cx="3340243"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692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Rentrer</a:t>
            </a:r>
          </a:p>
        </p:txBody>
      </p:sp>
      <p:cxnSp>
        <p:nvCxnSpPr>
          <p:cNvPr id="6" name="Connecteur en angle 5">
            <a:extLst>
              <a:ext uri="{FF2B5EF4-FFF2-40B4-BE49-F238E27FC236}">
                <a16:creationId xmlns:a16="http://schemas.microsoft.com/office/drawing/2014/main" id="{B1E62F89-750B-8CDD-7167-A13306152BD4}"/>
              </a:ext>
            </a:extLst>
          </p:cNvPr>
          <p:cNvCxnSpPr>
            <a:cxnSpLocks/>
            <a:stCxn id="43" idx="2"/>
            <a:endCxn id="30" idx="1"/>
          </p:cNvCxnSpPr>
          <p:nvPr/>
        </p:nvCxnSpPr>
        <p:spPr>
          <a:xfrm rot="16200000" flipH="1">
            <a:off x="1025326" y="2767417"/>
            <a:ext cx="1014848" cy="970729"/>
          </a:xfrm>
          <a:prstGeom prst="bentConnector2">
            <a:avLst/>
          </a:prstGeom>
          <a:noFill/>
          <a:ln w="19050" cap="flat" cmpd="sng" algn="ctr">
            <a:solidFill>
              <a:srgbClr val="00B050"/>
            </a:solidFill>
            <a:prstDash val="solid"/>
            <a:tailEnd type="arrow"/>
          </a:ln>
          <a:effectLst/>
        </p:spPr>
      </p:cxnSp>
      <p:cxnSp>
        <p:nvCxnSpPr>
          <p:cNvPr id="7" name="Connecteur en angle 6">
            <a:extLst>
              <a:ext uri="{FF2B5EF4-FFF2-40B4-BE49-F238E27FC236}">
                <a16:creationId xmlns:a16="http://schemas.microsoft.com/office/drawing/2014/main" id="{4216F82B-157B-D740-3A31-53703BB1056D}"/>
              </a:ext>
            </a:extLst>
          </p:cNvPr>
          <p:cNvCxnSpPr>
            <a:cxnSpLocks/>
            <a:stCxn id="10" idx="3"/>
            <a:endCxn id="35" idx="1"/>
          </p:cNvCxnSpPr>
          <p:nvPr/>
        </p:nvCxnSpPr>
        <p:spPr>
          <a:xfrm flipV="1">
            <a:off x="6847546" y="2408571"/>
            <a:ext cx="355551" cy="940535"/>
          </a:xfrm>
          <a:prstGeom prst="bentConnector3">
            <a:avLst>
              <a:gd name="adj1" fmla="val 50000"/>
            </a:avLst>
          </a:prstGeom>
          <a:noFill/>
          <a:ln w="19050" cap="flat" cmpd="sng" algn="ctr">
            <a:solidFill>
              <a:srgbClr val="FF0000"/>
            </a:solidFill>
            <a:prstDash val="solid"/>
            <a:tailEnd type="arrow"/>
          </a:ln>
          <a:effectLst/>
        </p:spPr>
      </p:cxnSp>
      <p:cxnSp>
        <p:nvCxnSpPr>
          <p:cNvPr id="8" name="Connecteur en angle 7">
            <a:extLst>
              <a:ext uri="{FF2B5EF4-FFF2-40B4-BE49-F238E27FC236}">
                <a16:creationId xmlns:a16="http://schemas.microsoft.com/office/drawing/2014/main" id="{B121A3F8-FCBA-32F6-334B-DA17726A03F8}"/>
              </a:ext>
            </a:extLst>
          </p:cNvPr>
          <p:cNvCxnSpPr>
            <a:cxnSpLocks/>
            <a:stCxn id="9" idx="3"/>
          </p:cNvCxnSpPr>
          <p:nvPr/>
        </p:nvCxnSpPr>
        <p:spPr>
          <a:xfrm>
            <a:off x="3473522" y="3760206"/>
            <a:ext cx="3736146" cy="618158"/>
          </a:xfrm>
          <a:prstGeom prst="bentConnector3">
            <a:avLst>
              <a:gd name="adj1" fmla="val 53964"/>
            </a:avLst>
          </a:prstGeom>
          <a:noFill/>
          <a:ln w="19050" cap="flat" cmpd="sng" algn="ctr">
            <a:solidFill>
              <a:srgbClr val="00B050"/>
            </a:solidFill>
            <a:prstDash val="solid"/>
            <a:tailEnd type="arrow"/>
          </a:ln>
          <a:effectLst/>
        </p:spPr>
      </p:cxnSp>
      <p:sp>
        <p:nvSpPr>
          <p:cNvPr id="9" name="Rectangle à coins arrondis 45">
            <a:extLst>
              <a:ext uri="{FF2B5EF4-FFF2-40B4-BE49-F238E27FC236}">
                <a16:creationId xmlns:a16="http://schemas.microsoft.com/office/drawing/2014/main" id="{51099B8C-09F7-D658-2444-69D4075E7111}"/>
              </a:ext>
            </a:extLst>
          </p:cNvPr>
          <p:cNvSpPr/>
          <p:nvPr/>
        </p:nvSpPr>
        <p:spPr>
          <a:xfrm>
            <a:off x="2248059" y="3472206"/>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Corruption d’un personnel de l’équipe R&amp;D</a:t>
            </a:r>
          </a:p>
        </p:txBody>
      </p:sp>
      <p:sp>
        <p:nvSpPr>
          <p:cNvPr id="10" name="Rectangle à coins arrondis 70">
            <a:extLst>
              <a:ext uri="{FF2B5EF4-FFF2-40B4-BE49-F238E27FC236}">
                <a16:creationId xmlns:a16="http://schemas.microsoft.com/office/drawing/2014/main" id="{F1373518-E8CE-BDFB-A61E-7124365D1000}"/>
              </a:ext>
            </a:extLst>
          </p:cNvPr>
          <p:cNvSpPr/>
          <p:nvPr/>
        </p:nvSpPr>
        <p:spPr>
          <a:xfrm>
            <a:off x="5622083" y="3025106"/>
            <a:ext cx="1225463" cy="648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Latéralisation vers réseau LAN R&amp;D</a:t>
            </a:r>
          </a:p>
        </p:txBody>
      </p:sp>
      <p:cxnSp>
        <p:nvCxnSpPr>
          <p:cNvPr id="11" name="Connecteur droit avec flèche 10">
            <a:extLst>
              <a:ext uri="{FF2B5EF4-FFF2-40B4-BE49-F238E27FC236}">
                <a16:creationId xmlns:a16="http://schemas.microsoft.com/office/drawing/2014/main" id="{73E34E9C-8BDB-FD76-DED9-FBAC3AEF2123}"/>
              </a:ext>
            </a:extLst>
          </p:cNvPr>
          <p:cNvCxnSpPr>
            <a:cxnSpLocks/>
            <a:stCxn id="20" idx="3"/>
            <a:endCxn id="31" idx="1"/>
          </p:cNvCxnSpPr>
          <p:nvPr/>
        </p:nvCxnSpPr>
        <p:spPr>
          <a:xfrm>
            <a:off x="1660117" y="4414836"/>
            <a:ext cx="357998" cy="1"/>
          </a:xfrm>
          <a:prstGeom prst="straightConnector1">
            <a:avLst/>
          </a:prstGeom>
          <a:noFill/>
          <a:ln w="19050" cap="flat" cmpd="sng" algn="ctr">
            <a:solidFill>
              <a:srgbClr val="0070C0"/>
            </a:solidFill>
            <a:prstDash val="solid"/>
            <a:tailEnd type="arrow"/>
          </a:ln>
          <a:effectLst/>
        </p:spPr>
      </p:cxnSp>
      <p:cxnSp>
        <p:nvCxnSpPr>
          <p:cNvPr id="12" name="Connecteur droit avec flèche 11">
            <a:extLst>
              <a:ext uri="{FF2B5EF4-FFF2-40B4-BE49-F238E27FC236}">
                <a16:creationId xmlns:a16="http://schemas.microsoft.com/office/drawing/2014/main" id="{BBAB595A-5A94-B42D-3821-D900F718F3F9}"/>
              </a:ext>
            </a:extLst>
          </p:cNvPr>
          <p:cNvCxnSpPr>
            <a:cxnSpLocks/>
            <a:stCxn id="19" idx="3"/>
            <a:endCxn id="32" idx="1"/>
          </p:cNvCxnSpPr>
          <p:nvPr/>
        </p:nvCxnSpPr>
        <p:spPr>
          <a:xfrm>
            <a:off x="3473522" y="4414837"/>
            <a:ext cx="165060" cy="0"/>
          </a:xfrm>
          <a:prstGeom prst="straightConnector1">
            <a:avLst/>
          </a:prstGeom>
          <a:noFill/>
          <a:ln w="19050" cap="flat" cmpd="sng" algn="ctr">
            <a:solidFill>
              <a:srgbClr val="0070C0"/>
            </a:solidFill>
            <a:prstDash val="solid"/>
            <a:tailEnd type="arrow"/>
          </a:ln>
          <a:effectLst/>
        </p:spPr>
      </p:cxnSp>
      <p:cxnSp>
        <p:nvCxnSpPr>
          <p:cNvPr id="13" name="Connecteur droit avec flèche 12">
            <a:extLst>
              <a:ext uri="{FF2B5EF4-FFF2-40B4-BE49-F238E27FC236}">
                <a16:creationId xmlns:a16="http://schemas.microsoft.com/office/drawing/2014/main" id="{AF0FD85D-28BB-E3F9-BB73-7D37DE2FDAA8}"/>
              </a:ext>
            </a:extLst>
          </p:cNvPr>
          <p:cNvCxnSpPr>
            <a:cxnSpLocks/>
          </p:cNvCxnSpPr>
          <p:nvPr/>
        </p:nvCxnSpPr>
        <p:spPr>
          <a:xfrm>
            <a:off x="4835258" y="4501603"/>
            <a:ext cx="2374410" cy="0"/>
          </a:xfrm>
          <a:prstGeom prst="straightConnector1">
            <a:avLst/>
          </a:prstGeom>
          <a:noFill/>
          <a:ln w="19050" cap="flat" cmpd="sng" algn="ctr">
            <a:solidFill>
              <a:srgbClr val="0070C0"/>
            </a:solidFill>
            <a:prstDash val="solid"/>
            <a:tailEnd type="arrow"/>
          </a:ln>
          <a:effectLst/>
        </p:spPr>
      </p:cxnSp>
      <p:cxnSp>
        <p:nvCxnSpPr>
          <p:cNvPr id="17" name="Connecteur droit avec flèche 16">
            <a:extLst>
              <a:ext uri="{FF2B5EF4-FFF2-40B4-BE49-F238E27FC236}">
                <a16:creationId xmlns:a16="http://schemas.microsoft.com/office/drawing/2014/main" id="{F5205AA9-B510-A171-FBA7-E82089AC0B74}"/>
              </a:ext>
            </a:extLst>
          </p:cNvPr>
          <p:cNvCxnSpPr>
            <a:cxnSpLocks/>
            <a:stCxn id="26" idx="2"/>
            <a:endCxn id="27" idx="0"/>
          </p:cNvCxnSpPr>
          <p:nvPr/>
        </p:nvCxnSpPr>
        <p:spPr>
          <a:xfrm>
            <a:off x="8091715" y="2701790"/>
            <a:ext cx="0" cy="340951"/>
          </a:xfrm>
          <a:prstGeom prst="straightConnector1">
            <a:avLst/>
          </a:prstGeom>
          <a:noFill/>
          <a:ln w="19050" cap="flat" cmpd="sng" algn="ctr">
            <a:solidFill>
              <a:srgbClr val="FF0000"/>
            </a:solidFill>
            <a:prstDash val="solid"/>
            <a:tailEnd type="arrow"/>
          </a:ln>
          <a:effectLst/>
        </p:spPr>
      </p:cxnSp>
      <p:cxnSp>
        <p:nvCxnSpPr>
          <p:cNvPr id="18" name="Connecteur droit avec flèche 17">
            <a:extLst>
              <a:ext uri="{FF2B5EF4-FFF2-40B4-BE49-F238E27FC236}">
                <a16:creationId xmlns:a16="http://schemas.microsoft.com/office/drawing/2014/main" id="{25950122-68C7-618E-2590-F71B5D0180D6}"/>
              </a:ext>
            </a:extLst>
          </p:cNvPr>
          <p:cNvCxnSpPr>
            <a:cxnSpLocks/>
            <a:stCxn id="27" idx="2"/>
            <a:endCxn id="24" idx="0"/>
          </p:cNvCxnSpPr>
          <p:nvPr/>
        </p:nvCxnSpPr>
        <p:spPr>
          <a:xfrm>
            <a:off x="8091715" y="3690741"/>
            <a:ext cx="0" cy="448092"/>
          </a:xfrm>
          <a:prstGeom prst="straightConnector1">
            <a:avLst/>
          </a:prstGeom>
          <a:noFill/>
          <a:ln w="19050" cap="flat" cmpd="sng" algn="ctr">
            <a:solidFill>
              <a:srgbClr val="FF0000"/>
            </a:solidFill>
            <a:prstDash val="solid"/>
            <a:tailEnd type="arrow"/>
          </a:ln>
          <a:effectLst/>
        </p:spPr>
      </p:cxnSp>
      <p:sp>
        <p:nvSpPr>
          <p:cNvPr id="19" name="Rectangle à coins arrondis 53">
            <a:extLst>
              <a:ext uri="{FF2B5EF4-FFF2-40B4-BE49-F238E27FC236}">
                <a16:creationId xmlns:a16="http://schemas.microsoft.com/office/drawing/2014/main" id="{F340EA37-027F-9E44-4E69-B51C5B17CD77}"/>
              </a:ext>
            </a:extLst>
          </p:cNvPr>
          <p:cNvSpPr/>
          <p:nvPr/>
        </p:nvSpPr>
        <p:spPr>
          <a:xfrm>
            <a:off x="2248059" y="4126837"/>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    Corruption</a:t>
            </a:r>
          </a:p>
          <a:p>
            <a:pPr algn="ctr"/>
            <a:r>
              <a:rPr lang="fr-FR" sz="850" dirty="0">
                <a:solidFill>
                  <a:schemeClr val="bg1"/>
                </a:solidFill>
                <a:latin typeface="Segoe UI" panose="020B0502040204020203" pitchFamily="34" charset="0"/>
                <a:cs typeface="Segoe UI" panose="020B0502040204020203" pitchFamily="34" charset="0"/>
              </a:rPr>
              <a:t>d’un prestataire d’entretien des locaux</a:t>
            </a:r>
          </a:p>
        </p:txBody>
      </p:sp>
      <p:sp>
        <p:nvSpPr>
          <p:cNvPr id="20" name="Rectangle à coins arrondis 59">
            <a:extLst>
              <a:ext uri="{FF2B5EF4-FFF2-40B4-BE49-F238E27FC236}">
                <a16:creationId xmlns:a16="http://schemas.microsoft.com/office/drawing/2014/main" id="{C67F7C69-97CE-D459-040D-4E891E0185C9}"/>
              </a:ext>
            </a:extLst>
          </p:cNvPr>
          <p:cNvSpPr/>
          <p:nvPr/>
        </p:nvSpPr>
        <p:spPr>
          <a:xfrm>
            <a:off x="434654" y="4126836"/>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avancée</a:t>
            </a:r>
          </a:p>
        </p:txBody>
      </p:sp>
      <p:sp>
        <p:nvSpPr>
          <p:cNvPr id="21" name="Rectangle à coins arrondis 33">
            <a:extLst>
              <a:ext uri="{FF2B5EF4-FFF2-40B4-BE49-F238E27FC236}">
                <a16:creationId xmlns:a16="http://schemas.microsoft.com/office/drawing/2014/main" id="{9DEE2E0B-C505-83E7-5C7D-E81A15BB0916}"/>
              </a:ext>
            </a:extLst>
          </p:cNvPr>
          <p:cNvSpPr/>
          <p:nvPr/>
        </p:nvSpPr>
        <p:spPr>
          <a:xfrm>
            <a:off x="2248059" y="2171429"/>
            <a:ext cx="1225463" cy="571859"/>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Intrusion via mail</a:t>
            </a:r>
          </a:p>
          <a:p>
            <a:pPr algn="ctr"/>
            <a:r>
              <a:rPr lang="fr-FR" sz="850" dirty="0">
                <a:solidFill>
                  <a:schemeClr val="bg1"/>
                </a:solidFill>
                <a:latin typeface="Segoe UI" panose="020B0502040204020203" pitchFamily="34" charset="0"/>
                <a:cs typeface="Segoe UI" panose="020B0502040204020203" pitchFamily="34" charset="0"/>
              </a:rPr>
              <a:t>de hameçonnage sur service RH</a:t>
            </a:r>
          </a:p>
        </p:txBody>
      </p:sp>
      <p:sp>
        <p:nvSpPr>
          <p:cNvPr id="22" name="Rectangle à coins arrondis 38">
            <a:extLst>
              <a:ext uri="{FF2B5EF4-FFF2-40B4-BE49-F238E27FC236}">
                <a16:creationId xmlns:a16="http://schemas.microsoft.com/office/drawing/2014/main" id="{3278BFAA-1C77-1635-7AA9-3333AA054985}"/>
              </a:ext>
            </a:extLst>
          </p:cNvPr>
          <p:cNvSpPr/>
          <p:nvPr/>
        </p:nvSpPr>
        <p:spPr>
          <a:xfrm>
            <a:off x="2248059" y="2813217"/>
            <a:ext cx="1225463" cy="576000"/>
          </a:xfrm>
          <a:prstGeom prst="roundRect">
            <a:avLst/>
          </a:prstGeom>
          <a:solidFill>
            <a:srgbClr val="C9AD00"/>
          </a:solidFill>
          <a:ln w="12700" cap="flat" cmpd="sng" algn="ctr">
            <a:noFill/>
            <a:prstDash val="solid"/>
          </a:ln>
          <a:effectLst/>
        </p:spPr>
        <p:txBody>
          <a:bodyPr lIns="0" tIns="0" rIns="0" bIns="0" rtlCol="0" anchor="ctr"/>
          <a:lstStyle/>
          <a:p>
            <a:pPr algn="ctr"/>
            <a:r>
              <a:rPr lang="fr-FR" sz="850" dirty="0">
                <a:solidFill>
                  <a:schemeClr val="bg1"/>
                </a:solidFill>
                <a:latin typeface="Segoe UI" panose="020B0502040204020203" pitchFamily="34" charset="0"/>
                <a:cs typeface="Segoe UI" panose="020B0502040204020203" pitchFamily="34" charset="0"/>
              </a:rPr>
              <a:t>  Intrusion via le site</a:t>
            </a:r>
          </a:p>
          <a:p>
            <a:pPr algn="ctr"/>
            <a:r>
              <a:rPr lang="fr-FR" sz="850" dirty="0">
                <a:solidFill>
                  <a:schemeClr val="bg1"/>
                </a:solidFill>
                <a:latin typeface="Segoe UI" panose="020B0502040204020203" pitchFamily="34" charset="0"/>
                <a:cs typeface="Segoe UI" panose="020B0502040204020203" pitchFamily="34" charset="0"/>
              </a:rPr>
              <a:t>du c</a:t>
            </a:r>
            <a:r>
              <a:rPr lang="fr-FR" sz="850" dirty="0" err="1">
                <a:solidFill>
                  <a:schemeClr val="bg1"/>
                </a:solidFill>
                <a:latin typeface="Segoe UI" panose="020B0502040204020203" pitchFamily="34" charset="0"/>
                <a:cs typeface="Segoe UI" panose="020B0502040204020203" pitchFamily="34" charset="0"/>
              </a:rPr>
              <a:t>omité</a:t>
            </a:r>
            <a:r>
              <a:rPr lang="fr-FR" sz="850" dirty="0">
                <a:solidFill>
                  <a:schemeClr val="bg1"/>
                </a:solidFill>
                <a:latin typeface="Segoe UI" panose="020B0502040204020203" pitchFamily="34" charset="0"/>
                <a:cs typeface="Segoe UI" panose="020B0502040204020203" pitchFamily="34" charset="0"/>
              </a:rPr>
              <a:t> d’entreprise</a:t>
            </a:r>
          </a:p>
          <a:p>
            <a:pPr algn="ctr"/>
            <a:r>
              <a:rPr lang="fr-FR" sz="850" dirty="0">
                <a:solidFill>
                  <a:schemeClr val="bg1"/>
                </a:solidFill>
                <a:latin typeface="Segoe UI" panose="020B0502040204020203" pitchFamily="34" charset="0"/>
                <a:cs typeface="Segoe UI" panose="020B0502040204020203" pitchFamily="34" charset="0"/>
              </a:rPr>
              <a:t>(point d’eau)</a:t>
            </a:r>
          </a:p>
        </p:txBody>
      </p:sp>
      <p:sp>
        <p:nvSpPr>
          <p:cNvPr id="23" name="Rectangle à coins arrondis 80">
            <a:extLst>
              <a:ext uri="{FF2B5EF4-FFF2-40B4-BE49-F238E27FC236}">
                <a16:creationId xmlns:a16="http://schemas.microsoft.com/office/drawing/2014/main" id="{EE86E3F4-396F-A5A1-49AD-17CD50C00750}"/>
              </a:ext>
            </a:extLst>
          </p:cNvPr>
          <p:cNvSpPr/>
          <p:nvPr/>
        </p:nvSpPr>
        <p:spPr>
          <a:xfrm>
            <a:off x="2248059" y="1522321"/>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Intrusion via un canal d’accès préexistant</a:t>
            </a:r>
          </a:p>
        </p:txBody>
      </p:sp>
      <p:sp>
        <p:nvSpPr>
          <p:cNvPr id="24" name="Rectangle à coins arrondis 48">
            <a:extLst>
              <a:ext uri="{FF2B5EF4-FFF2-40B4-BE49-F238E27FC236}">
                <a16:creationId xmlns:a16="http://schemas.microsoft.com/office/drawing/2014/main" id="{7EE6A89D-B4AA-4C82-12CA-0128018DF5B8}"/>
              </a:ext>
            </a:extLst>
          </p:cNvPr>
          <p:cNvSpPr/>
          <p:nvPr/>
        </p:nvSpPr>
        <p:spPr>
          <a:xfrm>
            <a:off x="7478983" y="4138833"/>
            <a:ext cx="1225463" cy="576000"/>
          </a:xfrm>
          <a:prstGeom prst="roundRect">
            <a:avLst/>
          </a:prstGeom>
          <a:solidFill>
            <a:srgbClr val="EF8B17"/>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Vol et exploitation de données</a:t>
            </a:r>
          </a:p>
          <a:p>
            <a:pPr algn="ctr"/>
            <a:r>
              <a:rPr lang="fr-FR" sz="850" dirty="0">
                <a:solidFill>
                  <a:schemeClr val="bg1"/>
                </a:solidFill>
                <a:latin typeface="Segoe UI" panose="020B0502040204020203" pitchFamily="34" charset="0"/>
                <a:cs typeface="Segoe UI" panose="020B0502040204020203" pitchFamily="34" charset="0"/>
              </a:rPr>
              <a:t>de R&amp;D</a:t>
            </a:r>
          </a:p>
        </p:txBody>
      </p:sp>
      <p:sp>
        <p:nvSpPr>
          <p:cNvPr id="25" name="Rectangle à coins arrondis 65">
            <a:extLst>
              <a:ext uri="{FF2B5EF4-FFF2-40B4-BE49-F238E27FC236}">
                <a16:creationId xmlns:a16="http://schemas.microsoft.com/office/drawing/2014/main" id="{360C8F2D-3A59-B37D-E5CE-4009DD88BC3D}"/>
              </a:ext>
            </a:extLst>
          </p:cNvPr>
          <p:cNvSpPr/>
          <p:nvPr/>
        </p:nvSpPr>
        <p:spPr>
          <a:xfrm>
            <a:off x="5622083" y="2132476"/>
            <a:ext cx="1225463" cy="648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interne réseaux bureautique &amp; IT site de Paris</a:t>
            </a:r>
          </a:p>
        </p:txBody>
      </p:sp>
      <p:sp>
        <p:nvSpPr>
          <p:cNvPr id="26" name="Rectangle à coins arrondis 74">
            <a:extLst>
              <a:ext uri="{FF2B5EF4-FFF2-40B4-BE49-F238E27FC236}">
                <a16:creationId xmlns:a16="http://schemas.microsoft.com/office/drawing/2014/main" id="{C3092B73-606A-B815-D09A-E4258F2C552C}"/>
              </a:ext>
            </a:extLst>
          </p:cNvPr>
          <p:cNvSpPr/>
          <p:nvPr/>
        </p:nvSpPr>
        <p:spPr>
          <a:xfrm>
            <a:off x="7478983" y="2125790"/>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Exploitation   maliciel de collecte et d’exfiltration</a:t>
            </a:r>
          </a:p>
        </p:txBody>
      </p:sp>
      <p:sp>
        <p:nvSpPr>
          <p:cNvPr id="27" name="Rectangle à coins arrondis 87">
            <a:extLst>
              <a:ext uri="{FF2B5EF4-FFF2-40B4-BE49-F238E27FC236}">
                <a16:creationId xmlns:a16="http://schemas.microsoft.com/office/drawing/2014/main" id="{343CBB4C-1D9F-FF7F-427C-71A5ECBE06F7}"/>
              </a:ext>
            </a:extLst>
          </p:cNvPr>
          <p:cNvSpPr/>
          <p:nvPr/>
        </p:nvSpPr>
        <p:spPr>
          <a:xfrm>
            <a:off x="7478983" y="3042741"/>
            <a:ext cx="1225463" cy="648000"/>
          </a:xfrm>
          <a:prstGeom prst="roundRect">
            <a:avLst/>
          </a:prstGeom>
          <a:solidFill>
            <a:srgbClr val="C9AD00"/>
          </a:solidFill>
          <a:ln w="12700" cap="flat" cmpd="sng" algn="ctr">
            <a:noFill/>
            <a:prstDash val="solid"/>
          </a:ln>
          <a:effectLst/>
        </p:spPr>
        <p:txBody>
          <a:bodyPr lIns="0" tIns="36000" rIns="0" bIns="36000" rtlCol="0" anchor="ctr"/>
          <a:lstStyle/>
          <a:p>
            <a:pPr algn="ctr"/>
            <a:r>
              <a:rPr lang="fr-FR" sz="850" dirty="0">
                <a:solidFill>
                  <a:schemeClr val="bg1"/>
                </a:solidFill>
                <a:latin typeface="Segoe UI" panose="020B0502040204020203" pitchFamily="34" charset="0"/>
                <a:cs typeface="Segoe UI" panose="020B0502040204020203" pitchFamily="34" charset="0"/>
              </a:rPr>
              <a:t>Création et maintien d’un canal</a:t>
            </a:r>
          </a:p>
          <a:p>
            <a:pPr algn="ctr"/>
            <a:r>
              <a:rPr lang="fr-FR" sz="850" dirty="0">
                <a:solidFill>
                  <a:schemeClr val="bg1"/>
                </a:solidFill>
                <a:latin typeface="Segoe UI" panose="020B0502040204020203" pitchFamily="34" charset="0"/>
                <a:cs typeface="Segoe UI" panose="020B0502040204020203" pitchFamily="34" charset="0"/>
              </a:rPr>
              <a:t>d’exfiltration via</a:t>
            </a:r>
          </a:p>
          <a:p>
            <a:pPr algn="ctr"/>
            <a:r>
              <a:rPr lang="fr-FR" sz="850" dirty="0">
                <a:solidFill>
                  <a:schemeClr val="bg1"/>
                </a:solidFill>
                <a:latin typeface="Segoe UI" panose="020B0502040204020203" pitchFamily="34" charset="0"/>
                <a:cs typeface="Segoe UI" panose="020B0502040204020203" pitchFamily="34" charset="0"/>
              </a:rPr>
              <a:t>un poste Internet</a:t>
            </a:r>
          </a:p>
        </p:txBody>
      </p:sp>
      <p:sp>
        <p:nvSpPr>
          <p:cNvPr id="28" name="Rectangle à coins arrondis 92">
            <a:extLst>
              <a:ext uri="{FF2B5EF4-FFF2-40B4-BE49-F238E27FC236}">
                <a16:creationId xmlns:a16="http://schemas.microsoft.com/office/drawing/2014/main" id="{0B64E884-D173-A0C3-2B99-B5E0B08B9481}"/>
              </a:ext>
            </a:extLst>
          </p:cNvPr>
          <p:cNvSpPr/>
          <p:nvPr/>
        </p:nvSpPr>
        <p:spPr>
          <a:xfrm>
            <a:off x="3868558" y="4126837"/>
            <a:ext cx="1225463" cy="576000"/>
          </a:xfrm>
          <a:prstGeom prst="roundRect">
            <a:avLst/>
          </a:prstGeom>
          <a:solidFill>
            <a:srgbClr val="C9AD00"/>
          </a:solidFill>
          <a:ln w="12700" cap="flat" cmpd="sng" algn="ctr">
            <a:noFill/>
            <a:prstDash val="solid"/>
          </a:ln>
          <a:effectLst/>
        </p:spPr>
        <p:txBody>
          <a:bodyPr tIns="72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Clé USB piégée connectée sur un poste de R&amp;D</a:t>
            </a:r>
          </a:p>
        </p:txBody>
      </p:sp>
      <p:pic>
        <p:nvPicPr>
          <p:cNvPr id="29" name="Image 28">
            <a:extLst>
              <a:ext uri="{FF2B5EF4-FFF2-40B4-BE49-F238E27FC236}">
                <a16:creationId xmlns:a16="http://schemas.microsoft.com/office/drawing/2014/main" id="{518DDEBB-7AD9-83D1-5719-B2B9F5933CDD}"/>
              </a:ext>
            </a:extLst>
          </p:cNvPr>
          <p:cNvPicPr>
            <a:picLocks noChangeAspect="1"/>
          </p:cNvPicPr>
          <p:nvPr/>
        </p:nvPicPr>
        <p:blipFill>
          <a:blip r:embed="rId4"/>
          <a:stretch>
            <a:fillRect/>
          </a:stretch>
        </p:blipFill>
        <p:spPr>
          <a:xfrm>
            <a:off x="208269" y="4187756"/>
            <a:ext cx="432000" cy="432000"/>
          </a:xfrm>
          <a:prstGeom prst="rect">
            <a:avLst/>
          </a:prstGeom>
        </p:spPr>
      </p:pic>
      <p:pic>
        <p:nvPicPr>
          <p:cNvPr id="30" name="Image 29">
            <a:extLst>
              <a:ext uri="{FF2B5EF4-FFF2-40B4-BE49-F238E27FC236}">
                <a16:creationId xmlns:a16="http://schemas.microsoft.com/office/drawing/2014/main" id="{DCC56E63-1E79-860F-1C97-5D4EFA3F4B6D}"/>
              </a:ext>
            </a:extLst>
          </p:cNvPr>
          <p:cNvPicPr>
            <a:picLocks noChangeAspect="1"/>
          </p:cNvPicPr>
          <p:nvPr/>
        </p:nvPicPr>
        <p:blipFill>
          <a:blip r:embed="rId5"/>
          <a:stretch>
            <a:fillRect/>
          </a:stretch>
        </p:blipFill>
        <p:spPr>
          <a:xfrm>
            <a:off x="2018115" y="3544206"/>
            <a:ext cx="432000" cy="432000"/>
          </a:xfrm>
          <a:prstGeom prst="rect">
            <a:avLst/>
          </a:prstGeom>
        </p:spPr>
      </p:pic>
      <p:pic>
        <p:nvPicPr>
          <p:cNvPr id="31" name="Image 30">
            <a:extLst>
              <a:ext uri="{FF2B5EF4-FFF2-40B4-BE49-F238E27FC236}">
                <a16:creationId xmlns:a16="http://schemas.microsoft.com/office/drawing/2014/main" id="{78FB017E-2D33-D293-F01A-D5F5B01F9F21}"/>
              </a:ext>
            </a:extLst>
          </p:cNvPr>
          <p:cNvPicPr>
            <a:picLocks noChangeAspect="1"/>
          </p:cNvPicPr>
          <p:nvPr/>
        </p:nvPicPr>
        <p:blipFill>
          <a:blip r:embed="rId5"/>
          <a:stretch>
            <a:fillRect/>
          </a:stretch>
        </p:blipFill>
        <p:spPr>
          <a:xfrm>
            <a:off x="2018115" y="4198837"/>
            <a:ext cx="432000" cy="432000"/>
          </a:xfrm>
          <a:prstGeom prst="rect">
            <a:avLst/>
          </a:prstGeom>
        </p:spPr>
      </p:pic>
      <p:pic>
        <p:nvPicPr>
          <p:cNvPr id="32" name="Image 31">
            <a:extLst>
              <a:ext uri="{FF2B5EF4-FFF2-40B4-BE49-F238E27FC236}">
                <a16:creationId xmlns:a16="http://schemas.microsoft.com/office/drawing/2014/main" id="{0A4D9C97-55A0-9398-636E-F3DB9133FE14}"/>
              </a:ext>
            </a:extLst>
          </p:cNvPr>
          <p:cNvPicPr>
            <a:picLocks noChangeAspect="1"/>
          </p:cNvPicPr>
          <p:nvPr/>
        </p:nvPicPr>
        <p:blipFill>
          <a:blip r:embed="rId6"/>
          <a:stretch>
            <a:fillRect/>
          </a:stretch>
        </p:blipFill>
        <p:spPr>
          <a:xfrm>
            <a:off x="3638582" y="4198837"/>
            <a:ext cx="432000" cy="432000"/>
          </a:xfrm>
          <a:prstGeom prst="rect">
            <a:avLst/>
          </a:prstGeom>
        </p:spPr>
      </p:pic>
      <p:pic>
        <p:nvPicPr>
          <p:cNvPr id="33" name="Image 32">
            <a:extLst>
              <a:ext uri="{FF2B5EF4-FFF2-40B4-BE49-F238E27FC236}">
                <a16:creationId xmlns:a16="http://schemas.microsoft.com/office/drawing/2014/main" id="{1E1BF1A8-FE46-FDA2-4420-D218437DCE51}"/>
              </a:ext>
            </a:extLst>
          </p:cNvPr>
          <p:cNvPicPr>
            <a:picLocks noChangeAspect="1"/>
          </p:cNvPicPr>
          <p:nvPr/>
        </p:nvPicPr>
        <p:blipFill>
          <a:blip r:embed="rId7"/>
          <a:stretch>
            <a:fillRect/>
          </a:stretch>
        </p:blipFill>
        <p:spPr>
          <a:xfrm>
            <a:off x="5384445" y="3133106"/>
            <a:ext cx="432000" cy="432000"/>
          </a:xfrm>
          <a:prstGeom prst="rect">
            <a:avLst/>
          </a:prstGeom>
        </p:spPr>
      </p:pic>
      <p:pic>
        <p:nvPicPr>
          <p:cNvPr id="34" name="Image 33">
            <a:extLst>
              <a:ext uri="{FF2B5EF4-FFF2-40B4-BE49-F238E27FC236}">
                <a16:creationId xmlns:a16="http://schemas.microsoft.com/office/drawing/2014/main" id="{0E173060-3F84-2632-C80F-119164A73F9D}"/>
              </a:ext>
            </a:extLst>
          </p:cNvPr>
          <p:cNvPicPr>
            <a:picLocks noChangeAspect="1"/>
          </p:cNvPicPr>
          <p:nvPr/>
        </p:nvPicPr>
        <p:blipFill>
          <a:blip r:embed="rId4"/>
          <a:stretch>
            <a:fillRect/>
          </a:stretch>
        </p:blipFill>
        <p:spPr>
          <a:xfrm>
            <a:off x="5384445" y="2240476"/>
            <a:ext cx="432000" cy="432000"/>
          </a:xfrm>
          <a:prstGeom prst="rect">
            <a:avLst/>
          </a:prstGeom>
        </p:spPr>
      </p:pic>
      <p:pic>
        <p:nvPicPr>
          <p:cNvPr id="35" name="Image 34">
            <a:extLst>
              <a:ext uri="{FF2B5EF4-FFF2-40B4-BE49-F238E27FC236}">
                <a16:creationId xmlns:a16="http://schemas.microsoft.com/office/drawing/2014/main" id="{1A413437-992B-DCEE-A08D-BFD1C669C633}"/>
              </a:ext>
            </a:extLst>
          </p:cNvPr>
          <p:cNvPicPr>
            <a:picLocks noChangeAspect="1"/>
          </p:cNvPicPr>
          <p:nvPr/>
        </p:nvPicPr>
        <p:blipFill>
          <a:blip r:embed="rId8"/>
          <a:stretch>
            <a:fillRect/>
          </a:stretch>
        </p:blipFill>
        <p:spPr>
          <a:xfrm>
            <a:off x="7203097" y="2192571"/>
            <a:ext cx="432000" cy="432000"/>
          </a:xfrm>
          <a:prstGeom prst="rect">
            <a:avLst/>
          </a:prstGeom>
        </p:spPr>
      </p:pic>
      <p:pic>
        <p:nvPicPr>
          <p:cNvPr id="36" name="Image 35">
            <a:extLst>
              <a:ext uri="{FF2B5EF4-FFF2-40B4-BE49-F238E27FC236}">
                <a16:creationId xmlns:a16="http://schemas.microsoft.com/office/drawing/2014/main" id="{F2AF525D-8B11-D312-7801-20C17333B8F4}"/>
              </a:ext>
            </a:extLst>
          </p:cNvPr>
          <p:cNvPicPr>
            <a:picLocks noChangeAspect="1"/>
          </p:cNvPicPr>
          <p:nvPr/>
        </p:nvPicPr>
        <p:blipFill>
          <a:blip r:embed="rId9"/>
          <a:stretch>
            <a:fillRect/>
          </a:stretch>
        </p:blipFill>
        <p:spPr>
          <a:xfrm>
            <a:off x="2018115" y="1594321"/>
            <a:ext cx="432000" cy="432000"/>
          </a:xfrm>
          <a:prstGeom prst="rect">
            <a:avLst/>
          </a:prstGeom>
        </p:spPr>
      </p:pic>
      <p:pic>
        <p:nvPicPr>
          <p:cNvPr id="37" name="Image 36">
            <a:extLst>
              <a:ext uri="{FF2B5EF4-FFF2-40B4-BE49-F238E27FC236}">
                <a16:creationId xmlns:a16="http://schemas.microsoft.com/office/drawing/2014/main" id="{F8E2D61E-08C7-7DDC-E04F-CC1687ACC759}"/>
              </a:ext>
            </a:extLst>
          </p:cNvPr>
          <p:cNvPicPr>
            <a:picLocks noChangeAspect="1"/>
          </p:cNvPicPr>
          <p:nvPr/>
        </p:nvPicPr>
        <p:blipFill>
          <a:blip r:embed="rId9"/>
          <a:stretch>
            <a:fillRect/>
          </a:stretch>
        </p:blipFill>
        <p:spPr>
          <a:xfrm>
            <a:off x="2018115" y="2241357"/>
            <a:ext cx="432000" cy="432000"/>
          </a:xfrm>
          <a:prstGeom prst="rect">
            <a:avLst/>
          </a:prstGeom>
        </p:spPr>
      </p:pic>
      <p:pic>
        <p:nvPicPr>
          <p:cNvPr id="38" name="Image 37">
            <a:extLst>
              <a:ext uri="{FF2B5EF4-FFF2-40B4-BE49-F238E27FC236}">
                <a16:creationId xmlns:a16="http://schemas.microsoft.com/office/drawing/2014/main" id="{E4693851-693E-0CE4-26BA-8FBE2541EFE6}"/>
              </a:ext>
            </a:extLst>
          </p:cNvPr>
          <p:cNvPicPr>
            <a:picLocks noChangeAspect="1"/>
          </p:cNvPicPr>
          <p:nvPr/>
        </p:nvPicPr>
        <p:blipFill>
          <a:blip r:embed="rId9"/>
          <a:stretch>
            <a:fillRect/>
          </a:stretch>
        </p:blipFill>
        <p:spPr>
          <a:xfrm>
            <a:off x="2018115" y="2885217"/>
            <a:ext cx="432000" cy="432000"/>
          </a:xfrm>
          <a:prstGeom prst="rect">
            <a:avLst/>
          </a:prstGeom>
        </p:spPr>
      </p:pic>
      <p:pic>
        <p:nvPicPr>
          <p:cNvPr id="39" name="Image 38">
            <a:extLst>
              <a:ext uri="{FF2B5EF4-FFF2-40B4-BE49-F238E27FC236}">
                <a16:creationId xmlns:a16="http://schemas.microsoft.com/office/drawing/2014/main" id="{6F5F1C8B-E991-1BF8-546D-8AE270B1F094}"/>
              </a:ext>
            </a:extLst>
          </p:cNvPr>
          <p:cNvPicPr>
            <a:picLocks noChangeAspect="1"/>
          </p:cNvPicPr>
          <p:nvPr/>
        </p:nvPicPr>
        <p:blipFill>
          <a:blip r:embed="rId10"/>
          <a:stretch>
            <a:fillRect/>
          </a:stretch>
        </p:blipFill>
        <p:spPr>
          <a:xfrm>
            <a:off x="7226943" y="4210833"/>
            <a:ext cx="432000" cy="432000"/>
          </a:xfrm>
          <a:prstGeom prst="rect">
            <a:avLst/>
          </a:prstGeom>
        </p:spPr>
      </p:pic>
      <p:pic>
        <p:nvPicPr>
          <p:cNvPr id="40" name="Image 39">
            <a:extLst>
              <a:ext uri="{FF2B5EF4-FFF2-40B4-BE49-F238E27FC236}">
                <a16:creationId xmlns:a16="http://schemas.microsoft.com/office/drawing/2014/main" id="{17256F95-6D83-01A5-2101-B5B6A180F245}"/>
              </a:ext>
            </a:extLst>
          </p:cNvPr>
          <p:cNvPicPr>
            <a:picLocks noChangeAspect="1"/>
          </p:cNvPicPr>
          <p:nvPr/>
        </p:nvPicPr>
        <p:blipFill>
          <a:blip r:embed="rId11"/>
          <a:stretch>
            <a:fillRect/>
          </a:stretch>
        </p:blipFill>
        <p:spPr>
          <a:xfrm>
            <a:off x="7217969" y="3150741"/>
            <a:ext cx="432000" cy="432000"/>
          </a:xfrm>
          <a:prstGeom prst="rect">
            <a:avLst/>
          </a:prstGeom>
        </p:spPr>
      </p:pic>
      <p:sp>
        <p:nvSpPr>
          <p:cNvPr id="43" name="Rectangle à coins arrondis 98">
            <a:extLst>
              <a:ext uri="{FF2B5EF4-FFF2-40B4-BE49-F238E27FC236}">
                <a16:creationId xmlns:a16="http://schemas.microsoft.com/office/drawing/2014/main" id="{41359C46-55E9-EDCF-4311-47F9ED605480}"/>
              </a:ext>
            </a:extLst>
          </p:cNvPr>
          <p:cNvSpPr/>
          <p:nvPr/>
        </p:nvSpPr>
        <p:spPr>
          <a:xfrm>
            <a:off x="434654" y="2169358"/>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pic>
        <p:nvPicPr>
          <p:cNvPr id="44" name="Image 43">
            <a:extLst>
              <a:ext uri="{FF2B5EF4-FFF2-40B4-BE49-F238E27FC236}">
                <a16:creationId xmlns:a16="http://schemas.microsoft.com/office/drawing/2014/main" id="{F70E064E-EB5D-8177-29AB-1FCB54555938}"/>
              </a:ext>
            </a:extLst>
          </p:cNvPr>
          <p:cNvPicPr>
            <a:picLocks noChangeAspect="1"/>
          </p:cNvPicPr>
          <p:nvPr/>
        </p:nvPicPr>
        <p:blipFill>
          <a:blip r:embed="rId4"/>
          <a:stretch>
            <a:fillRect/>
          </a:stretch>
        </p:blipFill>
        <p:spPr>
          <a:xfrm>
            <a:off x="208269" y="2241358"/>
            <a:ext cx="432000" cy="432000"/>
          </a:xfrm>
          <a:prstGeom prst="rect">
            <a:avLst/>
          </a:prstGeom>
        </p:spPr>
      </p:pic>
      <p:grpSp>
        <p:nvGrpSpPr>
          <p:cNvPr id="69" name="Groupe 68">
            <a:extLst>
              <a:ext uri="{FF2B5EF4-FFF2-40B4-BE49-F238E27FC236}">
                <a16:creationId xmlns:a16="http://schemas.microsoft.com/office/drawing/2014/main" id="{4C2DA7DB-FE1E-6EFE-4A7F-19905434A54B}"/>
              </a:ext>
            </a:extLst>
          </p:cNvPr>
          <p:cNvGrpSpPr>
            <a:grpSpLocks noChangeAspect="1"/>
          </p:cNvGrpSpPr>
          <p:nvPr/>
        </p:nvGrpSpPr>
        <p:grpSpPr>
          <a:xfrm>
            <a:off x="8287431" y="144000"/>
            <a:ext cx="726429" cy="720000"/>
            <a:chOff x="7980825" y="195574"/>
            <a:chExt cx="799071" cy="792000"/>
          </a:xfrm>
        </p:grpSpPr>
        <p:pic>
          <p:nvPicPr>
            <p:cNvPr id="70" name="Image 69">
              <a:extLst>
                <a:ext uri="{FF2B5EF4-FFF2-40B4-BE49-F238E27FC236}">
                  <a16:creationId xmlns:a16="http://schemas.microsoft.com/office/drawing/2014/main" id="{EC710D00-0742-FBDE-F9A6-7D7A9C472F52}"/>
                </a:ext>
              </a:extLst>
            </p:cNvPr>
            <p:cNvPicPr>
              <a:picLocks noChangeAspect="1"/>
            </p:cNvPicPr>
            <p:nvPr/>
          </p:nvPicPr>
          <p:blipFill>
            <a:blip r:embed="rId12"/>
            <a:stretch>
              <a:fillRect/>
            </a:stretch>
          </p:blipFill>
          <p:spPr>
            <a:xfrm>
              <a:off x="7980825" y="195574"/>
              <a:ext cx="799071" cy="792000"/>
            </a:xfrm>
            <a:prstGeom prst="rect">
              <a:avLst/>
            </a:prstGeom>
          </p:spPr>
        </p:pic>
        <p:sp>
          <p:nvSpPr>
            <p:cNvPr id="71" name="Rectangle 70">
              <a:extLst>
                <a:ext uri="{FF2B5EF4-FFF2-40B4-BE49-F238E27FC236}">
                  <a16:creationId xmlns:a16="http://schemas.microsoft.com/office/drawing/2014/main" id="{ACFA8734-8686-82F9-9D13-603B07622522}"/>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9" name="Losange 78">
            <a:extLst>
              <a:ext uri="{FF2B5EF4-FFF2-40B4-BE49-F238E27FC236}">
                <a16:creationId xmlns:a16="http://schemas.microsoft.com/office/drawing/2014/main" id="{54981932-7CC3-6FDD-7915-E8E0180DA06C}"/>
              </a:ext>
            </a:extLst>
          </p:cNvPr>
          <p:cNvSpPr/>
          <p:nvPr/>
        </p:nvSpPr>
        <p:spPr>
          <a:xfrm>
            <a:off x="2029531" y="850615"/>
            <a:ext cx="540000" cy="540000"/>
          </a:xfrm>
          <a:prstGeom prst="diamond">
            <a:avLst/>
          </a:prstGeom>
          <a:solidFill>
            <a:srgbClr val="E7007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400" b="1" dirty="0">
                <a:latin typeface="Calibri" panose="020F0502020204030204" pitchFamily="34" charset="0"/>
              </a:rPr>
              <a:t>A3</a:t>
            </a:r>
          </a:p>
        </p:txBody>
      </p:sp>
      <p:sp>
        <p:nvSpPr>
          <p:cNvPr id="80" name="Rectangle 79">
            <a:extLst>
              <a:ext uri="{FF2B5EF4-FFF2-40B4-BE49-F238E27FC236}">
                <a16:creationId xmlns:a16="http://schemas.microsoft.com/office/drawing/2014/main" id="{9FC6025E-FAE0-8553-B687-7F7038E4C5A1}"/>
              </a:ext>
            </a:extLst>
          </p:cNvPr>
          <p:cNvSpPr/>
          <p:nvPr/>
        </p:nvSpPr>
        <p:spPr>
          <a:xfrm>
            <a:off x="2439780" y="896055"/>
            <a:ext cx="4553640" cy="449120"/>
          </a:xfrm>
          <a:prstGeom prst="rect">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defRPr/>
            </a:pPr>
            <a:endParaRPr lang="fr-FR" sz="900" dirty="0">
              <a:solidFill>
                <a:srgbClr val="252525"/>
              </a:solidFill>
              <a:latin typeface="Segoe UI" panose="020B0502040204020203" pitchFamily="34" charset="0"/>
              <a:cs typeface="Segoe UI" panose="020B0502040204020203" pitchFamily="34" charset="0"/>
            </a:endParaRPr>
          </a:p>
        </p:txBody>
      </p:sp>
      <p:sp>
        <p:nvSpPr>
          <p:cNvPr id="81" name="Rectangle 80">
            <a:extLst>
              <a:ext uri="{FF2B5EF4-FFF2-40B4-BE49-F238E27FC236}">
                <a16:creationId xmlns:a16="http://schemas.microsoft.com/office/drawing/2014/main" id="{7ED49E28-21E2-D1AD-90F2-C2F91C02D37B}"/>
              </a:ext>
            </a:extLst>
          </p:cNvPr>
          <p:cNvSpPr/>
          <p:nvPr/>
        </p:nvSpPr>
        <p:spPr>
          <a:xfrm>
            <a:off x="2492832" y="942029"/>
            <a:ext cx="2681920" cy="357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defRPr/>
            </a:pPr>
            <a:r>
              <a:rPr lang="fr-FR" sz="900" b="1" dirty="0">
                <a:solidFill>
                  <a:srgbClr val="252525"/>
                </a:solidFill>
                <a:latin typeface="Segoe UI" panose="020B0502040204020203" pitchFamily="34" charset="0"/>
                <a:cs typeface="Segoe UI" panose="020B0502040204020203" pitchFamily="34" charset="0"/>
              </a:rPr>
              <a:t>Scénario stratégique :</a:t>
            </a:r>
            <a:br>
              <a:rPr lang="fr-FR" sz="900" b="1" dirty="0">
                <a:solidFill>
                  <a:srgbClr val="252525"/>
                </a:solidFill>
                <a:latin typeface="Segoe UI" panose="020B0502040204020203" pitchFamily="34" charset="0"/>
                <a:cs typeface="Segoe UI" panose="020B0502040204020203" pitchFamily="34" charset="0"/>
              </a:rPr>
            </a:br>
            <a:r>
              <a:rPr lang="fr-FR" sz="900" dirty="0">
                <a:solidFill>
                  <a:srgbClr val="252525"/>
                </a:solidFill>
                <a:latin typeface="Segoe UI" panose="020B0502040204020203" pitchFamily="34" charset="0"/>
                <a:cs typeface="Segoe UI" panose="020B0502040204020203" pitchFamily="34" charset="0"/>
              </a:rPr>
              <a:t>Un concurrent vole des informations de R&amp;D</a:t>
            </a:r>
          </a:p>
        </p:txBody>
      </p:sp>
      <p:sp>
        <p:nvSpPr>
          <p:cNvPr id="82" name="Rectangle 81">
            <a:extLst>
              <a:ext uri="{FF2B5EF4-FFF2-40B4-BE49-F238E27FC236}">
                <a16:creationId xmlns:a16="http://schemas.microsoft.com/office/drawing/2014/main" id="{0D5BB8E3-58CB-9A68-865D-361FAF8E7A98}"/>
              </a:ext>
            </a:extLst>
          </p:cNvPr>
          <p:cNvSpPr/>
          <p:nvPr/>
        </p:nvSpPr>
        <p:spPr>
          <a:xfrm>
            <a:off x="5339706" y="942029"/>
            <a:ext cx="1653713" cy="3571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defRPr/>
            </a:pPr>
            <a:r>
              <a:rPr lang="fr-FR" sz="900" b="1" dirty="0">
                <a:solidFill>
                  <a:srgbClr val="252525"/>
                </a:solidFill>
                <a:latin typeface="Segoe UI" panose="020B0502040204020203" pitchFamily="34" charset="0"/>
                <a:cs typeface="Segoe UI" panose="020B0502040204020203" pitchFamily="34" charset="0"/>
              </a:rPr>
              <a:t>Chemin d’attaque :</a:t>
            </a:r>
            <a:r>
              <a:rPr lang="fr-FR" sz="900" dirty="0">
                <a:solidFill>
                  <a:srgbClr val="252525"/>
                </a:solidFill>
                <a:latin typeface="Segoe UI" panose="020B0502040204020203" pitchFamily="34" charset="0"/>
                <a:cs typeface="Segoe UI" panose="020B0502040204020203" pitchFamily="34" charset="0"/>
              </a:rPr>
              <a:t> n°1 </a:t>
            </a:r>
          </a:p>
          <a:p>
            <a:pPr>
              <a:defRPr/>
            </a:pPr>
            <a:r>
              <a:rPr lang="fr-FR" sz="900" b="1" dirty="0">
                <a:solidFill>
                  <a:srgbClr val="252525"/>
                </a:solidFill>
                <a:latin typeface="Segoe UI" panose="020B0502040204020203" pitchFamily="34" charset="0"/>
                <a:cs typeface="Segoe UI" panose="020B0502040204020203" pitchFamily="34" charset="0"/>
              </a:rPr>
              <a:t>Gravité :</a:t>
            </a:r>
            <a:r>
              <a:rPr lang="fr-FR" sz="900" dirty="0">
                <a:solidFill>
                  <a:srgbClr val="252525"/>
                </a:solidFill>
                <a:latin typeface="Segoe UI" panose="020B0502040204020203" pitchFamily="34" charset="0"/>
                <a:cs typeface="Segoe UI" panose="020B0502040204020203" pitchFamily="34" charset="0"/>
              </a:rPr>
              <a:t> 3</a:t>
            </a:r>
          </a:p>
        </p:txBody>
      </p:sp>
      <p:cxnSp>
        <p:nvCxnSpPr>
          <p:cNvPr id="85" name="Connecteur droit 84">
            <a:extLst>
              <a:ext uri="{FF2B5EF4-FFF2-40B4-BE49-F238E27FC236}">
                <a16:creationId xmlns:a16="http://schemas.microsoft.com/office/drawing/2014/main" id="{66A72E48-425F-FCA1-ACC6-AAD48FC5E23C}"/>
              </a:ext>
            </a:extLst>
          </p:cNvPr>
          <p:cNvCxnSpPr/>
          <p:nvPr/>
        </p:nvCxnSpPr>
        <p:spPr>
          <a:xfrm>
            <a:off x="5231325" y="896055"/>
            <a:ext cx="0" cy="449120"/>
          </a:xfrm>
          <a:prstGeom prst="line">
            <a:avLst/>
          </a:prstGeom>
          <a:noFill/>
          <a:ln>
            <a:solidFill>
              <a:srgbClr val="E6007E"/>
            </a:solidFill>
          </a:ln>
        </p:spPr>
        <p:style>
          <a:lnRef idx="2">
            <a:schemeClr val="accent1">
              <a:shade val="50000"/>
            </a:schemeClr>
          </a:lnRef>
          <a:fillRef idx="1">
            <a:schemeClr val="accent1"/>
          </a:fillRef>
          <a:effectRef idx="0">
            <a:schemeClr val="accent1"/>
          </a:effectRef>
          <a:fontRef idx="minor">
            <a:schemeClr val="lt1"/>
          </a:fontRef>
        </p:style>
      </p:cxnSp>
      <p:sp>
        <p:nvSpPr>
          <p:cNvPr id="46" name="Title 4">
            <a:extLst>
              <a:ext uri="{FF2B5EF4-FFF2-40B4-BE49-F238E27FC236}">
                <a16:creationId xmlns:a16="http://schemas.microsoft.com/office/drawing/2014/main" id="{3426C1C7-167D-5B6C-7D17-CD02736FE21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Elaborer les scénarios opérationnels</a:t>
            </a:r>
          </a:p>
        </p:txBody>
      </p:sp>
      <p:sp>
        <p:nvSpPr>
          <p:cNvPr id="49" name="ZoneTexte 48">
            <a:extLst>
              <a:ext uri="{FF2B5EF4-FFF2-40B4-BE49-F238E27FC236}">
                <a16:creationId xmlns:a16="http://schemas.microsoft.com/office/drawing/2014/main" id="{02249C35-6A8A-5A30-C325-6F048FB0E19C}"/>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4-1</a:t>
            </a:r>
          </a:p>
        </p:txBody>
      </p:sp>
      <p:cxnSp>
        <p:nvCxnSpPr>
          <p:cNvPr id="51" name="Connecteur : en angle 50">
            <a:extLst>
              <a:ext uri="{FF2B5EF4-FFF2-40B4-BE49-F238E27FC236}">
                <a16:creationId xmlns:a16="http://schemas.microsoft.com/office/drawing/2014/main" id="{022AEE43-D51B-4C03-88A0-95FEA0A754F7}"/>
              </a:ext>
            </a:extLst>
          </p:cNvPr>
          <p:cNvCxnSpPr>
            <a:stCxn id="43" idx="3"/>
            <a:endCxn id="36" idx="1"/>
          </p:cNvCxnSpPr>
          <p:nvPr/>
        </p:nvCxnSpPr>
        <p:spPr>
          <a:xfrm flipV="1">
            <a:off x="1660117" y="1810321"/>
            <a:ext cx="357998" cy="647037"/>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eur : en angle 59">
            <a:extLst>
              <a:ext uri="{FF2B5EF4-FFF2-40B4-BE49-F238E27FC236}">
                <a16:creationId xmlns:a16="http://schemas.microsoft.com/office/drawing/2014/main" id="{5D892601-6342-4CFF-B699-1BBFA37AC2FA}"/>
              </a:ext>
            </a:extLst>
          </p:cNvPr>
          <p:cNvCxnSpPr>
            <a:cxnSpLocks/>
            <a:stCxn id="43" idx="3"/>
            <a:endCxn id="37" idx="1"/>
          </p:cNvCxnSpPr>
          <p:nvPr/>
        </p:nvCxnSpPr>
        <p:spPr>
          <a:xfrm flipV="1">
            <a:off x="1660117" y="2457357"/>
            <a:ext cx="357998" cy="1"/>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cteur : en angle 65">
            <a:extLst>
              <a:ext uri="{FF2B5EF4-FFF2-40B4-BE49-F238E27FC236}">
                <a16:creationId xmlns:a16="http://schemas.microsoft.com/office/drawing/2014/main" id="{DD809986-537E-4631-8FF7-8279B628045A}"/>
              </a:ext>
            </a:extLst>
          </p:cNvPr>
          <p:cNvCxnSpPr>
            <a:cxnSpLocks/>
            <a:stCxn id="43" idx="3"/>
            <a:endCxn id="38" idx="1"/>
          </p:cNvCxnSpPr>
          <p:nvPr/>
        </p:nvCxnSpPr>
        <p:spPr>
          <a:xfrm>
            <a:off x="1660117" y="2457358"/>
            <a:ext cx="357998" cy="643859"/>
          </a:xfrm>
          <a:prstGeom prst="bentConnector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Connecteur : en angle 71">
            <a:extLst>
              <a:ext uri="{FF2B5EF4-FFF2-40B4-BE49-F238E27FC236}">
                <a16:creationId xmlns:a16="http://schemas.microsoft.com/office/drawing/2014/main" id="{68A4FCCC-EDA5-43B4-AAC1-D10EE6A9B70F}"/>
              </a:ext>
            </a:extLst>
          </p:cNvPr>
          <p:cNvCxnSpPr>
            <a:cxnSpLocks/>
            <a:stCxn id="23" idx="3"/>
            <a:endCxn id="34" idx="1"/>
          </p:cNvCxnSpPr>
          <p:nvPr/>
        </p:nvCxnSpPr>
        <p:spPr>
          <a:xfrm>
            <a:off x="3473522" y="1810321"/>
            <a:ext cx="1910923" cy="646155"/>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Connecteur : en angle 72">
            <a:extLst>
              <a:ext uri="{FF2B5EF4-FFF2-40B4-BE49-F238E27FC236}">
                <a16:creationId xmlns:a16="http://schemas.microsoft.com/office/drawing/2014/main" id="{999A3DE6-862E-4A43-9F01-0E823FE9CB55}"/>
              </a:ext>
            </a:extLst>
          </p:cNvPr>
          <p:cNvCxnSpPr>
            <a:cxnSpLocks/>
            <a:stCxn id="21" idx="3"/>
            <a:endCxn id="34" idx="1"/>
          </p:cNvCxnSpPr>
          <p:nvPr/>
        </p:nvCxnSpPr>
        <p:spPr>
          <a:xfrm flipV="1">
            <a:off x="3473522" y="2456476"/>
            <a:ext cx="1910923" cy="883"/>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Connecteur : en angle 75">
            <a:extLst>
              <a:ext uri="{FF2B5EF4-FFF2-40B4-BE49-F238E27FC236}">
                <a16:creationId xmlns:a16="http://schemas.microsoft.com/office/drawing/2014/main" id="{60EBE4EE-FB59-442A-A82C-80539B05245D}"/>
              </a:ext>
            </a:extLst>
          </p:cNvPr>
          <p:cNvCxnSpPr>
            <a:cxnSpLocks/>
            <a:stCxn id="22" idx="3"/>
            <a:endCxn id="34" idx="1"/>
          </p:cNvCxnSpPr>
          <p:nvPr/>
        </p:nvCxnSpPr>
        <p:spPr>
          <a:xfrm flipV="1">
            <a:off x="3473522" y="2456476"/>
            <a:ext cx="1910923" cy="644741"/>
          </a:xfrm>
          <a:prstGeom prst="bentConnector3">
            <a:avLst>
              <a:gd name="adj1" fmla="val 50000"/>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Connecteur droit avec flèche 73">
            <a:extLst>
              <a:ext uri="{FF2B5EF4-FFF2-40B4-BE49-F238E27FC236}">
                <a16:creationId xmlns:a16="http://schemas.microsoft.com/office/drawing/2014/main" id="{E7A2AB84-D090-4DF1-8132-799F6C4B8579}"/>
              </a:ext>
            </a:extLst>
          </p:cNvPr>
          <p:cNvCxnSpPr>
            <a:endCxn id="10" idx="0"/>
          </p:cNvCxnSpPr>
          <p:nvPr/>
        </p:nvCxnSpPr>
        <p:spPr>
          <a:xfrm>
            <a:off x="6234814" y="2778846"/>
            <a:ext cx="1" cy="24626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9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wipe(left)">
                                      <p:cBhvr>
                                        <p:cTn id="24" dur="500"/>
                                        <p:tgtEl>
                                          <p:spTgt spid="60"/>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500"/>
                                        <p:tgtEl>
                                          <p:spTgt spid="66"/>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wipe(left)">
                                      <p:cBhvr>
                                        <p:cTn id="46" dur="500"/>
                                        <p:tgtEl>
                                          <p:spTgt spid="72"/>
                                        </p:tgtEl>
                                      </p:cBhvr>
                                    </p:animEffect>
                                  </p:childTnLst>
                                </p:cTn>
                              </p:par>
                              <p:par>
                                <p:cTn id="47" presetID="22" presetClass="entr" presetSubtype="8"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500"/>
                                        <p:tgtEl>
                                          <p:spTgt spid="73"/>
                                        </p:tgtEl>
                                      </p:cBhvr>
                                    </p:animEffect>
                                  </p:childTnLst>
                                </p:cTn>
                              </p:par>
                              <p:par>
                                <p:cTn id="50" presetID="22" presetClass="entr" presetSubtype="8" fill="hold" nodeType="withEffect">
                                  <p:stCondLst>
                                    <p:cond delay="0"/>
                                  </p:stCondLst>
                                  <p:childTnLst>
                                    <p:set>
                                      <p:cBhvr>
                                        <p:cTn id="51" dur="1" fill="hold">
                                          <p:stCondLst>
                                            <p:cond delay="0"/>
                                          </p:stCondLst>
                                        </p:cTn>
                                        <p:tgtEl>
                                          <p:spTgt spid="76"/>
                                        </p:tgtEl>
                                        <p:attrNameLst>
                                          <p:attrName>style.visibility</p:attrName>
                                        </p:attrNameLst>
                                      </p:cBhvr>
                                      <p:to>
                                        <p:strVal val="visible"/>
                                      </p:to>
                                    </p:set>
                                    <p:animEffect transition="in" filter="wipe(left)">
                                      <p:cBhvr>
                                        <p:cTn id="52" dur="500"/>
                                        <p:tgtEl>
                                          <p:spTgt spid="76"/>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74"/>
                                        </p:tgtEl>
                                        <p:attrNameLst>
                                          <p:attrName>style.visibility</p:attrName>
                                        </p:attrNameLst>
                                      </p:cBhvr>
                                      <p:to>
                                        <p:strVal val="visible"/>
                                      </p:to>
                                    </p:set>
                                    <p:animEffect transition="in" filter="wipe(up)">
                                      <p:cBhvr>
                                        <p:cTn id="63" dur="500"/>
                                        <p:tgtEl>
                                          <p:spTgt spid="74"/>
                                        </p:tgtEl>
                                      </p:cBhvr>
                                    </p:animEffec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0"/>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ipe(left)">
                                      <p:cBhvr>
                                        <p:cTn id="74" dur="500"/>
                                        <p:tgtEl>
                                          <p:spTgt spid="7"/>
                                        </p:tgtEl>
                                      </p:cBhvr>
                                    </p:animEffec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0"/>
                                          </p:stCondLst>
                                        </p:cTn>
                                        <p:tgtEl>
                                          <p:spTgt spid="35"/>
                                        </p:tgtEl>
                                        <p:attrNameLst>
                                          <p:attrName>style.visibility</p:attrName>
                                        </p:attrNameLst>
                                      </p:cBhvr>
                                      <p:to>
                                        <p:strVal val="visible"/>
                                      </p:to>
                                    </p:set>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0"/>
                                          </p:stCondLst>
                                        </p:cTn>
                                        <p:tgtEl>
                                          <p:spTgt spid="2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up)">
                                      <p:cBhvr>
                                        <p:cTn id="85" dur="500"/>
                                        <p:tgtEl>
                                          <p:spTgt spid="17"/>
                                        </p:tgtEl>
                                      </p:cBhvr>
                                    </p:animEffect>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27"/>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wipe(up)">
                                      <p:cBhvr>
                                        <p:cTn id="96" dur="500"/>
                                        <p:tgtEl>
                                          <p:spTgt spid="18"/>
                                        </p:tgtEl>
                                      </p:cBhvr>
                                    </p:animEffect>
                                  </p:childTnLst>
                                </p:cTn>
                              </p:par>
                            </p:childTnLst>
                          </p:cTn>
                        </p:par>
                        <p:par>
                          <p:cTn id="97" fill="hold">
                            <p:stCondLst>
                              <p:cond delay="500"/>
                            </p:stCondLst>
                            <p:childTnLst>
                              <p:par>
                                <p:cTn id="98" presetID="1" presetClass="entr" presetSubtype="0" fill="hold" nodeType="afterEffect">
                                  <p:stCondLst>
                                    <p:cond delay="0"/>
                                  </p:stCondLst>
                                  <p:childTnLst>
                                    <p:set>
                                      <p:cBhvr>
                                        <p:cTn id="99" dur="1" fill="hold">
                                          <p:stCondLst>
                                            <p:cond delay="0"/>
                                          </p:stCondLst>
                                        </p:cTn>
                                        <p:tgtEl>
                                          <p:spTgt spid="39"/>
                                        </p:tgtEl>
                                        <p:attrNameLst>
                                          <p:attrName>style.visibility</p:attrName>
                                        </p:attrNameLst>
                                      </p:cBhvr>
                                      <p:to>
                                        <p:strVal val="visible"/>
                                      </p:to>
                                    </p:se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6"/>
                                        </p:tgtEl>
                                        <p:attrNameLst>
                                          <p:attrName>style.visibility</p:attrName>
                                        </p:attrNameLst>
                                      </p:cBhvr>
                                      <p:to>
                                        <p:strVal val="visible"/>
                                      </p:to>
                                    </p:set>
                                    <p:animEffect transition="in" filter="wipe(left)">
                                      <p:cBhvr>
                                        <p:cTn id="107" dur="500"/>
                                        <p:tgtEl>
                                          <p:spTgt spid="6"/>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30"/>
                                        </p:tgtEl>
                                        <p:attrNameLst>
                                          <p:attrName>style.visibility</p:attrName>
                                        </p:attrNameLst>
                                      </p:cBhvr>
                                      <p:to>
                                        <p:strVal val="visible"/>
                                      </p:to>
                                    </p:set>
                                  </p:childTnLst>
                                </p:cTn>
                              </p:par>
                            </p:childTnLst>
                          </p:cTn>
                        </p:par>
                        <p:par>
                          <p:cTn id="111" fill="hold">
                            <p:stCondLst>
                              <p:cond delay="500"/>
                            </p:stCondLst>
                            <p:childTnLst>
                              <p:par>
                                <p:cTn id="112" presetID="1" presetClass="entr" presetSubtype="0" fill="hold" grpId="0" nodeType="afterEffect">
                                  <p:stCondLst>
                                    <p:cond delay="0"/>
                                  </p:stCondLst>
                                  <p:childTnLst>
                                    <p:set>
                                      <p:cBhvr>
                                        <p:cTn id="113" dur="1" fill="hold">
                                          <p:stCondLst>
                                            <p:cond delay="0"/>
                                          </p:stCondLst>
                                        </p:cTn>
                                        <p:tgtEl>
                                          <p:spTgt spid="9"/>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8"/>
                                        </p:tgtEl>
                                        <p:attrNameLst>
                                          <p:attrName>style.visibility</p:attrName>
                                        </p:attrNameLst>
                                      </p:cBhvr>
                                      <p:to>
                                        <p:strVal val="visible"/>
                                      </p:to>
                                    </p:set>
                                    <p:animEffect transition="in" filter="wipe(left)">
                                      <p:cBhvr>
                                        <p:cTn id="118" dur="500"/>
                                        <p:tgtEl>
                                          <p:spTgt spid="8"/>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29"/>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11"/>
                                        </p:tgtEl>
                                        <p:attrNameLst>
                                          <p:attrName>style.visibility</p:attrName>
                                        </p:attrNameLst>
                                      </p:cBhvr>
                                      <p:to>
                                        <p:strVal val="visible"/>
                                      </p:to>
                                    </p:set>
                                    <p:animEffect transition="in" filter="wipe(left)">
                                      <p:cBhvr>
                                        <p:cTn id="129" dur="500"/>
                                        <p:tgtEl>
                                          <p:spTgt spid="11"/>
                                        </p:tgtEl>
                                      </p:cBhvr>
                                    </p:animEffect>
                                  </p:childTnLst>
                                </p:cTn>
                              </p:par>
                            </p:childTnLst>
                          </p:cTn>
                        </p:par>
                        <p:par>
                          <p:cTn id="130" fill="hold">
                            <p:stCondLst>
                              <p:cond delay="500"/>
                            </p:stCondLst>
                            <p:childTnLst>
                              <p:par>
                                <p:cTn id="131" presetID="1" presetClass="entr" presetSubtype="0" fill="hold" nodeType="afterEffect">
                                  <p:stCondLst>
                                    <p:cond delay="0"/>
                                  </p:stCondLst>
                                  <p:childTnLst>
                                    <p:set>
                                      <p:cBhvr>
                                        <p:cTn id="132" dur="1" fill="hold">
                                          <p:stCondLst>
                                            <p:cond delay="0"/>
                                          </p:stCondLst>
                                        </p:cTn>
                                        <p:tgtEl>
                                          <p:spTgt spid="31"/>
                                        </p:tgtEl>
                                        <p:attrNameLst>
                                          <p:attrName>style.visibility</p:attrName>
                                        </p:attrNameLst>
                                      </p:cBhvr>
                                      <p:to>
                                        <p:strVal val="visible"/>
                                      </p:to>
                                    </p:set>
                                  </p:childTnLst>
                                </p:cTn>
                              </p:par>
                            </p:childTnLst>
                          </p:cTn>
                        </p:par>
                        <p:par>
                          <p:cTn id="133" fill="hold">
                            <p:stCondLst>
                              <p:cond delay="500"/>
                            </p:stCondLst>
                            <p:childTnLst>
                              <p:par>
                                <p:cTn id="134" presetID="1" presetClass="entr" presetSubtype="0" fill="hold" grpId="0" nodeType="afterEffect">
                                  <p:stCondLst>
                                    <p:cond delay="0"/>
                                  </p:stCondLst>
                                  <p:childTnLst>
                                    <p:set>
                                      <p:cBhvr>
                                        <p:cTn id="135" dur="1" fill="hold">
                                          <p:stCondLst>
                                            <p:cond delay="0"/>
                                          </p:stCondLst>
                                        </p:cTn>
                                        <p:tgtEl>
                                          <p:spTgt spid="19"/>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12"/>
                                        </p:tgtEl>
                                        <p:attrNameLst>
                                          <p:attrName>style.visibility</p:attrName>
                                        </p:attrNameLst>
                                      </p:cBhvr>
                                      <p:to>
                                        <p:strVal val="visible"/>
                                      </p:to>
                                    </p:set>
                                    <p:animEffect transition="in" filter="wipe(left)">
                                      <p:cBhvr>
                                        <p:cTn id="140" dur="500"/>
                                        <p:tgtEl>
                                          <p:spTgt spid="12"/>
                                        </p:tgtEl>
                                      </p:cBhvr>
                                    </p:animEffect>
                                  </p:childTnLst>
                                </p:cTn>
                              </p:par>
                            </p:childTnLst>
                          </p:cTn>
                        </p:par>
                        <p:par>
                          <p:cTn id="141" fill="hold">
                            <p:stCondLst>
                              <p:cond delay="500"/>
                            </p:stCondLst>
                            <p:childTnLst>
                              <p:par>
                                <p:cTn id="142" presetID="1" presetClass="entr" presetSubtype="0" fill="hold" nodeType="afterEffect">
                                  <p:stCondLst>
                                    <p:cond delay="0"/>
                                  </p:stCondLst>
                                  <p:childTnLst>
                                    <p:set>
                                      <p:cBhvr>
                                        <p:cTn id="143" dur="1" fill="hold">
                                          <p:stCondLst>
                                            <p:cond delay="0"/>
                                          </p:stCondLst>
                                        </p:cTn>
                                        <p:tgtEl>
                                          <p:spTgt spid="32"/>
                                        </p:tgtEl>
                                        <p:attrNameLst>
                                          <p:attrName>style.visibility</p:attrName>
                                        </p:attrNameLst>
                                      </p:cBhvr>
                                      <p:to>
                                        <p:strVal val="visible"/>
                                      </p:to>
                                    </p:set>
                                  </p:childTnLst>
                                </p:cTn>
                              </p:par>
                            </p:childTnLst>
                          </p:cTn>
                        </p:par>
                        <p:par>
                          <p:cTn id="144" fill="hold">
                            <p:stCondLst>
                              <p:cond delay="500"/>
                            </p:stCondLst>
                            <p:childTnLst>
                              <p:par>
                                <p:cTn id="145" presetID="1" presetClass="entr" presetSubtype="0" fill="hold" grpId="0" nodeType="afterEffect">
                                  <p:stCondLst>
                                    <p:cond delay="0"/>
                                  </p:stCondLst>
                                  <p:childTnLst>
                                    <p:set>
                                      <p:cBhvr>
                                        <p:cTn id="146" dur="1" fill="hold">
                                          <p:stCondLst>
                                            <p:cond delay="0"/>
                                          </p:stCondLst>
                                        </p:cTn>
                                        <p:tgtEl>
                                          <p:spTgt spid="28"/>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3"/>
                                        </p:tgtEl>
                                        <p:attrNameLst>
                                          <p:attrName>style.visibility</p:attrName>
                                        </p:attrNameLst>
                                      </p:cBhvr>
                                      <p:to>
                                        <p:strVal val="visible"/>
                                      </p:to>
                                    </p:set>
                                    <p:animEffect transition="in" filter="wipe(left)">
                                      <p:cBhvr>
                                        <p:cTn id="1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43"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7" name="Forme libre 6">
            <a:extLst>
              <a:ext uri="{FF2B5EF4-FFF2-40B4-BE49-F238E27FC236}">
                <a16:creationId xmlns:a16="http://schemas.microsoft.com/office/drawing/2014/main" id="{DD6A48E0-C482-A1FE-3B8B-4462D024C7A1}"/>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9" name="Rectangle à coins arrondis 4">
            <a:extLst>
              <a:ext uri="{FF2B5EF4-FFF2-40B4-BE49-F238E27FC236}">
                <a16:creationId xmlns:a16="http://schemas.microsoft.com/office/drawing/2014/main" id="{28D704EC-88AE-6A51-8512-C2F4358DB844}"/>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scénarios opérationnels </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schématisant les modes opératoires techniques qui seront mis en œuvre lors de l’attaque ?</a:t>
            </a:r>
          </a:p>
        </p:txBody>
      </p:sp>
      <p:sp>
        <p:nvSpPr>
          <p:cNvPr id="5" name="Forme libre 4">
            <a:extLst>
              <a:ext uri="{FF2B5EF4-FFF2-40B4-BE49-F238E27FC236}">
                <a16:creationId xmlns:a16="http://schemas.microsoft.com/office/drawing/2014/main" id="{6011DEE9-222F-FAC2-7EE9-0E9CAEEB28DB}"/>
              </a:ext>
            </a:extLst>
          </p:cNvPr>
          <p:cNvSpPr/>
          <p:nvPr/>
        </p:nvSpPr>
        <p:spPr>
          <a:xfrm rot="1453637" flipH="1">
            <a:off x="5597616" y="1068407"/>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rgbClr val="C9AD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6" name="Rectangle à coins arrondis 4">
            <a:extLst>
              <a:ext uri="{FF2B5EF4-FFF2-40B4-BE49-F238E27FC236}">
                <a16:creationId xmlns:a16="http://schemas.microsoft.com/office/drawing/2014/main" id="{D3C69810-194B-9D6D-9176-56826163D34F}"/>
              </a:ext>
            </a:extLst>
          </p:cNvPr>
          <p:cNvSpPr/>
          <p:nvPr/>
        </p:nvSpPr>
        <p:spPr>
          <a:xfrm>
            <a:off x="5862460" y="1455625"/>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Quelle est la </a:t>
            </a:r>
            <a:r>
              <a:rPr lang="fr-FR" sz="1200" b="1" i="1" dirty="0">
                <a:solidFill>
                  <a:srgbClr val="252525"/>
                </a:solidFill>
                <a:latin typeface="Segoe UI" panose="020B0502040204020203" pitchFamily="34" charset="0"/>
                <a:cs typeface="Segoe UI" panose="020B0502040204020203" pitchFamily="34" charset="0"/>
              </a:rPr>
              <a:t>vraisemblance</a:t>
            </a:r>
            <a:r>
              <a:rPr lang="fr-FR" sz="1200" i="1" dirty="0">
                <a:solidFill>
                  <a:srgbClr val="252525"/>
                </a:solidFill>
                <a:latin typeface="Segoe UI" panose="020B0502040204020203" pitchFamily="34" charset="0"/>
                <a:cs typeface="Segoe UI" panose="020B0502040204020203" pitchFamily="34" charset="0"/>
              </a:rPr>
              <a:t> de chaque action ?</a:t>
            </a:r>
          </a:p>
        </p:txBody>
      </p:sp>
      <p:sp>
        <p:nvSpPr>
          <p:cNvPr id="17" name="Forme libre 16">
            <a:extLst>
              <a:ext uri="{FF2B5EF4-FFF2-40B4-BE49-F238E27FC236}">
                <a16:creationId xmlns:a16="http://schemas.microsoft.com/office/drawing/2014/main" id="{FF53549E-1C31-BED6-98A9-1D2293229BD3}"/>
              </a:ext>
            </a:extLst>
          </p:cNvPr>
          <p:cNvSpPr/>
          <p:nvPr/>
        </p:nvSpPr>
        <p:spPr>
          <a:xfrm>
            <a:off x="3573160" y="1455626"/>
            <a:ext cx="2088976" cy="1774809"/>
          </a:xfrm>
          <a:custGeom>
            <a:avLst/>
            <a:gdLst>
              <a:gd name="connsiteX0" fmla="*/ 0 w 2088976"/>
              <a:gd name="connsiteY0" fmla="*/ 0 h 1774809"/>
              <a:gd name="connsiteX1" fmla="*/ 2088976 w 2088976"/>
              <a:gd name="connsiteY1" fmla="*/ 0 h 1774809"/>
              <a:gd name="connsiteX2" fmla="*/ 2088976 w 2088976"/>
              <a:gd name="connsiteY2" fmla="*/ 1350453 h 1774809"/>
              <a:gd name="connsiteX3" fmla="*/ 1829207 w 2088976"/>
              <a:gd name="connsiteY3" fmla="*/ 1350453 h 1774809"/>
              <a:gd name="connsiteX4" fmla="*/ 1479400 w 2088976"/>
              <a:gd name="connsiteY4" fmla="*/ 1774809 h 1774809"/>
              <a:gd name="connsiteX5" fmla="*/ 1570800 w 2088976"/>
              <a:gd name="connsiteY5" fmla="*/ 1350453 h 1774809"/>
              <a:gd name="connsiteX6" fmla="*/ 0 w 2088976"/>
              <a:gd name="connsiteY6" fmla="*/ 1350453 h 177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88976" h="1774809">
                <a:moveTo>
                  <a:pt x="0" y="0"/>
                </a:moveTo>
                <a:lnTo>
                  <a:pt x="2088976" y="0"/>
                </a:lnTo>
                <a:lnTo>
                  <a:pt x="2088976" y="1350453"/>
                </a:lnTo>
                <a:lnTo>
                  <a:pt x="1829207" y="1350453"/>
                </a:lnTo>
                <a:lnTo>
                  <a:pt x="1479400" y="1774809"/>
                </a:lnTo>
                <a:lnTo>
                  <a:pt x="1570800" y="1350453"/>
                </a:lnTo>
                <a:lnTo>
                  <a:pt x="0" y="1350453"/>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sp>
        <p:nvSpPr>
          <p:cNvPr id="18" name="Rectangle à coins arrondis 7">
            <a:extLst>
              <a:ext uri="{FF2B5EF4-FFF2-40B4-BE49-F238E27FC236}">
                <a16:creationId xmlns:a16="http://schemas.microsoft.com/office/drawing/2014/main" id="{38B8B60B-9729-E4E8-8955-9AB52BDBF29E}"/>
              </a:ext>
            </a:extLst>
          </p:cNvPr>
          <p:cNvSpPr/>
          <p:nvPr/>
        </p:nvSpPr>
        <p:spPr>
          <a:xfrm>
            <a:off x="3563396" y="1455627"/>
            <a:ext cx="208800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biens supports critiques susceptibles de servir de vecteur d’entrée ?</a:t>
            </a:r>
          </a:p>
        </p:txBody>
      </p:sp>
      <p:sp>
        <p:nvSpPr>
          <p:cNvPr id="4" name="Title 4">
            <a:extLst>
              <a:ext uri="{FF2B5EF4-FFF2-40B4-BE49-F238E27FC236}">
                <a16:creationId xmlns:a16="http://schemas.microsoft.com/office/drawing/2014/main" id="{E27D59A7-7F0B-65E3-06A9-444AEF8BDE2A}"/>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Evaluer la vraisemblance des scénarios opérationnels</a:t>
            </a:r>
          </a:p>
        </p:txBody>
      </p:sp>
      <p:sp>
        <p:nvSpPr>
          <p:cNvPr id="8" name="ZoneTexte 7">
            <a:extLst>
              <a:ext uri="{FF2B5EF4-FFF2-40B4-BE49-F238E27FC236}">
                <a16:creationId xmlns:a16="http://schemas.microsoft.com/office/drawing/2014/main" id="{73F9CF97-6A97-4CAB-F601-02A89159B671}"/>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 • Les questions à se poser</a:t>
            </a:r>
          </a:p>
        </p:txBody>
      </p:sp>
    </p:spTree>
    <p:extLst>
      <p:ext uri="{BB962C8B-B14F-4D97-AF65-F5344CB8AC3E}">
        <p14:creationId xmlns:p14="http://schemas.microsoft.com/office/powerpoint/2010/main" val="260818226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76373FF4-0F5C-FCA3-8A25-1C1EB22FE76A}"/>
              </a:ext>
            </a:extLst>
          </p:cNvPr>
          <p:cNvGraphicFramePr>
            <a:graphicFrameLocks noGrp="1"/>
          </p:cNvGraphicFramePr>
          <p:nvPr>
            <p:extLst>
              <p:ext uri="{D42A27DB-BD31-4B8C-83A1-F6EECF244321}">
                <p14:modId xmlns:p14="http://schemas.microsoft.com/office/powerpoint/2010/main" val="2291591067"/>
              </p:ext>
            </p:extLst>
          </p:nvPr>
        </p:nvGraphicFramePr>
        <p:xfrm>
          <a:off x="755576" y="1267850"/>
          <a:ext cx="5400600" cy="3387523"/>
        </p:xfrm>
        <a:graphic>
          <a:graphicData uri="http://schemas.openxmlformats.org/drawingml/2006/table">
            <a:tbl>
              <a:tblPr/>
              <a:tblGrid>
                <a:gridCol w="1293011">
                  <a:extLst>
                    <a:ext uri="{9D8B030D-6E8A-4147-A177-3AD203B41FA5}">
                      <a16:colId xmlns:a16="http://schemas.microsoft.com/office/drawing/2014/main" val="20000"/>
                    </a:ext>
                  </a:extLst>
                </a:gridCol>
                <a:gridCol w="4107589">
                  <a:extLst>
                    <a:ext uri="{9D8B030D-6E8A-4147-A177-3AD203B41FA5}">
                      <a16:colId xmlns:a16="http://schemas.microsoft.com/office/drawing/2014/main" val="1334645635"/>
                    </a:ext>
                  </a:extLst>
                </a:gridCol>
              </a:tblGrid>
              <a:tr h="3995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000" b="0" i="0" kern="1200" dirty="0">
                          <a:solidFill>
                            <a:schemeClr val="bg1"/>
                          </a:solidFill>
                          <a:latin typeface="Segoe UI" panose="020B0502040204020203" pitchFamily="34" charset="0"/>
                          <a:ea typeface="Verdana" charset="0"/>
                          <a:cs typeface="Segoe UI" panose="020B0502040204020203" pitchFamily="34" charset="0"/>
                        </a:rPr>
                        <a:t>Echelle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9AD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0" i="0" kern="1200" dirty="0">
                          <a:solidFill>
                            <a:schemeClr val="bg1"/>
                          </a:solidFill>
                          <a:latin typeface="Segoe UI" panose="020B0502040204020203" pitchFamily="34" charset="0"/>
                          <a:ea typeface="Verdana" charset="0"/>
                          <a:cs typeface="Segoe UI" panose="020B0502040204020203" pitchFamily="34" charset="0"/>
                        </a:rPr>
                        <a:t>Définition</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9AD00"/>
                    </a:solidFill>
                  </a:tcPr>
                </a:tc>
                <a:extLst>
                  <a:ext uri="{0D108BD9-81ED-4DB2-BD59-A6C34878D82A}">
                    <a16:rowId xmlns:a16="http://schemas.microsoft.com/office/drawing/2014/main" val="10000"/>
                  </a:ext>
                </a:extLst>
              </a:tr>
              <a:tr h="72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chemeClr val="bg1"/>
                          </a:solidFill>
                          <a:latin typeface="Segoe UI" panose="020B0502040204020203" pitchFamily="34" charset="0"/>
                          <a:ea typeface="+mn-ea"/>
                          <a:cs typeface="Segoe UI" panose="020B0502040204020203" pitchFamily="34" charset="0"/>
                        </a:rPr>
                        <a:t>V4</a:t>
                      </a:r>
                    </a:p>
                    <a:p>
                      <a:pPr algn="ctr" fontAlgn="ctr"/>
                      <a:r>
                        <a:rPr lang="fr-FR" sz="1000" b="1" i="0" kern="1200" dirty="0">
                          <a:solidFill>
                            <a:schemeClr val="bg1"/>
                          </a:solidFill>
                          <a:latin typeface="Segoe UI" panose="020B0502040204020203" pitchFamily="34" charset="0"/>
                          <a:ea typeface="+mn-ea"/>
                          <a:cs typeface="Segoe UI" panose="020B0502040204020203" pitchFamily="34" charset="0"/>
                        </a:rPr>
                        <a:t>Certain OU déjà produit</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7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fontAlgn="ctr">
                        <a:buFont typeface="Arial" panose="020B0604020202020204" pitchFamily="34" charset="0"/>
                        <a:buNone/>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va certainement atteindre son objectif visé selon l’un des modes opératoires envisagés OU un tel scénario s’est déjà produit au sein de l’organisation (historique d’incidents)</a:t>
                      </a:r>
                    </a:p>
                  </a:txBody>
                  <a:tcPr marL="162000" marR="126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2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chemeClr val="bg1"/>
                          </a:solidFill>
                          <a:latin typeface="Segoe UI" panose="020B0502040204020203" pitchFamily="34" charset="0"/>
                          <a:ea typeface="+mn-ea"/>
                          <a:cs typeface="Segoe UI" panose="020B0502040204020203" pitchFamily="34" charset="0"/>
                        </a:rPr>
                        <a:t>V3</a:t>
                      </a:r>
                    </a:p>
                    <a:p>
                      <a:pPr algn="ctr" fontAlgn="ctr"/>
                      <a:r>
                        <a:rPr lang="fr-FR" sz="1000" b="1" i="0" kern="1200" dirty="0">
                          <a:solidFill>
                            <a:schemeClr val="bg1"/>
                          </a:solidFill>
                          <a:latin typeface="Segoe UI" panose="020B0502040204020203" pitchFamily="34" charset="0"/>
                          <a:ea typeface="+mn-ea"/>
                          <a:cs typeface="Segoe UI" panose="020B0502040204020203" pitchFamily="34" charset="0"/>
                        </a:rPr>
                        <a:t>Très</a:t>
                      </a:r>
                    </a:p>
                    <a:p>
                      <a:pPr algn="ctr" fontAlgn="ctr"/>
                      <a:r>
                        <a:rPr lang="fr-FR" sz="1000" b="1" i="0" kern="1200" dirty="0">
                          <a:solidFill>
                            <a:schemeClr val="bg1"/>
                          </a:solidFill>
                          <a:latin typeface="Segoe UI" panose="020B0502040204020203" pitchFamily="34" charset="0"/>
                          <a:ea typeface="+mn-ea"/>
                          <a:cs typeface="Segoe UI" panose="020B0502040204020203" pitchFamily="34" charset="0"/>
                        </a:rPr>
                        <a:t>vraisemblable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60000"/>
                        <a:lumOff val="4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va probablement atteindre son objectif visé selon l’un des modes opératoires envisagés. La vraisemblance du scénario est élevée</a:t>
                      </a:r>
                    </a:p>
                  </a:txBody>
                  <a:tcPr marL="162000" marR="126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72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rgbClr val="252525"/>
                          </a:solidFill>
                          <a:latin typeface="Segoe UI" panose="020B0502040204020203" pitchFamily="34" charset="0"/>
                          <a:ea typeface="+mn-ea"/>
                          <a:cs typeface="Segoe UI" panose="020B0502040204020203" pitchFamily="34" charset="0"/>
                        </a:rPr>
                        <a:t>V2</a:t>
                      </a:r>
                    </a:p>
                    <a:p>
                      <a:pPr algn="ctr" fontAlgn="ctr"/>
                      <a:r>
                        <a:rPr lang="fr-FR" sz="1000" b="1" i="0" kern="1200" dirty="0">
                          <a:solidFill>
                            <a:srgbClr val="252525"/>
                          </a:solidFill>
                          <a:latin typeface="Segoe UI" panose="020B0502040204020203" pitchFamily="34" charset="0"/>
                          <a:ea typeface="+mn-ea"/>
                          <a:cs typeface="Segoe UI" panose="020B0502040204020203" pitchFamily="34" charset="0"/>
                        </a:rPr>
                        <a:t>Vraisemblable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5">
                        <a:lumMod val="40000"/>
                        <a:lumOff val="6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est susceptible d’atteindre son objectif visé selon l’un des modes opératoires envisagés. La vraisemblance du scénario est significative</a:t>
                      </a:r>
                    </a:p>
                  </a:txBody>
                  <a:tcPr marL="162000" marR="126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82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rgbClr val="252525"/>
                          </a:solidFill>
                          <a:latin typeface="Segoe UI" panose="020B0502040204020203" pitchFamily="34" charset="0"/>
                          <a:ea typeface="+mn-ea"/>
                          <a:cs typeface="Segoe UI" panose="020B0502040204020203" pitchFamily="34" charset="0"/>
                        </a:rPr>
                        <a:t>V1</a:t>
                      </a:r>
                    </a:p>
                    <a:p>
                      <a:pPr algn="ctr" fontAlgn="ctr"/>
                      <a:r>
                        <a:rPr lang="fr-FR" sz="1000" b="1" i="0" kern="1200" dirty="0">
                          <a:solidFill>
                            <a:srgbClr val="252525"/>
                          </a:solidFill>
                          <a:latin typeface="Segoe UI" panose="020B0502040204020203" pitchFamily="34" charset="0"/>
                          <a:ea typeface="+mn-ea"/>
                          <a:cs typeface="Segoe UI" panose="020B0502040204020203" pitchFamily="34" charset="0"/>
                        </a:rPr>
                        <a:t>Peu</a:t>
                      </a:r>
                    </a:p>
                    <a:p>
                      <a:pPr algn="ctr" fontAlgn="ctr"/>
                      <a:r>
                        <a:rPr lang="fr-FR" sz="1000" b="1" i="0" kern="1200" dirty="0">
                          <a:solidFill>
                            <a:srgbClr val="252525"/>
                          </a:solidFill>
                          <a:latin typeface="Segoe UI" panose="020B0502040204020203" pitchFamily="34" charset="0"/>
                          <a:ea typeface="+mn-ea"/>
                          <a:cs typeface="Segoe UI" panose="020B0502040204020203" pitchFamily="34" charset="0"/>
                        </a:rPr>
                        <a:t>vraisemblable</a:t>
                      </a: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00" b="0" i="0" u="none" strike="noStrike" kern="1200" dirty="0">
                          <a:solidFill>
                            <a:srgbClr val="252525"/>
                          </a:solidFill>
                          <a:effectLst/>
                          <a:latin typeface="Segoe UI" panose="020B0502040204020203" pitchFamily="34" charset="0"/>
                          <a:ea typeface="+mn-ea"/>
                          <a:cs typeface="Segoe UI" panose="020B0502040204020203" pitchFamily="34" charset="0"/>
                        </a:rPr>
                        <a:t>La source de risque a peu de chances d’atteindre son objectif visé selon l’un des modes opératoires envisagés. La vraisemblance du scénario est faible</a:t>
                      </a:r>
                    </a:p>
                  </a:txBody>
                  <a:tcPr marL="162000" marR="126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5" name="Rectangle 4">
            <a:extLst>
              <a:ext uri="{FF2B5EF4-FFF2-40B4-BE49-F238E27FC236}">
                <a16:creationId xmlns:a16="http://schemas.microsoft.com/office/drawing/2014/main" id="{AC22C973-4E97-FC1A-78F7-9CBCF73F7414}"/>
              </a:ext>
            </a:extLst>
          </p:cNvPr>
          <p:cNvSpPr/>
          <p:nvPr/>
        </p:nvSpPr>
        <p:spPr>
          <a:xfrm>
            <a:off x="6372201" y="3179373"/>
            <a:ext cx="2448272" cy="1476000"/>
          </a:xfrm>
          <a:prstGeom prst="rect">
            <a:avLst/>
          </a:prstGeom>
          <a:noFill/>
          <a:ln w="22225">
            <a:solidFill>
              <a:srgbClr val="C9AD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pPr marL="0" indent="0">
              <a:spcAft>
                <a:spcPts val="300"/>
              </a:spcAft>
              <a:buNone/>
            </a:pPr>
            <a:r>
              <a:rPr lang="fr-FR" sz="1100" b="1" i="1" dirty="0">
                <a:solidFill>
                  <a:srgbClr val="C9AD00"/>
                </a:solidFill>
                <a:latin typeface="Segoe UI" panose="020B0502040204020203" pitchFamily="34" charset="0"/>
                <a:cs typeface="Segoe UI" panose="020B0502040204020203" pitchFamily="34" charset="0"/>
              </a:rPr>
              <a:t>Conseil ! </a:t>
            </a:r>
          </a:p>
          <a:p>
            <a:pPr marL="0" lvl="1" indent="0">
              <a:buNone/>
            </a:pP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Il est recommandé de</a:t>
            </a:r>
            <a:b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reprendre une échelle de gravité déjà définie dans l’organisation ou lors de l’étude des risques précédente.</a:t>
            </a:r>
          </a:p>
        </p:txBody>
      </p:sp>
      <p:grpSp>
        <p:nvGrpSpPr>
          <p:cNvPr id="11" name="Groupe 10">
            <a:extLst>
              <a:ext uri="{FF2B5EF4-FFF2-40B4-BE49-F238E27FC236}">
                <a16:creationId xmlns:a16="http://schemas.microsoft.com/office/drawing/2014/main" id="{C0A94953-DE27-0725-EFE0-202B627D7078}"/>
              </a:ext>
            </a:extLst>
          </p:cNvPr>
          <p:cNvGrpSpPr/>
          <p:nvPr/>
        </p:nvGrpSpPr>
        <p:grpSpPr>
          <a:xfrm>
            <a:off x="7602482" y="-635839"/>
            <a:ext cx="1541518" cy="504000"/>
            <a:chOff x="7494978" y="95114"/>
            <a:chExt cx="1541518" cy="504000"/>
          </a:xfrm>
        </p:grpSpPr>
        <p:sp>
          <p:nvSpPr>
            <p:cNvPr id="12" name="Rectangle 11">
              <a:extLst>
                <a:ext uri="{FF2B5EF4-FFF2-40B4-BE49-F238E27FC236}">
                  <a16:creationId xmlns:a16="http://schemas.microsoft.com/office/drawing/2014/main" id="{2E3FCE2D-775C-EDC2-C0CA-2E9D084C3A2C}"/>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n°8</a:t>
              </a:r>
            </a:p>
          </p:txBody>
        </p:sp>
        <p:pic>
          <p:nvPicPr>
            <p:cNvPr id="13" name="Picture 2" descr="\\intranet.fr\sgdsn\utilisateurs\mesdocuments\duclos-j\My Pictures\EBIOSRM_logo.PNG">
              <a:extLst>
                <a:ext uri="{FF2B5EF4-FFF2-40B4-BE49-F238E27FC236}">
                  <a16:creationId xmlns:a16="http://schemas.microsoft.com/office/drawing/2014/main" id="{0F6F0B63-A9AD-8E8E-0897-8DB82B056A8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pic>
        <p:nvPicPr>
          <p:cNvPr id="15" name="Image 14">
            <a:extLst>
              <a:ext uri="{FF2B5EF4-FFF2-40B4-BE49-F238E27FC236}">
                <a16:creationId xmlns:a16="http://schemas.microsoft.com/office/drawing/2014/main" id="{2450E554-000F-0F08-2126-1695CA09BFBE}"/>
              </a:ext>
            </a:extLst>
          </p:cNvPr>
          <p:cNvPicPr>
            <a:picLocks noChangeAspect="1"/>
          </p:cNvPicPr>
          <p:nvPr/>
        </p:nvPicPr>
        <p:blipFill>
          <a:blip r:embed="rId5"/>
          <a:stretch>
            <a:fillRect/>
          </a:stretch>
        </p:blipFill>
        <p:spPr>
          <a:xfrm>
            <a:off x="8253428" y="3263344"/>
            <a:ext cx="468000" cy="468000"/>
          </a:xfrm>
          <a:prstGeom prst="rect">
            <a:avLst/>
          </a:prstGeom>
        </p:spPr>
      </p:pic>
      <p:pic>
        <p:nvPicPr>
          <p:cNvPr id="6" name="Image 5">
            <a:extLst>
              <a:ext uri="{FF2B5EF4-FFF2-40B4-BE49-F238E27FC236}">
                <a16:creationId xmlns:a16="http://schemas.microsoft.com/office/drawing/2014/main" id="{F2240753-BA6E-BC52-9783-C4A58C66F98E}"/>
              </a:ext>
            </a:extLst>
          </p:cNvPr>
          <p:cNvPicPr>
            <a:picLocks noChangeAspect="1"/>
          </p:cNvPicPr>
          <p:nvPr/>
        </p:nvPicPr>
        <p:blipFill>
          <a:blip r:embed="rId6"/>
          <a:stretch>
            <a:fillRect/>
          </a:stretch>
        </p:blipFill>
        <p:spPr>
          <a:xfrm>
            <a:off x="6529889" y="423883"/>
            <a:ext cx="2009631" cy="2861540"/>
          </a:xfrm>
          <a:prstGeom prst="rect">
            <a:avLst/>
          </a:prstGeom>
        </p:spPr>
      </p:pic>
      <p:sp>
        <p:nvSpPr>
          <p:cNvPr id="4" name="Title 4">
            <a:extLst>
              <a:ext uri="{FF2B5EF4-FFF2-40B4-BE49-F238E27FC236}">
                <a16:creationId xmlns:a16="http://schemas.microsoft.com/office/drawing/2014/main" id="{E785B83A-650E-0E8B-8750-A70B25027F7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Définir une échelle de vraisemblance</a:t>
            </a:r>
          </a:p>
        </p:txBody>
      </p:sp>
      <p:sp>
        <p:nvSpPr>
          <p:cNvPr id="7" name="ZoneTexte 6">
            <a:extLst>
              <a:ext uri="{FF2B5EF4-FFF2-40B4-BE49-F238E27FC236}">
                <a16:creationId xmlns:a16="http://schemas.microsoft.com/office/drawing/2014/main" id="{55AEA6EE-568E-9FD5-7981-AD4584750452}"/>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a:t>
            </a:r>
          </a:p>
        </p:txBody>
      </p:sp>
    </p:spTree>
    <p:extLst>
      <p:ext uri="{BB962C8B-B14F-4D97-AF65-F5344CB8AC3E}">
        <p14:creationId xmlns:p14="http://schemas.microsoft.com/office/powerpoint/2010/main" val="2783035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0D2868-6455-E609-297F-957FDA82470A}"/>
              </a:ext>
            </a:extLst>
          </p:cNvPr>
          <p:cNvSpPr/>
          <p:nvPr/>
        </p:nvSpPr>
        <p:spPr>
          <a:xfrm>
            <a:off x="119902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Connaitre</a:t>
            </a:r>
          </a:p>
        </p:txBody>
      </p:sp>
      <p:sp>
        <p:nvSpPr>
          <p:cNvPr id="4" name="Rectangle 3">
            <a:extLst>
              <a:ext uri="{FF2B5EF4-FFF2-40B4-BE49-F238E27FC236}">
                <a16:creationId xmlns:a16="http://schemas.microsoft.com/office/drawing/2014/main" id="{13135718-0E10-E9FC-F118-9C83BA6DE506}"/>
              </a:ext>
            </a:extLst>
          </p:cNvPr>
          <p:cNvSpPr/>
          <p:nvPr/>
        </p:nvSpPr>
        <p:spPr>
          <a:xfrm>
            <a:off x="474740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D7C700C8-681F-0F54-B3DD-756D152D1F61}"/>
              </a:ext>
            </a:extLst>
          </p:cNvPr>
          <p:cNvSpPr/>
          <p:nvPr/>
        </p:nvSpPr>
        <p:spPr>
          <a:xfrm>
            <a:off x="6494684"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p:txBody>
      </p:sp>
      <p:sp>
        <p:nvSpPr>
          <p:cNvPr id="6" name="Rectangle 5">
            <a:extLst>
              <a:ext uri="{FF2B5EF4-FFF2-40B4-BE49-F238E27FC236}">
                <a16:creationId xmlns:a16="http://schemas.microsoft.com/office/drawing/2014/main" id="{82A76BFC-9476-4BF8-5EF7-7D5285425542}"/>
              </a:ext>
            </a:extLst>
          </p:cNvPr>
          <p:cNvSpPr/>
          <p:nvPr/>
        </p:nvSpPr>
        <p:spPr>
          <a:xfrm>
            <a:off x="3000126"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900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p:txBody>
      </p:sp>
      <p:sp>
        <p:nvSpPr>
          <p:cNvPr id="39" name="Rectangle à coins arrondis 74">
            <a:extLst>
              <a:ext uri="{FF2B5EF4-FFF2-40B4-BE49-F238E27FC236}">
                <a16:creationId xmlns:a16="http://schemas.microsoft.com/office/drawing/2014/main" id="{64D91A86-F508-4733-D5D1-B59F87C705E7}"/>
              </a:ext>
            </a:extLst>
          </p:cNvPr>
          <p:cNvSpPr/>
          <p:nvPr/>
        </p:nvSpPr>
        <p:spPr>
          <a:xfrm>
            <a:off x="6630170" y="1983580"/>
            <a:ext cx="1225463" cy="720000"/>
          </a:xfrm>
          <a:prstGeom prst="rect">
            <a:avLst/>
          </a:prstGeom>
          <a:solidFill>
            <a:srgbClr val="EF8B17"/>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Modification des notes</a:t>
            </a:r>
          </a:p>
        </p:txBody>
      </p:sp>
      <p:cxnSp>
        <p:nvCxnSpPr>
          <p:cNvPr id="69" name="Connecteur droit avec flèche 68">
            <a:extLst>
              <a:ext uri="{FF2B5EF4-FFF2-40B4-BE49-F238E27FC236}">
                <a16:creationId xmlns:a16="http://schemas.microsoft.com/office/drawing/2014/main" id="{78222F7E-89B9-4369-5666-81E05518D303}"/>
              </a:ext>
            </a:extLst>
          </p:cNvPr>
          <p:cNvCxnSpPr>
            <a:cxnSpLocks/>
          </p:cNvCxnSpPr>
          <p:nvPr/>
        </p:nvCxnSpPr>
        <p:spPr>
          <a:xfrm flipV="1">
            <a:off x="5987998" y="2529267"/>
            <a:ext cx="595852" cy="1"/>
          </a:xfrm>
          <a:prstGeom prst="straightConnector1">
            <a:avLst/>
          </a:prstGeom>
          <a:noFill/>
          <a:ln w="19050" cap="flat" cmpd="sng" algn="ctr">
            <a:solidFill>
              <a:srgbClr val="0070C0"/>
            </a:solidFill>
            <a:prstDash val="solid"/>
            <a:tailEnd type="arrow"/>
          </a:ln>
          <a:effectLst/>
        </p:spPr>
      </p:cxnSp>
      <p:cxnSp>
        <p:nvCxnSpPr>
          <p:cNvPr id="70" name="Connecteur droit avec flèche 69">
            <a:extLst>
              <a:ext uri="{FF2B5EF4-FFF2-40B4-BE49-F238E27FC236}">
                <a16:creationId xmlns:a16="http://schemas.microsoft.com/office/drawing/2014/main" id="{9719BC25-A54D-2846-D9E3-3D6B85E44220}"/>
              </a:ext>
            </a:extLst>
          </p:cNvPr>
          <p:cNvCxnSpPr>
            <a:cxnSpLocks/>
          </p:cNvCxnSpPr>
          <p:nvPr/>
        </p:nvCxnSpPr>
        <p:spPr>
          <a:xfrm flipV="1">
            <a:off x="5987998" y="2174445"/>
            <a:ext cx="595852" cy="1"/>
          </a:xfrm>
          <a:prstGeom prst="straightConnector1">
            <a:avLst/>
          </a:prstGeom>
          <a:noFill/>
          <a:ln w="19050" cap="flat" cmpd="sng" algn="ctr">
            <a:solidFill>
              <a:srgbClr val="EA2B2E"/>
            </a:solidFill>
            <a:prstDash val="solid"/>
            <a:tailEnd type="arrow"/>
          </a:ln>
          <a:effectLst/>
        </p:spPr>
      </p:cxnSp>
      <p:sp>
        <p:nvSpPr>
          <p:cNvPr id="38" name="Rectangle à coins arrondis 65">
            <a:extLst>
              <a:ext uri="{FF2B5EF4-FFF2-40B4-BE49-F238E27FC236}">
                <a16:creationId xmlns:a16="http://schemas.microsoft.com/office/drawing/2014/main" id="{E499ED9F-099A-A2A9-67BD-E21E2E9C3CD4}"/>
              </a:ext>
            </a:extLst>
          </p:cNvPr>
          <p:cNvSpPr/>
          <p:nvPr/>
        </p:nvSpPr>
        <p:spPr>
          <a:xfrm>
            <a:off x="4931590" y="1989789"/>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Recherche des notes des élèves</a:t>
            </a:r>
          </a:p>
        </p:txBody>
      </p:sp>
      <p:sp>
        <p:nvSpPr>
          <p:cNvPr id="71" name="Espace réservé du contenu 2">
            <a:extLst>
              <a:ext uri="{FF2B5EF4-FFF2-40B4-BE49-F238E27FC236}">
                <a16:creationId xmlns:a16="http://schemas.microsoft.com/office/drawing/2014/main" id="{D90A80F0-7F2D-535D-C50C-D108854B0BC2}"/>
              </a:ext>
            </a:extLst>
          </p:cNvPr>
          <p:cNvSpPr txBox="1">
            <a:spLocks/>
          </p:cNvSpPr>
          <p:nvPr/>
        </p:nvSpPr>
        <p:spPr>
          <a:xfrm>
            <a:off x="1649636" y="3133679"/>
            <a:ext cx="1620000" cy="92795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100" b="1" dirty="0">
                <a:solidFill>
                  <a:srgbClr val="00AFAA"/>
                </a:solidFill>
              </a:rPr>
              <a:t>Méthode expresse</a:t>
            </a:r>
            <a:endParaRPr lang="fr-FR" sz="1100" dirty="0">
              <a:solidFill>
                <a:srgbClr val="00AFAA"/>
              </a:solidFill>
            </a:endParaRPr>
          </a:p>
          <a:p>
            <a:pPr lvl="2"/>
            <a:r>
              <a:rPr lang="fr-FR" sz="1100" dirty="0">
                <a:solidFill>
                  <a:srgbClr val="252525"/>
                </a:solidFill>
                <a:latin typeface="Segoe UI" panose="020B0502040204020203" pitchFamily="34" charset="0"/>
                <a:cs typeface="Segoe UI" panose="020B0502040204020203" pitchFamily="34" charset="0"/>
              </a:rPr>
              <a:t>J’évalue la vraisemblance globale du mode opératoire qui semble le plus probable.</a:t>
            </a:r>
          </a:p>
        </p:txBody>
      </p:sp>
      <p:sp>
        <p:nvSpPr>
          <p:cNvPr id="74" name="Rectangle 73">
            <a:extLst>
              <a:ext uri="{FF2B5EF4-FFF2-40B4-BE49-F238E27FC236}">
                <a16:creationId xmlns:a16="http://schemas.microsoft.com/office/drawing/2014/main" id="{05E8B098-7C1E-34FF-08F9-D4ED82ABFEC2}"/>
              </a:ext>
            </a:extLst>
          </p:cNvPr>
          <p:cNvSpPr/>
          <p:nvPr/>
        </p:nvSpPr>
        <p:spPr>
          <a:xfrm>
            <a:off x="1199025" y="3178032"/>
            <a:ext cx="360000" cy="360000"/>
          </a:xfrm>
          <a:prstGeom prst="rect">
            <a:avLst/>
          </a:prstGeom>
          <a:noFill/>
          <a:ln w="34925">
            <a:solidFill>
              <a:srgbClr val="00AF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3" name="Groupe 82">
            <a:extLst>
              <a:ext uri="{FF2B5EF4-FFF2-40B4-BE49-F238E27FC236}">
                <a16:creationId xmlns:a16="http://schemas.microsoft.com/office/drawing/2014/main" id="{770010A7-0E5F-4E50-AC49-85CC38B6EFE6}"/>
              </a:ext>
            </a:extLst>
          </p:cNvPr>
          <p:cNvGrpSpPr/>
          <p:nvPr/>
        </p:nvGrpSpPr>
        <p:grpSpPr>
          <a:xfrm>
            <a:off x="7602482" y="-635839"/>
            <a:ext cx="1541518" cy="504000"/>
            <a:chOff x="7494978" y="95114"/>
            <a:chExt cx="1541518" cy="504000"/>
          </a:xfrm>
        </p:grpSpPr>
        <p:sp>
          <p:nvSpPr>
            <p:cNvPr id="84" name="Rectangle 83">
              <a:extLst>
                <a:ext uri="{FF2B5EF4-FFF2-40B4-BE49-F238E27FC236}">
                  <a16:creationId xmlns:a16="http://schemas.microsoft.com/office/drawing/2014/main" id="{6C2CF0BD-2D28-0B4F-5C0B-B7367264E872}"/>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n°8</a:t>
              </a:r>
            </a:p>
          </p:txBody>
        </p:sp>
        <p:pic>
          <p:nvPicPr>
            <p:cNvPr id="85" name="Picture 2" descr="\\intranet.fr\sgdsn\utilisateurs\mesdocuments\duclos-j\My Pictures\EBIOSRM_logo.PNG">
              <a:extLst>
                <a:ext uri="{FF2B5EF4-FFF2-40B4-BE49-F238E27FC236}">
                  <a16:creationId xmlns:a16="http://schemas.microsoft.com/office/drawing/2014/main" id="{A5683D0F-BE12-7AC9-2741-F59AC2521BA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Forme libre 7">
            <a:extLst>
              <a:ext uri="{FF2B5EF4-FFF2-40B4-BE49-F238E27FC236}">
                <a16:creationId xmlns:a16="http://schemas.microsoft.com/office/drawing/2014/main" id="{1F30069F-F43E-E374-C038-04C1DB68DF19}"/>
              </a:ext>
            </a:extLst>
          </p:cNvPr>
          <p:cNvSpPr/>
          <p:nvPr/>
        </p:nvSpPr>
        <p:spPr>
          <a:xfrm rot="5400000" flipH="1" flipV="1">
            <a:off x="2399100" y="1205671"/>
            <a:ext cx="461944" cy="1156140"/>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9" name="Forme libre 8">
            <a:extLst>
              <a:ext uri="{FF2B5EF4-FFF2-40B4-BE49-F238E27FC236}">
                <a16:creationId xmlns:a16="http://schemas.microsoft.com/office/drawing/2014/main" id="{08CA386E-DD6B-0A96-B446-DEC80F3AE7BB}"/>
              </a:ext>
            </a:extLst>
          </p:cNvPr>
          <p:cNvSpPr/>
          <p:nvPr/>
        </p:nvSpPr>
        <p:spPr>
          <a:xfrm>
            <a:off x="4414290" y="1563370"/>
            <a:ext cx="1146688" cy="402157"/>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34" name="Rectangle à coins arrondis 33">
            <a:extLst>
              <a:ext uri="{FF2B5EF4-FFF2-40B4-BE49-F238E27FC236}">
                <a16:creationId xmlns:a16="http://schemas.microsoft.com/office/drawing/2014/main" id="{FF65126B-3454-76A8-CEF4-FA48991E38AA}"/>
              </a:ext>
            </a:extLst>
          </p:cNvPr>
          <p:cNvSpPr/>
          <p:nvPr/>
        </p:nvSpPr>
        <p:spPr>
          <a:xfrm>
            <a:off x="3208140" y="1214622"/>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cxnSp>
        <p:nvCxnSpPr>
          <p:cNvPr id="10" name="Connecteur droit avec flèche 9">
            <a:extLst>
              <a:ext uri="{FF2B5EF4-FFF2-40B4-BE49-F238E27FC236}">
                <a16:creationId xmlns:a16="http://schemas.microsoft.com/office/drawing/2014/main" id="{343DFA72-AAEC-F984-6E52-D4DDA063F002}"/>
              </a:ext>
            </a:extLst>
          </p:cNvPr>
          <p:cNvCxnSpPr>
            <a:cxnSpLocks/>
          </p:cNvCxnSpPr>
          <p:nvPr/>
        </p:nvCxnSpPr>
        <p:spPr>
          <a:xfrm flipV="1">
            <a:off x="2573512" y="2350810"/>
            <a:ext cx="595852" cy="1"/>
          </a:xfrm>
          <a:prstGeom prst="straightConnector1">
            <a:avLst/>
          </a:prstGeom>
          <a:noFill/>
          <a:ln w="19050" cap="flat" cmpd="sng" algn="ctr">
            <a:solidFill>
              <a:srgbClr val="0070C0"/>
            </a:solidFill>
            <a:prstDash val="solid"/>
            <a:tailEnd type="arrow"/>
          </a:ln>
          <a:effectLst/>
        </p:spPr>
      </p:cxnSp>
      <p:sp>
        <p:nvSpPr>
          <p:cNvPr id="11" name="Ellipse 10">
            <a:extLst>
              <a:ext uri="{FF2B5EF4-FFF2-40B4-BE49-F238E27FC236}">
                <a16:creationId xmlns:a16="http://schemas.microsoft.com/office/drawing/2014/main" id="{E4ABDACD-B660-B4F0-A6AD-C7C99C2CB16D}"/>
              </a:ext>
            </a:extLst>
          </p:cNvPr>
          <p:cNvSpPr>
            <a:spLocks noChangeAspect="1"/>
          </p:cNvSpPr>
          <p:nvPr/>
        </p:nvSpPr>
        <p:spPr>
          <a:xfrm>
            <a:off x="2758541" y="1611737"/>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12" name="Ellipse 11">
            <a:extLst>
              <a:ext uri="{FF2B5EF4-FFF2-40B4-BE49-F238E27FC236}">
                <a16:creationId xmlns:a16="http://schemas.microsoft.com/office/drawing/2014/main" id="{3008715F-26F6-AB65-4AE0-EDE8D36D9633}"/>
              </a:ext>
            </a:extLst>
          </p:cNvPr>
          <p:cNvSpPr>
            <a:spLocks noChangeAspect="1"/>
          </p:cNvSpPr>
          <p:nvPr/>
        </p:nvSpPr>
        <p:spPr>
          <a:xfrm>
            <a:off x="2758541" y="2413475"/>
            <a:ext cx="239247" cy="238815"/>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sp>
        <p:nvSpPr>
          <p:cNvPr id="30" name="Rectangle à coins arrondis 98">
            <a:extLst>
              <a:ext uri="{FF2B5EF4-FFF2-40B4-BE49-F238E27FC236}">
                <a16:creationId xmlns:a16="http://schemas.microsoft.com/office/drawing/2014/main" id="{40F7B5AF-2E84-DFE9-B75C-BFDE47804611}"/>
              </a:ext>
            </a:extLst>
          </p:cNvPr>
          <p:cNvSpPr/>
          <p:nvPr/>
        </p:nvSpPr>
        <p:spPr>
          <a:xfrm>
            <a:off x="1401332" y="1995787"/>
            <a:ext cx="1225463" cy="720000"/>
          </a:xfrm>
          <a:prstGeom prst="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7" name="Title 4">
            <a:extLst>
              <a:ext uri="{FF2B5EF4-FFF2-40B4-BE49-F238E27FC236}">
                <a16:creationId xmlns:a16="http://schemas.microsoft.com/office/drawing/2014/main" id="{66110506-233E-F095-6237-484420F22A7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Les différents mode de calcul de la vraisemblance</a:t>
            </a:r>
          </a:p>
        </p:txBody>
      </p:sp>
      <p:sp>
        <p:nvSpPr>
          <p:cNvPr id="13" name="ZoneTexte 12">
            <a:extLst>
              <a:ext uri="{FF2B5EF4-FFF2-40B4-BE49-F238E27FC236}">
                <a16:creationId xmlns:a16="http://schemas.microsoft.com/office/drawing/2014/main" id="{25C4FE35-9303-82B0-5EF4-B0C658E462EC}"/>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a:t>
            </a:r>
          </a:p>
        </p:txBody>
      </p:sp>
      <p:cxnSp>
        <p:nvCxnSpPr>
          <p:cNvPr id="27" name="Connecteur droit avec flèche 26">
            <a:extLst>
              <a:ext uri="{FF2B5EF4-FFF2-40B4-BE49-F238E27FC236}">
                <a16:creationId xmlns:a16="http://schemas.microsoft.com/office/drawing/2014/main" id="{54051084-8D0F-49EF-A7F0-5F00E3823B0F}"/>
              </a:ext>
            </a:extLst>
          </p:cNvPr>
          <p:cNvCxnSpPr>
            <a:cxnSpLocks/>
          </p:cNvCxnSpPr>
          <p:nvPr/>
        </p:nvCxnSpPr>
        <p:spPr>
          <a:xfrm flipV="1">
            <a:off x="4286577" y="2349062"/>
            <a:ext cx="595852" cy="1"/>
          </a:xfrm>
          <a:prstGeom prst="straightConnector1">
            <a:avLst/>
          </a:prstGeom>
          <a:noFill/>
          <a:ln w="19050" cap="flat" cmpd="sng" algn="ctr">
            <a:solidFill>
              <a:srgbClr val="0070C0"/>
            </a:solidFill>
            <a:prstDash val="solid"/>
            <a:tailEnd type="arrow"/>
          </a:ln>
          <a:effectLst/>
        </p:spPr>
      </p:cxnSp>
      <p:sp>
        <p:nvSpPr>
          <p:cNvPr id="35" name="Rectangle à coins arrondis 38">
            <a:extLst>
              <a:ext uri="{FF2B5EF4-FFF2-40B4-BE49-F238E27FC236}">
                <a16:creationId xmlns:a16="http://schemas.microsoft.com/office/drawing/2014/main" id="{103137AF-F6A1-1727-B37D-9C7D945AB741}"/>
              </a:ext>
            </a:extLst>
          </p:cNvPr>
          <p:cNvSpPr/>
          <p:nvPr/>
        </p:nvSpPr>
        <p:spPr>
          <a:xfrm>
            <a:off x="3208140" y="1994118"/>
            <a:ext cx="1225463" cy="723290"/>
          </a:xfrm>
          <a:prstGeom prst="rect">
            <a:avLst/>
          </a:prstGeom>
          <a:solidFill>
            <a:srgbClr val="C9AD00"/>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77" name="Rectangle 76">
            <a:extLst>
              <a:ext uri="{FF2B5EF4-FFF2-40B4-BE49-F238E27FC236}">
                <a16:creationId xmlns:a16="http://schemas.microsoft.com/office/drawing/2014/main" id="{DB830E55-8694-0641-572F-F7FB9A40EDB6}"/>
              </a:ext>
            </a:extLst>
          </p:cNvPr>
          <p:cNvSpPr/>
          <p:nvPr/>
        </p:nvSpPr>
        <p:spPr>
          <a:xfrm>
            <a:off x="1401332" y="1990301"/>
            <a:ext cx="6454301" cy="723290"/>
          </a:xfrm>
          <a:prstGeom prst="rect">
            <a:avLst/>
          </a:prstGeom>
          <a:noFill/>
          <a:ln w="50800">
            <a:solidFill>
              <a:srgbClr val="00AFAA"/>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4550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1000"/>
                                        <p:tgtEl>
                                          <p:spTgt spid="7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4" grpId="0" animBg="1"/>
      <p:bldP spid="77"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0D2868-6455-E609-297F-957FDA82470A}"/>
              </a:ext>
            </a:extLst>
          </p:cNvPr>
          <p:cNvSpPr/>
          <p:nvPr/>
        </p:nvSpPr>
        <p:spPr>
          <a:xfrm>
            <a:off x="119902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Connaitre</a:t>
            </a:r>
          </a:p>
        </p:txBody>
      </p:sp>
      <p:sp>
        <p:nvSpPr>
          <p:cNvPr id="4" name="Rectangle 3">
            <a:extLst>
              <a:ext uri="{FF2B5EF4-FFF2-40B4-BE49-F238E27FC236}">
                <a16:creationId xmlns:a16="http://schemas.microsoft.com/office/drawing/2014/main" id="{13135718-0E10-E9FC-F118-9C83BA6DE506}"/>
              </a:ext>
            </a:extLst>
          </p:cNvPr>
          <p:cNvSpPr/>
          <p:nvPr/>
        </p:nvSpPr>
        <p:spPr>
          <a:xfrm>
            <a:off x="474740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D7C700C8-681F-0F54-B3DD-756D152D1F61}"/>
              </a:ext>
            </a:extLst>
          </p:cNvPr>
          <p:cNvSpPr/>
          <p:nvPr/>
        </p:nvSpPr>
        <p:spPr>
          <a:xfrm>
            <a:off x="6494684"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p:txBody>
      </p:sp>
      <p:sp>
        <p:nvSpPr>
          <p:cNvPr id="6" name="Rectangle 5">
            <a:extLst>
              <a:ext uri="{FF2B5EF4-FFF2-40B4-BE49-F238E27FC236}">
                <a16:creationId xmlns:a16="http://schemas.microsoft.com/office/drawing/2014/main" id="{82A76BFC-9476-4BF8-5EF7-7D5285425542}"/>
              </a:ext>
            </a:extLst>
          </p:cNvPr>
          <p:cNvSpPr/>
          <p:nvPr/>
        </p:nvSpPr>
        <p:spPr>
          <a:xfrm>
            <a:off x="3000126"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900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p:txBody>
      </p:sp>
      <p:cxnSp>
        <p:nvCxnSpPr>
          <p:cNvPr id="20" name="Connecteur droit avec flèche 19">
            <a:extLst>
              <a:ext uri="{FF2B5EF4-FFF2-40B4-BE49-F238E27FC236}">
                <a16:creationId xmlns:a16="http://schemas.microsoft.com/office/drawing/2014/main" id="{007DAD7E-D1AC-27A8-E4F4-EF4B0607F355}"/>
              </a:ext>
            </a:extLst>
          </p:cNvPr>
          <p:cNvCxnSpPr>
            <a:cxnSpLocks/>
          </p:cNvCxnSpPr>
          <p:nvPr/>
        </p:nvCxnSpPr>
        <p:spPr>
          <a:xfrm flipV="1">
            <a:off x="2573512" y="2350810"/>
            <a:ext cx="595852" cy="1"/>
          </a:xfrm>
          <a:prstGeom prst="straightConnector1">
            <a:avLst/>
          </a:prstGeom>
          <a:noFill/>
          <a:ln w="19050" cap="flat" cmpd="sng" algn="ctr">
            <a:solidFill>
              <a:srgbClr val="0070C0"/>
            </a:solidFill>
            <a:prstDash val="solid"/>
            <a:tailEnd type="arrow"/>
          </a:ln>
          <a:effectLst/>
        </p:spPr>
      </p:cxnSp>
      <p:sp>
        <p:nvSpPr>
          <p:cNvPr id="39" name="Rectangle à coins arrondis 74">
            <a:extLst>
              <a:ext uri="{FF2B5EF4-FFF2-40B4-BE49-F238E27FC236}">
                <a16:creationId xmlns:a16="http://schemas.microsoft.com/office/drawing/2014/main" id="{64D91A86-F508-4733-D5D1-B59F87C705E7}"/>
              </a:ext>
            </a:extLst>
          </p:cNvPr>
          <p:cNvSpPr/>
          <p:nvPr/>
        </p:nvSpPr>
        <p:spPr>
          <a:xfrm>
            <a:off x="6630170" y="1983580"/>
            <a:ext cx="1225463" cy="720000"/>
          </a:xfrm>
          <a:prstGeom prst="rect">
            <a:avLst/>
          </a:prstGeom>
          <a:solidFill>
            <a:srgbClr val="EF8B17"/>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Modification des notes</a:t>
            </a:r>
          </a:p>
        </p:txBody>
      </p:sp>
      <p:sp>
        <p:nvSpPr>
          <p:cNvPr id="47" name="Ellipse 46">
            <a:extLst>
              <a:ext uri="{FF2B5EF4-FFF2-40B4-BE49-F238E27FC236}">
                <a16:creationId xmlns:a16="http://schemas.microsoft.com/office/drawing/2014/main" id="{661451D2-9885-C388-94B7-263A87F55DB3}"/>
              </a:ext>
            </a:extLst>
          </p:cNvPr>
          <p:cNvSpPr>
            <a:spLocks noChangeAspect="1"/>
          </p:cNvSpPr>
          <p:nvPr/>
        </p:nvSpPr>
        <p:spPr>
          <a:xfrm>
            <a:off x="2758541" y="1611737"/>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48" name="Ellipse 47">
            <a:extLst>
              <a:ext uri="{FF2B5EF4-FFF2-40B4-BE49-F238E27FC236}">
                <a16:creationId xmlns:a16="http://schemas.microsoft.com/office/drawing/2014/main" id="{ECC0F364-2392-59A4-82C8-8F36798134E8}"/>
              </a:ext>
            </a:extLst>
          </p:cNvPr>
          <p:cNvSpPr>
            <a:spLocks noChangeAspect="1"/>
          </p:cNvSpPr>
          <p:nvPr/>
        </p:nvSpPr>
        <p:spPr>
          <a:xfrm>
            <a:off x="2758541" y="2413475"/>
            <a:ext cx="239247" cy="238815"/>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cxnSp>
        <p:nvCxnSpPr>
          <p:cNvPr id="67" name="Connecteur droit avec flèche 66">
            <a:extLst>
              <a:ext uri="{FF2B5EF4-FFF2-40B4-BE49-F238E27FC236}">
                <a16:creationId xmlns:a16="http://schemas.microsoft.com/office/drawing/2014/main" id="{8B3DB25E-B28F-14B0-D4A6-B696DA37B688}"/>
              </a:ext>
            </a:extLst>
          </p:cNvPr>
          <p:cNvCxnSpPr>
            <a:cxnSpLocks/>
          </p:cNvCxnSpPr>
          <p:nvPr/>
        </p:nvCxnSpPr>
        <p:spPr>
          <a:xfrm flipV="1">
            <a:off x="4286577" y="2349062"/>
            <a:ext cx="595852" cy="1"/>
          </a:xfrm>
          <a:prstGeom prst="straightConnector1">
            <a:avLst/>
          </a:prstGeom>
          <a:noFill/>
          <a:ln w="19050" cap="flat" cmpd="sng" algn="ctr">
            <a:solidFill>
              <a:srgbClr val="0070C0"/>
            </a:solidFill>
            <a:prstDash val="solid"/>
            <a:tailEnd type="arrow"/>
          </a:ln>
          <a:effectLst/>
        </p:spPr>
      </p:cxnSp>
      <p:cxnSp>
        <p:nvCxnSpPr>
          <p:cNvPr id="69" name="Connecteur droit avec flèche 68">
            <a:extLst>
              <a:ext uri="{FF2B5EF4-FFF2-40B4-BE49-F238E27FC236}">
                <a16:creationId xmlns:a16="http://schemas.microsoft.com/office/drawing/2014/main" id="{78222F7E-89B9-4369-5666-81E05518D303}"/>
              </a:ext>
            </a:extLst>
          </p:cNvPr>
          <p:cNvCxnSpPr>
            <a:cxnSpLocks/>
          </p:cNvCxnSpPr>
          <p:nvPr/>
        </p:nvCxnSpPr>
        <p:spPr>
          <a:xfrm flipV="1">
            <a:off x="5987998" y="2529267"/>
            <a:ext cx="595852" cy="1"/>
          </a:xfrm>
          <a:prstGeom prst="straightConnector1">
            <a:avLst/>
          </a:prstGeom>
          <a:noFill/>
          <a:ln w="19050" cap="flat" cmpd="sng" algn="ctr">
            <a:solidFill>
              <a:srgbClr val="0070C0"/>
            </a:solidFill>
            <a:prstDash val="solid"/>
            <a:tailEnd type="arrow"/>
          </a:ln>
          <a:effectLst/>
        </p:spPr>
      </p:cxnSp>
      <p:cxnSp>
        <p:nvCxnSpPr>
          <p:cNvPr id="70" name="Connecteur droit avec flèche 69">
            <a:extLst>
              <a:ext uri="{FF2B5EF4-FFF2-40B4-BE49-F238E27FC236}">
                <a16:creationId xmlns:a16="http://schemas.microsoft.com/office/drawing/2014/main" id="{9719BC25-A54D-2846-D9E3-3D6B85E44220}"/>
              </a:ext>
            </a:extLst>
          </p:cNvPr>
          <p:cNvCxnSpPr>
            <a:cxnSpLocks/>
          </p:cNvCxnSpPr>
          <p:nvPr/>
        </p:nvCxnSpPr>
        <p:spPr>
          <a:xfrm flipV="1">
            <a:off x="5987998" y="2174445"/>
            <a:ext cx="595852" cy="1"/>
          </a:xfrm>
          <a:prstGeom prst="straightConnector1">
            <a:avLst/>
          </a:prstGeom>
          <a:noFill/>
          <a:ln w="19050" cap="flat" cmpd="sng" algn="ctr">
            <a:solidFill>
              <a:srgbClr val="EA2B2E"/>
            </a:solidFill>
            <a:prstDash val="solid"/>
            <a:tailEnd type="arrow"/>
          </a:ln>
          <a:effectLst/>
        </p:spPr>
      </p:cxnSp>
      <p:sp>
        <p:nvSpPr>
          <p:cNvPr id="38" name="Rectangle à coins arrondis 65">
            <a:extLst>
              <a:ext uri="{FF2B5EF4-FFF2-40B4-BE49-F238E27FC236}">
                <a16:creationId xmlns:a16="http://schemas.microsoft.com/office/drawing/2014/main" id="{E499ED9F-099A-A2A9-67BD-E21E2E9C3CD4}"/>
              </a:ext>
            </a:extLst>
          </p:cNvPr>
          <p:cNvSpPr/>
          <p:nvPr/>
        </p:nvSpPr>
        <p:spPr>
          <a:xfrm>
            <a:off x="4931590" y="1989789"/>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Recherche des notes des élèves</a:t>
            </a:r>
          </a:p>
        </p:txBody>
      </p:sp>
      <p:sp>
        <p:nvSpPr>
          <p:cNvPr id="73" name="Espace réservé du contenu 2">
            <a:extLst>
              <a:ext uri="{FF2B5EF4-FFF2-40B4-BE49-F238E27FC236}">
                <a16:creationId xmlns:a16="http://schemas.microsoft.com/office/drawing/2014/main" id="{679B2F07-3C25-0390-69FA-13A8A44A622F}"/>
              </a:ext>
            </a:extLst>
          </p:cNvPr>
          <p:cNvSpPr txBox="1">
            <a:spLocks/>
          </p:cNvSpPr>
          <p:nvPr/>
        </p:nvSpPr>
        <p:spPr>
          <a:xfrm>
            <a:off x="3861698" y="3133679"/>
            <a:ext cx="1620000" cy="880530"/>
          </a:xfrm>
          <a:prstGeom prst="rect">
            <a:avLst/>
          </a:prstGeom>
          <a:ln>
            <a:noFill/>
          </a:ln>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buNone/>
            </a:pPr>
            <a:r>
              <a:rPr lang="fr-FR" sz="1100" b="1" dirty="0">
                <a:solidFill>
                  <a:srgbClr val="00B0F0"/>
                </a:solidFill>
                <a:latin typeface="Segoe UI" panose="020B0502040204020203" pitchFamily="34" charset="0"/>
                <a:cs typeface="Segoe UI" panose="020B0502040204020203" pitchFamily="34" charset="0"/>
              </a:rPr>
              <a:t>Méthode standard</a:t>
            </a:r>
          </a:p>
          <a:p>
            <a:pPr marL="0" indent="0">
              <a:spcBef>
                <a:spcPts val="0"/>
              </a:spcBef>
              <a:buNone/>
            </a:pPr>
            <a:r>
              <a:rPr lang="fr-FR" sz="1100" dirty="0">
                <a:solidFill>
                  <a:srgbClr val="252525"/>
                </a:solidFill>
                <a:latin typeface="Segoe UI" panose="020B0502040204020203" pitchFamily="34" charset="0"/>
                <a:cs typeface="Segoe UI" panose="020B0502040204020203" pitchFamily="34" charset="0"/>
              </a:rPr>
              <a:t>J’évalue la vraisemblance de chaque action élémentaire du mode opératoire du point de vue de l’attaquant.</a:t>
            </a:r>
          </a:p>
        </p:txBody>
      </p:sp>
      <p:sp>
        <p:nvSpPr>
          <p:cNvPr id="75" name="Rectangle 74">
            <a:extLst>
              <a:ext uri="{FF2B5EF4-FFF2-40B4-BE49-F238E27FC236}">
                <a16:creationId xmlns:a16="http://schemas.microsoft.com/office/drawing/2014/main" id="{B08A133D-9C2E-836A-E6F0-E465FF005E94}"/>
              </a:ext>
            </a:extLst>
          </p:cNvPr>
          <p:cNvSpPr/>
          <p:nvPr/>
        </p:nvSpPr>
        <p:spPr>
          <a:xfrm>
            <a:off x="3421441" y="3178032"/>
            <a:ext cx="360000" cy="360000"/>
          </a:xfrm>
          <a:prstGeom prst="rect">
            <a:avLst/>
          </a:prstGeom>
          <a:noFill/>
          <a:ln w="349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a:extLst>
              <a:ext uri="{FF2B5EF4-FFF2-40B4-BE49-F238E27FC236}">
                <a16:creationId xmlns:a16="http://schemas.microsoft.com/office/drawing/2014/main" id="{5F890586-C310-AC62-6761-E7BBA9798C4D}"/>
              </a:ext>
            </a:extLst>
          </p:cNvPr>
          <p:cNvSpPr/>
          <p:nvPr/>
        </p:nvSpPr>
        <p:spPr>
          <a:xfrm>
            <a:off x="4931590" y="1994118"/>
            <a:ext cx="1225463" cy="709462"/>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a:extLst>
              <a:ext uri="{FF2B5EF4-FFF2-40B4-BE49-F238E27FC236}">
                <a16:creationId xmlns:a16="http://schemas.microsoft.com/office/drawing/2014/main" id="{6EFFDF6C-0A3A-B0DC-F35A-4EBF90543CE5}"/>
              </a:ext>
            </a:extLst>
          </p:cNvPr>
          <p:cNvSpPr/>
          <p:nvPr/>
        </p:nvSpPr>
        <p:spPr>
          <a:xfrm>
            <a:off x="6630170" y="1983581"/>
            <a:ext cx="1225463" cy="720000"/>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3" name="Groupe 82">
            <a:extLst>
              <a:ext uri="{FF2B5EF4-FFF2-40B4-BE49-F238E27FC236}">
                <a16:creationId xmlns:a16="http://schemas.microsoft.com/office/drawing/2014/main" id="{770010A7-0E5F-4E50-AC49-85CC38B6EFE6}"/>
              </a:ext>
            </a:extLst>
          </p:cNvPr>
          <p:cNvGrpSpPr/>
          <p:nvPr/>
        </p:nvGrpSpPr>
        <p:grpSpPr>
          <a:xfrm>
            <a:off x="7602482" y="-635839"/>
            <a:ext cx="1541518" cy="504000"/>
            <a:chOff x="7494978" y="95114"/>
            <a:chExt cx="1541518" cy="504000"/>
          </a:xfrm>
        </p:grpSpPr>
        <p:sp>
          <p:nvSpPr>
            <p:cNvPr id="84" name="Rectangle 83">
              <a:extLst>
                <a:ext uri="{FF2B5EF4-FFF2-40B4-BE49-F238E27FC236}">
                  <a16:creationId xmlns:a16="http://schemas.microsoft.com/office/drawing/2014/main" id="{6C2CF0BD-2D28-0B4F-5C0B-B7367264E872}"/>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n°8</a:t>
              </a:r>
            </a:p>
          </p:txBody>
        </p:sp>
        <p:pic>
          <p:nvPicPr>
            <p:cNvPr id="85" name="Picture 2" descr="\\intranet.fr\sgdsn\utilisateurs\mesdocuments\duclos-j\My Pictures\EBIOSRM_logo.PNG">
              <a:extLst>
                <a:ext uri="{FF2B5EF4-FFF2-40B4-BE49-F238E27FC236}">
                  <a16:creationId xmlns:a16="http://schemas.microsoft.com/office/drawing/2014/main" id="{A5683D0F-BE12-7AC9-2741-F59AC2521BA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à coins arrondis 38">
            <a:extLst>
              <a:ext uri="{FF2B5EF4-FFF2-40B4-BE49-F238E27FC236}">
                <a16:creationId xmlns:a16="http://schemas.microsoft.com/office/drawing/2014/main" id="{79FC228A-80B5-A07D-26FD-8CEC7859F60E}"/>
              </a:ext>
            </a:extLst>
          </p:cNvPr>
          <p:cNvSpPr/>
          <p:nvPr/>
        </p:nvSpPr>
        <p:spPr>
          <a:xfrm>
            <a:off x="3208140" y="1994118"/>
            <a:ext cx="1225463" cy="723290"/>
          </a:xfrm>
          <a:prstGeom prst="rect">
            <a:avLst/>
          </a:prstGeom>
          <a:solidFill>
            <a:srgbClr val="C9AD00"/>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10" name="Forme libre 9">
            <a:extLst>
              <a:ext uri="{FF2B5EF4-FFF2-40B4-BE49-F238E27FC236}">
                <a16:creationId xmlns:a16="http://schemas.microsoft.com/office/drawing/2014/main" id="{C59B9CCD-1C3D-8DE6-DE57-74D8D7549C9A}"/>
              </a:ext>
            </a:extLst>
          </p:cNvPr>
          <p:cNvSpPr/>
          <p:nvPr/>
        </p:nvSpPr>
        <p:spPr>
          <a:xfrm rot="5400000" flipH="1" flipV="1">
            <a:off x="2399100" y="1205671"/>
            <a:ext cx="461944" cy="1156140"/>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11" name="Rectangle à coins arrondis 33">
            <a:extLst>
              <a:ext uri="{FF2B5EF4-FFF2-40B4-BE49-F238E27FC236}">
                <a16:creationId xmlns:a16="http://schemas.microsoft.com/office/drawing/2014/main" id="{DFAF8CB7-5EDA-88BE-F85D-5D3018359B3E}"/>
              </a:ext>
            </a:extLst>
          </p:cNvPr>
          <p:cNvSpPr/>
          <p:nvPr/>
        </p:nvSpPr>
        <p:spPr>
          <a:xfrm>
            <a:off x="3208140" y="1214622"/>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12" name="Forme libre 11">
            <a:extLst>
              <a:ext uri="{FF2B5EF4-FFF2-40B4-BE49-F238E27FC236}">
                <a16:creationId xmlns:a16="http://schemas.microsoft.com/office/drawing/2014/main" id="{6D190243-7CD7-2EAF-B100-D4842FC2F008}"/>
              </a:ext>
            </a:extLst>
          </p:cNvPr>
          <p:cNvSpPr/>
          <p:nvPr/>
        </p:nvSpPr>
        <p:spPr>
          <a:xfrm>
            <a:off x="4414290" y="1563370"/>
            <a:ext cx="1146688" cy="402157"/>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13" name="Rectangle 12">
            <a:extLst>
              <a:ext uri="{FF2B5EF4-FFF2-40B4-BE49-F238E27FC236}">
                <a16:creationId xmlns:a16="http://schemas.microsoft.com/office/drawing/2014/main" id="{F20F4004-685E-C81A-9CBC-578493EB1B64}"/>
              </a:ext>
            </a:extLst>
          </p:cNvPr>
          <p:cNvSpPr/>
          <p:nvPr/>
        </p:nvSpPr>
        <p:spPr>
          <a:xfrm>
            <a:off x="3205901" y="1994118"/>
            <a:ext cx="1225463" cy="719998"/>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à coins arrondis 98">
            <a:extLst>
              <a:ext uri="{FF2B5EF4-FFF2-40B4-BE49-F238E27FC236}">
                <a16:creationId xmlns:a16="http://schemas.microsoft.com/office/drawing/2014/main" id="{40F7B5AF-2E84-DFE9-B75C-BFDE47804611}"/>
              </a:ext>
            </a:extLst>
          </p:cNvPr>
          <p:cNvSpPr/>
          <p:nvPr/>
        </p:nvSpPr>
        <p:spPr>
          <a:xfrm>
            <a:off x="1404428" y="1995787"/>
            <a:ext cx="1225463" cy="720000"/>
          </a:xfrm>
          <a:prstGeom prst="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81" name="Rectangle 80">
            <a:extLst>
              <a:ext uri="{FF2B5EF4-FFF2-40B4-BE49-F238E27FC236}">
                <a16:creationId xmlns:a16="http://schemas.microsoft.com/office/drawing/2014/main" id="{7899695E-B5A6-97A3-1B3C-B3B60A95942E}"/>
              </a:ext>
            </a:extLst>
          </p:cNvPr>
          <p:cNvSpPr/>
          <p:nvPr/>
        </p:nvSpPr>
        <p:spPr>
          <a:xfrm>
            <a:off x="1404428" y="1994118"/>
            <a:ext cx="1225463" cy="721669"/>
          </a:xfrm>
          <a:prstGeom prst="rect">
            <a:avLst/>
          </a:prstGeom>
          <a:noFill/>
          <a:ln w="50800">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4">
            <a:extLst>
              <a:ext uri="{FF2B5EF4-FFF2-40B4-BE49-F238E27FC236}">
                <a16:creationId xmlns:a16="http://schemas.microsoft.com/office/drawing/2014/main" id="{C77AFDD2-509E-1F8C-3194-14460ABC45B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Les différents mode de calcul de la vraisemblance</a:t>
            </a:r>
          </a:p>
        </p:txBody>
      </p:sp>
      <p:sp>
        <p:nvSpPr>
          <p:cNvPr id="9" name="ZoneTexte 8">
            <a:extLst>
              <a:ext uri="{FF2B5EF4-FFF2-40B4-BE49-F238E27FC236}">
                <a16:creationId xmlns:a16="http://schemas.microsoft.com/office/drawing/2014/main" id="{4ABD6348-1491-414B-0DA9-923EFCAECEE8}"/>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a:t>
            </a:r>
          </a:p>
        </p:txBody>
      </p:sp>
    </p:spTree>
    <p:extLst>
      <p:ext uri="{BB962C8B-B14F-4D97-AF65-F5344CB8AC3E}">
        <p14:creationId xmlns:p14="http://schemas.microsoft.com/office/powerpoint/2010/main" val="22603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p:cTn id="19" dur="500" fill="hold"/>
                                        <p:tgtEl>
                                          <p:spTgt spid="79"/>
                                        </p:tgtEl>
                                        <p:attrNameLst>
                                          <p:attrName>ppt_w</p:attrName>
                                        </p:attrNameLst>
                                      </p:cBhvr>
                                      <p:tavLst>
                                        <p:tav tm="0">
                                          <p:val>
                                            <p:fltVal val="0"/>
                                          </p:val>
                                        </p:tav>
                                        <p:tav tm="100000">
                                          <p:val>
                                            <p:strVal val="#ppt_w"/>
                                          </p:val>
                                        </p:tav>
                                      </p:tavLst>
                                    </p:anim>
                                    <p:anim calcmode="lin" valueType="num">
                                      <p:cBhvr>
                                        <p:cTn id="20" dur="500" fill="hold"/>
                                        <p:tgtEl>
                                          <p:spTgt spid="79"/>
                                        </p:tgtEl>
                                        <p:attrNameLst>
                                          <p:attrName>ppt_h</p:attrName>
                                        </p:attrNameLst>
                                      </p:cBhvr>
                                      <p:tavLst>
                                        <p:tav tm="0">
                                          <p:val>
                                            <p:fltVal val="0"/>
                                          </p:val>
                                        </p:tav>
                                        <p:tav tm="100000">
                                          <p:val>
                                            <p:strVal val="#ppt_h"/>
                                          </p:val>
                                        </p:tav>
                                      </p:tavLst>
                                    </p:anim>
                                    <p:animEffect transition="in" filter="fade">
                                      <p:cBhvr>
                                        <p:cTn id="21" dur="500"/>
                                        <p:tgtEl>
                                          <p:spTgt spid="7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p:cTn id="25" dur="500" fill="hold"/>
                                        <p:tgtEl>
                                          <p:spTgt spid="80"/>
                                        </p:tgtEl>
                                        <p:attrNameLst>
                                          <p:attrName>ppt_w</p:attrName>
                                        </p:attrNameLst>
                                      </p:cBhvr>
                                      <p:tavLst>
                                        <p:tav tm="0">
                                          <p:val>
                                            <p:fltVal val="0"/>
                                          </p:val>
                                        </p:tav>
                                        <p:tav tm="100000">
                                          <p:val>
                                            <p:strVal val="#ppt_w"/>
                                          </p:val>
                                        </p:tav>
                                      </p:tavLst>
                                    </p:anim>
                                    <p:anim calcmode="lin" valueType="num">
                                      <p:cBhvr>
                                        <p:cTn id="26" dur="500" fill="hold"/>
                                        <p:tgtEl>
                                          <p:spTgt spid="80"/>
                                        </p:tgtEl>
                                        <p:attrNameLst>
                                          <p:attrName>ppt_h</p:attrName>
                                        </p:attrNameLst>
                                      </p:cBhvr>
                                      <p:tavLst>
                                        <p:tav tm="0">
                                          <p:val>
                                            <p:fltVal val="0"/>
                                          </p:val>
                                        </p:tav>
                                        <p:tav tm="100000">
                                          <p:val>
                                            <p:strVal val="#ppt_h"/>
                                          </p:val>
                                        </p:tav>
                                      </p:tavLst>
                                    </p:anim>
                                    <p:animEffect transition="in" filter="fade">
                                      <p:cBhvr>
                                        <p:cTn id="27" dur="500"/>
                                        <p:tgtEl>
                                          <p:spTgt spid="8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5"/>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animBg="1"/>
      <p:bldP spid="79" grpId="0" animBg="1"/>
      <p:bldP spid="80" grpId="0" animBg="1"/>
      <p:bldP spid="13" grpId="0" animBg="1"/>
      <p:bldP spid="81"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0D2868-6455-E609-297F-957FDA82470A}"/>
              </a:ext>
            </a:extLst>
          </p:cNvPr>
          <p:cNvSpPr/>
          <p:nvPr/>
        </p:nvSpPr>
        <p:spPr>
          <a:xfrm>
            <a:off x="119902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Connaitre</a:t>
            </a:r>
          </a:p>
        </p:txBody>
      </p:sp>
      <p:sp>
        <p:nvSpPr>
          <p:cNvPr id="4" name="Rectangle 3">
            <a:extLst>
              <a:ext uri="{FF2B5EF4-FFF2-40B4-BE49-F238E27FC236}">
                <a16:creationId xmlns:a16="http://schemas.microsoft.com/office/drawing/2014/main" id="{13135718-0E10-E9FC-F118-9C83BA6DE506}"/>
              </a:ext>
            </a:extLst>
          </p:cNvPr>
          <p:cNvSpPr/>
          <p:nvPr/>
        </p:nvSpPr>
        <p:spPr>
          <a:xfrm>
            <a:off x="4747405"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Trouver</a:t>
            </a:r>
          </a:p>
        </p:txBody>
      </p:sp>
      <p:sp>
        <p:nvSpPr>
          <p:cNvPr id="5" name="Rectangle 4">
            <a:extLst>
              <a:ext uri="{FF2B5EF4-FFF2-40B4-BE49-F238E27FC236}">
                <a16:creationId xmlns:a16="http://schemas.microsoft.com/office/drawing/2014/main" id="{D7C700C8-681F-0F54-B3DD-756D152D1F61}"/>
              </a:ext>
            </a:extLst>
          </p:cNvPr>
          <p:cNvSpPr/>
          <p:nvPr/>
        </p:nvSpPr>
        <p:spPr>
          <a:xfrm>
            <a:off x="6494684"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100" b="1" dirty="0">
                <a:solidFill>
                  <a:srgbClr val="C9AD00"/>
                </a:solidFill>
                <a:latin typeface="Segoe UI" panose="020B0502040204020203" pitchFamily="34" charset="0"/>
                <a:cs typeface="Segoe UI" panose="020B0502040204020203" pitchFamily="34" charset="0"/>
              </a:rPr>
              <a:t>Exploiter</a:t>
            </a:r>
          </a:p>
        </p:txBody>
      </p:sp>
      <p:sp>
        <p:nvSpPr>
          <p:cNvPr id="6" name="Rectangle 5">
            <a:extLst>
              <a:ext uri="{FF2B5EF4-FFF2-40B4-BE49-F238E27FC236}">
                <a16:creationId xmlns:a16="http://schemas.microsoft.com/office/drawing/2014/main" id="{82A76BFC-9476-4BF8-5EF7-7D5285425542}"/>
              </a:ext>
            </a:extLst>
          </p:cNvPr>
          <p:cNvSpPr/>
          <p:nvPr/>
        </p:nvSpPr>
        <p:spPr>
          <a:xfrm>
            <a:off x="3000126" y="915989"/>
            <a:ext cx="1620000" cy="1936206"/>
          </a:xfrm>
          <a:prstGeom prst="rect">
            <a:avLst/>
          </a:prstGeom>
          <a:solidFill>
            <a:schemeClr val="bg1"/>
          </a:solidFill>
          <a:ln w="25400">
            <a:solidFill>
              <a:srgbClr val="C9AD00"/>
            </a:solidFill>
          </a:ln>
          <a:effectLst/>
        </p:spPr>
        <p:style>
          <a:lnRef idx="1">
            <a:schemeClr val="accent6"/>
          </a:lnRef>
          <a:fillRef idx="2">
            <a:schemeClr val="accent6"/>
          </a:fillRef>
          <a:effectRef idx="1">
            <a:schemeClr val="accent6"/>
          </a:effectRef>
          <a:fontRef idx="minor">
            <a:schemeClr val="dk1"/>
          </a:fontRef>
        </p:style>
        <p:txBody>
          <a:bodyPr lIns="180000" tIns="72000" rIns="900000" bIns="0" rtlCol="0" anchor="t"/>
          <a:lstStyle/>
          <a:p>
            <a:r>
              <a:rPr lang="fr-FR" sz="1100" b="1" dirty="0">
                <a:solidFill>
                  <a:srgbClr val="C9AD00"/>
                </a:solidFill>
                <a:latin typeface="Segoe UI" panose="020B0502040204020203" pitchFamily="34" charset="0"/>
                <a:cs typeface="Segoe UI" panose="020B0502040204020203" pitchFamily="34" charset="0"/>
              </a:rPr>
              <a:t>Rentrer</a:t>
            </a:r>
          </a:p>
        </p:txBody>
      </p:sp>
      <p:cxnSp>
        <p:nvCxnSpPr>
          <p:cNvPr id="20" name="Connecteur droit avec flèche 19">
            <a:extLst>
              <a:ext uri="{FF2B5EF4-FFF2-40B4-BE49-F238E27FC236}">
                <a16:creationId xmlns:a16="http://schemas.microsoft.com/office/drawing/2014/main" id="{007DAD7E-D1AC-27A8-E4F4-EF4B0607F355}"/>
              </a:ext>
            </a:extLst>
          </p:cNvPr>
          <p:cNvCxnSpPr>
            <a:cxnSpLocks/>
          </p:cNvCxnSpPr>
          <p:nvPr/>
        </p:nvCxnSpPr>
        <p:spPr>
          <a:xfrm flipV="1">
            <a:off x="2573512" y="2350810"/>
            <a:ext cx="595852" cy="1"/>
          </a:xfrm>
          <a:prstGeom prst="straightConnector1">
            <a:avLst/>
          </a:prstGeom>
          <a:noFill/>
          <a:ln w="19050" cap="flat" cmpd="sng" algn="ctr">
            <a:solidFill>
              <a:srgbClr val="0070C0"/>
            </a:solidFill>
            <a:prstDash val="solid"/>
            <a:tailEnd type="arrow"/>
          </a:ln>
          <a:effectLst/>
        </p:spPr>
      </p:cxnSp>
      <p:sp>
        <p:nvSpPr>
          <p:cNvPr id="39" name="Rectangle à coins arrondis 74">
            <a:extLst>
              <a:ext uri="{FF2B5EF4-FFF2-40B4-BE49-F238E27FC236}">
                <a16:creationId xmlns:a16="http://schemas.microsoft.com/office/drawing/2014/main" id="{64D91A86-F508-4733-D5D1-B59F87C705E7}"/>
              </a:ext>
            </a:extLst>
          </p:cNvPr>
          <p:cNvSpPr/>
          <p:nvPr/>
        </p:nvSpPr>
        <p:spPr>
          <a:xfrm>
            <a:off x="6630170" y="1983580"/>
            <a:ext cx="1225463" cy="720000"/>
          </a:xfrm>
          <a:prstGeom prst="rect">
            <a:avLst/>
          </a:prstGeom>
          <a:solidFill>
            <a:srgbClr val="EF8B17"/>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Modification des notes</a:t>
            </a:r>
          </a:p>
        </p:txBody>
      </p:sp>
      <p:sp>
        <p:nvSpPr>
          <p:cNvPr id="47" name="Ellipse 46">
            <a:extLst>
              <a:ext uri="{FF2B5EF4-FFF2-40B4-BE49-F238E27FC236}">
                <a16:creationId xmlns:a16="http://schemas.microsoft.com/office/drawing/2014/main" id="{661451D2-9885-C388-94B7-263A87F55DB3}"/>
              </a:ext>
            </a:extLst>
          </p:cNvPr>
          <p:cNvSpPr>
            <a:spLocks noChangeAspect="1"/>
          </p:cNvSpPr>
          <p:nvPr/>
        </p:nvSpPr>
        <p:spPr>
          <a:xfrm>
            <a:off x="2758541" y="1611737"/>
            <a:ext cx="239247" cy="238815"/>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1</a:t>
            </a:r>
          </a:p>
        </p:txBody>
      </p:sp>
      <p:sp>
        <p:nvSpPr>
          <p:cNvPr id="48" name="Ellipse 47">
            <a:extLst>
              <a:ext uri="{FF2B5EF4-FFF2-40B4-BE49-F238E27FC236}">
                <a16:creationId xmlns:a16="http://schemas.microsoft.com/office/drawing/2014/main" id="{ECC0F364-2392-59A4-82C8-8F36798134E8}"/>
              </a:ext>
            </a:extLst>
          </p:cNvPr>
          <p:cNvSpPr>
            <a:spLocks noChangeAspect="1"/>
          </p:cNvSpPr>
          <p:nvPr/>
        </p:nvSpPr>
        <p:spPr>
          <a:xfrm>
            <a:off x="2758541" y="2413475"/>
            <a:ext cx="239247" cy="238815"/>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latin typeface="Segoe UI" panose="020B0502040204020203" pitchFamily="34" charset="0"/>
                <a:ea typeface="Segoe UI" panose="020B0502040204020203" pitchFamily="34" charset="0"/>
                <a:cs typeface="Segoe UI" panose="020B0502040204020203" pitchFamily="34" charset="0"/>
              </a:rPr>
              <a:t>2</a:t>
            </a:r>
          </a:p>
        </p:txBody>
      </p:sp>
      <p:cxnSp>
        <p:nvCxnSpPr>
          <p:cNvPr id="67" name="Connecteur droit avec flèche 66">
            <a:extLst>
              <a:ext uri="{FF2B5EF4-FFF2-40B4-BE49-F238E27FC236}">
                <a16:creationId xmlns:a16="http://schemas.microsoft.com/office/drawing/2014/main" id="{8B3DB25E-B28F-14B0-D4A6-B696DA37B688}"/>
              </a:ext>
            </a:extLst>
          </p:cNvPr>
          <p:cNvCxnSpPr>
            <a:cxnSpLocks/>
          </p:cNvCxnSpPr>
          <p:nvPr/>
        </p:nvCxnSpPr>
        <p:spPr>
          <a:xfrm flipV="1">
            <a:off x="4286577" y="2349062"/>
            <a:ext cx="595852" cy="1"/>
          </a:xfrm>
          <a:prstGeom prst="straightConnector1">
            <a:avLst/>
          </a:prstGeom>
          <a:noFill/>
          <a:ln w="19050" cap="flat" cmpd="sng" algn="ctr">
            <a:solidFill>
              <a:srgbClr val="0070C0"/>
            </a:solidFill>
            <a:prstDash val="solid"/>
            <a:tailEnd type="arrow"/>
          </a:ln>
          <a:effectLst/>
        </p:spPr>
      </p:cxnSp>
      <p:cxnSp>
        <p:nvCxnSpPr>
          <p:cNvPr id="69" name="Connecteur droit avec flèche 68">
            <a:extLst>
              <a:ext uri="{FF2B5EF4-FFF2-40B4-BE49-F238E27FC236}">
                <a16:creationId xmlns:a16="http://schemas.microsoft.com/office/drawing/2014/main" id="{78222F7E-89B9-4369-5666-81E05518D303}"/>
              </a:ext>
            </a:extLst>
          </p:cNvPr>
          <p:cNvCxnSpPr>
            <a:cxnSpLocks/>
          </p:cNvCxnSpPr>
          <p:nvPr/>
        </p:nvCxnSpPr>
        <p:spPr>
          <a:xfrm flipV="1">
            <a:off x="5987998" y="2529267"/>
            <a:ext cx="595852" cy="1"/>
          </a:xfrm>
          <a:prstGeom prst="straightConnector1">
            <a:avLst/>
          </a:prstGeom>
          <a:noFill/>
          <a:ln w="19050" cap="flat" cmpd="sng" algn="ctr">
            <a:solidFill>
              <a:srgbClr val="0070C0"/>
            </a:solidFill>
            <a:prstDash val="solid"/>
            <a:tailEnd type="arrow"/>
          </a:ln>
          <a:effectLst/>
        </p:spPr>
      </p:cxnSp>
      <p:cxnSp>
        <p:nvCxnSpPr>
          <p:cNvPr id="70" name="Connecteur droit avec flèche 69">
            <a:extLst>
              <a:ext uri="{FF2B5EF4-FFF2-40B4-BE49-F238E27FC236}">
                <a16:creationId xmlns:a16="http://schemas.microsoft.com/office/drawing/2014/main" id="{9719BC25-A54D-2846-D9E3-3D6B85E44220}"/>
              </a:ext>
            </a:extLst>
          </p:cNvPr>
          <p:cNvCxnSpPr>
            <a:cxnSpLocks/>
          </p:cNvCxnSpPr>
          <p:nvPr/>
        </p:nvCxnSpPr>
        <p:spPr>
          <a:xfrm flipV="1">
            <a:off x="5987998" y="2174445"/>
            <a:ext cx="595852" cy="1"/>
          </a:xfrm>
          <a:prstGeom prst="straightConnector1">
            <a:avLst/>
          </a:prstGeom>
          <a:noFill/>
          <a:ln w="19050" cap="flat" cmpd="sng" algn="ctr">
            <a:solidFill>
              <a:srgbClr val="EA2B2E"/>
            </a:solidFill>
            <a:prstDash val="solid"/>
            <a:tailEnd type="arrow"/>
          </a:ln>
          <a:effectLst/>
        </p:spPr>
      </p:cxnSp>
      <p:sp>
        <p:nvSpPr>
          <p:cNvPr id="38" name="Rectangle à coins arrondis 65">
            <a:extLst>
              <a:ext uri="{FF2B5EF4-FFF2-40B4-BE49-F238E27FC236}">
                <a16:creationId xmlns:a16="http://schemas.microsoft.com/office/drawing/2014/main" id="{E499ED9F-099A-A2A9-67BD-E21E2E9C3CD4}"/>
              </a:ext>
            </a:extLst>
          </p:cNvPr>
          <p:cNvSpPr/>
          <p:nvPr/>
        </p:nvSpPr>
        <p:spPr>
          <a:xfrm>
            <a:off x="4931590" y="1989789"/>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Recherche des notes des élèves</a:t>
            </a:r>
          </a:p>
        </p:txBody>
      </p:sp>
      <p:sp>
        <p:nvSpPr>
          <p:cNvPr id="72" name="Espace réservé du contenu 2">
            <a:extLst>
              <a:ext uri="{FF2B5EF4-FFF2-40B4-BE49-F238E27FC236}">
                <a16:creationId xmlns:a16="http://schemas.microsoft.com/office/drawing/2014/main" id="{25D8E501-FD9D-7E00-704B-263D12EC24FE}"/>
              </a:ext>
            </a:extLst>
          </p:cNvPr>
          <p:cNvSpPr txBox="1">
            <a:spLocks/>
          </p:cNvSpPr>
          <p:nvPr/>
        </p:nvSpPr>
        <p:spPr>
          <a:xfrm>
            <a:off x="6073757" y="3133679"/>
            <a:ext cx="1620000" cy="849176"/>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buNone/>
            </a:pPr>
            <a:r>
              <a:rPr lang="fr-FR" sz="1100" b="1" dirty="0">
                <a:solidFill>
                  <a:srgbClr val="EA2B2E"/>
                </a:solidFill>
                <a:latin typeface="Segoe UI" panose="020B0502040204020203" pitchFamily="34" charset="0"/>
                <a:cs typeface="Segoe UI" panose="020B0502040204020203" pitchFamily="34" charset="0"/>
              </a:rPr>
              <a:t>Méthode avancée</a:t>
            </a:r>
          </a:p>
          <a:p>
            <a:pPr marL="0" indent="0">
              <a:spcBef>
                <a:spcPts val="0"/>
              </a:spcBef>
              <a:buNone/>
            </a:pPr>
            <a:r>
              <a:rPr lang="fr-FR" sz="1100" dirty="0">
                <a:solidFill>
                  <a:srgbClr val="252525"/>
                </a:solidFill>
                <a:latin typeface="Segoe UI" panose="020B0502040204020203" pitchFamily="34" charset="0"/>
                <a:cs typeface="Segoe UI" panose="020B0502040204020203" pitchFamily="34" charset="0"/>
              </a:rPr>
              <a:t>En plus de l’évaluation de la vraisemblance, j’effectue la cotation de la « difficulté technique » de chaque action élémentaire du mode opératoire du point de vue de l’attaquant.</a:t>
            </a:r>
          </a:p>
        </p:txBody>
      </p:sp>
      <p:sp>
        <p:nvSpPr>
          <p:cNvPr id="76" name="Rectangle 75">
            <a:extLst>
              <a:ext uri="{FF2B5EF4-FFF2-40B4-BE49-F238E27FC236}">
                <a16:creationId xmlns:a16="http://schemas.microsoft.com/office/drawing/2014/main" id="{48309D6C-10BD-0EA4-C261-FA42D50FEADB}"/>
              </a:ext>
            </a:extLst>
          </p:cNvPr>
          <p:cNvSpPr/>
          <p:nvPr/>
        </p:nvSpPr>
        <p:spPr>
          <a:xfrm>
            <a:off x="5616733" y="3178032"/>
            <a:ext cx="360000" cy="360000"/>
          </a:xfrm>
          <a:prstGeom prst="rect">
            <a:avLst/>
          </a:prstGeom>
          <a:noFill/>
          <a:ln w="34925">
            <a:solidFill>
              <a:srgbClr val="EA2B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a:extLst>
              <a:ext uri="{FF2B5EF4-FFF2-40B4-BE49-F238E27FC236}">
                <a16:creationId xmlns:a16="http://schemas.microsoft.com/office/drawing/2014/main" id="{5F890586-C310-AC62-6761-E7BBA9798C4D}"/>
              </a:ext>
            </a:extLst>
          </p:cNvPr>
          <p:cNvSpPr/>
          <p:nvPr/>
        </p:nvSpPr>
        <p:spPr>
          <a:xfrm>
            <a:off x="4930490" y="1991664"/>
            <a:ext cx="1225463" cy="718122"/>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a:extLst>
              <a:ext uri="{FF2B5EF4-FFF2-40B4-BE49-F238E27FC236}">
                <a16:creationId xmlns:a16="http://schemas.microsoft.com/office/drawing/2014/main" id="{6EFFDF6C-0A3A-B0DC-F35A-4EBF90543CE5}"/>
              </a:ext>
            </a:extLst>
          </p:cNvPr>
          <p:cNvSpPr/>
          <p:nvPr/>
        </p:nvSpPr>
        <p:spPr>
          <a:xfrm>
            <a:off x="6630170" y="1989788"/>
            <a:ext cx="1225463" cy="713791"/>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3" name="Groupe 82">
            <a:extLst>
              <a:ext uri="{FF2B5EF4-FFF2-40B4-BE49-F238E27FC236}">
                <a16:creationId xmlns:a16="http://schemas.microsoft.com/office/drawing/2014/main" id="{770010A7-0E5F-4E50-AC49-85CC38B6EFE6}"/>
              </a:ext>
            </a:extLst>
          </p:cNvPr>
          <p:cNvGrpSpPr/>
          <p:nvPr/>
        </p:nvGrpSpPr>
        <p:grpSpPr>
          <a:xfrm>
            <a:off x="7602482" y="-635839"/>
            <a:ext cx="1541518" cy="504000"/>
            <a:chOff x="7494978" y="95114"/>
            <a:chExt cx="1541518" cy="504000"/>
          </a:xfrm>
        </p:grpSpPr>
        <p:sp>
          <p:nvSpPr>
            <p:cNvPr id="84" name="Rectangle 83">
              <a:extLst>
                <a:ext uri="{FF2B5EF4-FFF2-40B4-BE49-F238E27FC236}">
                  <a16:creationId xmlns:a16="http://schemas.microsoft.com/office/drawing/2014/main" id="{6C2CF0BD-2D28-0B4F-5C0B-B7367264E872}"/>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828000" rtlCol="0" anchor="ctr"/>
            <a:lstStyle/>
            <a:p>
              <a:pPr algn="r"/>
              <a:r>
                <a:rPr lang="fr-FR" sz="1200" b="1" dirty="0">
                  <a:solidFill>
                    <a:schemeClr val="bg1"/>
                  </a:solidFill>
                  <a:latin typeface="Calibri" panose="020F0502020204030204" pitchFamily="34" charset="0"/>
                </a:rPr>
                <a:t>Fiche n°8</a:t>
              </a:r>
            </a:p>
          </p:txBody>
        </p:sp>
        <p:pic>
          <p:nvPicPr>
            <p:cNvPr id="85" name="Picture 2" descr="\\intranet.fr\sgdsn\utilisateurs\mesdocuments\duclos-j\My Pictures\EBIOSRM_logo.PNG">
              <a:extLst>
                <a:ext uri="{FF2B5EF4-FFF2-40B4-BE49-F238E27FC236}">
                  <a16:creationId xmlns:a16="http://schemas.microsoft.com/office/drawing/2014/main" id="{A5683D0F-BE12-7AC9-2741-F59AC2521BA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à coins arrondis 38">
            <a:extLst>
              <a:ext uri="{FF2B5EF4-FFF2-40B4-BE49-F238E27FC236}">
                <a16:creationId xmlns:a16="http://schemas.microsoft.com/office/drawing/2014/main" id="{79FC228A-80B5-A07D-26FD-8CEC7859F60E}"/>
              </a:ext>
            </a:extLst>
          </p:cNvPr>
          <p:cNvSpPr/>
          <p:nvPr/>
        </p:nvSpPr>
        <p:spPr>
          <a:xfrm>
            <a:off x="3208140" y="1994118"/>
            <a:ext cx="1225463" cy="723290"/>
          </a:xfrm>
          <a:prstGeom prst="rect">
            <a:avLst/>
          </a:prstGeom>
          <a:solidFill>
            <a:srgbClr val="C9AD00"/>
          </a:solidFill>
          <a:ln w="127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Utilisation de la session laissée ouverte par inadvertance</a:t>
            </a:r>
          </a:p>
        </p:txBody>
      </p:sp>
      <p:sp>
        <p:nvSpPr>
          <p:cNvPr id="10" name="Forme libre 9">
            <a:extLst>
              <a:ext uri="{FF2B5EF4-FFF2-40B4-BE49-F238E27FC236}">
                <a16:creationId xmlns:a16="http://schemas.microsoft.com/office/drawing/2014/main" id="{C59B9CCD-1C3D-8DE6-DE57-74D8D7549C9A}"/>
              </a:ext>
            </a:extLst>
          </p:cNvPr>
          <p:cNvSpPr/>
          <p:nvPr/>
        </p:nvSpPr>
        <p:spPr>
          <a:xfrm rot="5400000" flipH="1" flipV="1">
            <a:off x="2399100" y="1205671"/>
            <a:ext cx="461944" cy="1156140"/>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11" name="Rectangle à coins arrondis 33">
            <a:extLst>
              <a:ext uri="{FF2B5EF4-FFF2-40B4-BE49-F238E27FC236}">
                <a16:creationId xmlns:a16="http://schemas.microsoft.com/office/drawing/2014/main" id="{DFAF8CB7-5EDA-88BE-F85D-5D3018359B3E}"/>
              </a:ext>
            </a:extLst>
          </p:cNvPr>
          <p:cNvSpPr/>
          <p:nvPr/>
        </p:nvSpPr>
        <p:spPr>
          <a:xfrm>
            <a:off x="3208140" y="1214622"/>
            <a:ext cx="1225463" cy="720000"/>
          </a:xfrm>
          <a:prstGeom prst="rect">
            <a:avLst/>
          </a:prstGeom>
          <a:solidFill>
            <a:srgbClr val="C9AD00"/>
          </a:solidFill>
          <a:ln w="12700" cap="flat" cmpd="sng" algn="ctr">
            <a:noFill/>
            <a:prstDash val="solid"/>
          </a:ln>
          <a:effectLst/>
        </p:spPr>
        <p:txBody>
          <a:bodyPr t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fr-FR" sz="850" dirty="0">
                <a:solidFill>
                  <a:schemeClr val="bg1"/>
                </a:solidFill>
                <a:latin typeface="Segoe UI" panose="020B0502040204020203" pitchFamily="34" charset="0"/>
                <a:cs typeface="Segoe UI" panose="020B0502040204020203" pitchFamily="34" charset="0"/>
              </a:rPr>
              <a:t>Intrusion par force brute sur la mire de connexion des professeurs</a:t>
            </a:r>
          </a:p>
        </p:txBody>
      </p:sp>
      <p:sp>
        <p:nvSpPr>
          <p:cNvPr id="12" name="Forme libre 11">
            <a:extLst>
              <a:ext uri="{FF2B5EF4-FFF2-40B4-BE49-F238E27FC236}">
                <a16:creationId xmlns:a16="http://schemas.microsoft.com/office/drawing/2014/main" id="{6D190243-7CD7-2EAF-B100-D4842FC2F008}"/>
              </a:ext>
            </a:extLst>
          </p:cNvPr>
          <p:cNvSpPr/>
          <p:nvPr/>
        </p:nvSpPr>
        <p:spPr>
          <a:xfrm>
            <a:off x="4414290" y="1563370"/>
            <a:ext cx="1146688" cy="402157"/>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cap="flat" cmpd="sng" algn="ctr">
            <a:solidFill>
              <a:srgbClr val="EA2B2E"/>
            </a:solidFill>
            <a:prstDash val="solid"/>
            <a:tailEnd type="arrow"/>
          </a:ln>
          <a:effectLst/>
        </p:spPr>
        <p:txBody>
          <a:bodyPr rtlCol="0" anchor="ctr"/>
          <a:lstStyle/>
          <a:p>
            <a:pPr algn="ctr"/>
            <a:endParaRPr lang="fr-FR"/>
          </a:p>
        </p:txBody>
      </p:sp>
      <p:sp>
        <p:nvSpPr>
          <p:cNvPr id="13" name="Rectangle 12">
            <a:extLst>
              <a:ext uri="{FF2B5EF4-FFF2-40B4-BE49-F238E27FC236}">
                <a16:creationId xmlns:a16="http://schemas.microsoft.com/office/drawing/2014/main" id="{F20F4004-685E-C81A-9CBC-578493EB1B64}"/>
              </a:ext>
            </a:extLst>
          </p:cNvPr>
          <p:cNvSpPr/>
          <p:nvPr/>
        </p:nvSpPr>
        <p:spPr>
          <a:xfrm>
            <a:off x="3206798" y="1991664"/>
            <a:ext cx="1225462" cy="718123"/>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à coins arrondis 98">
            <a:extLst>
              <a:ext uri="{FF2B5EF4-FFF2-40B4-BE49-F238E27FC236}">
                <a16:creationId xmlns:a16="http://schemas.microsoft.com/office/drawing/2014/main" id="{40F7B5AF-2E84-DFE9-B75C-BFDE47804611}"/>
              </a:ext>
            </a:extLst>
          </p:cNvPr>
          <p:cNvSpPr/>
          <p:nvPr/>
        </p:nvSpPr>
        <p:spPr>
          <a:xfrm>
            <a:off x="1401332" y="1995787"/>
            <a:ext cx="1225463" cy="720000"/>
          </a:xfrm>
          <a:prstGeom prst="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sp>
        <p:nvSpPr>
          <p:cNvPr id="81" name="Rectangle 80">
            <a:extLst>
              <a:ext uri="{FF2B5EF4-FFF2-40B4-BE49-F238E27FC236}">
                <a16:creationId xmlns:a16="http://schemas.microsoft.com/office/drawing/2014/main" id="{7899695E-B5A6-97A3-1B3C-B3B60A95942E}"/>
              </a:ext>
            </a:extLst>
          </p:cNvPr>
          <p:cNvSpPr/>
          <p:nvPr/>
        </p:nvSpPr>
        <p:spPr>
          <a:xfrm>
            <a:off x="1400191" y="1994118"/>
            <a:ext cx="1225463" cy="715671"/>
          </a:xfrm>
          <a:prstGeom prst="rect">
            <a:avLst/>
          </a:prstGeom>
          <a:noFill/>
          <a:ln w="50800">
            <a:solidFill>
              <a:srgbClr val="EA2B2E"/>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Title 4">
            <a:extLst>
              <a:ext uri="{FF2B5EF4-FFF2-40B4-BE49-F238E27FC236}">
                <a16:creationId xmlns:a16="http://schemas.microsoft.com/office/drawing/2014/main" id="{DB17515C-23C7-3051-25BC-BDB59C5DCBA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Les différents mode de calcul de la vraisemblance</a:t>
            </a:r>
          </a:p>
        </p:txBody>
      </p:sp>
      <p:sp>
        <p:nvSpPr>
          <p:cNvPr id="9" name="ZoneTexte 8">
            <a:extLst>
              <a:ext uri="{FF2B5EF4-FFF2-40B4-BE49-F238E27FC236}">
                <a16:creationId xmlns:a16="http://schemas.microsoft.com/office/drawing/2014/main" id="{DD760EF0-C329-520A-ADA8-407A05B5D217}"/>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a:t>
            </a:r>
          </a:p>
        </p:txBody>
      </p:sp>
    </p:spTree>
    <p:extLst>
      <p:ext uri="{BB962C8B-B14F-4D97-AF65-F5344CB8AC3E}">
        <p14:creationId xmlns:p14="http://schemas.microsoft.com/office/powerpoint/2010/main" val="336438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500" fill="hold"/>
                                        <p:tgtEl>
                                          <p:spTgt spid="81"/>
                                        </p:tgtEl>
                                        <p:attrNameLst>
                                          <p:attrName>ppt_w</p:attrName>
                                        </p:attrNameLst>
                                      </p:cBhvr>
                                      <p:tavLst>
                                        <p:tav tm="0">
                                          <p:val>
                                            <p:fltVal val="0"/>
                                          </p:val>
                                        </p:tav>
                                        <p:tav tm="100000">
                                          <p:val>
                                            <p:strVal val="#ppt_w"/>
                                          </p:val>
                                        </p:tav>
                                      </p:tavLst>
                                    </p:anim>
                                    <p:anim calcmode="lin" valueType="num">
                                      <p:cBhvr>
                                        <p:cTn id="8" dur="500" fill="hold"/>
                                        <p:tgtEl>
                                          <p:spTgt spid="81"/>
                                        </p:tgtEl>
                                        <p:attrNameLst>
                                          <p:attrName>ppt_h</p:attrName>
                                        </p:attrNameLst>
                                      </p:cBhvr>
                                      <p:tavLst>
                                        <p:tav tm="0">
                                          <p:val>
                                            <p:fltVal val="0"/>
                                          </p:val>
                                        </p:tav>
                                        <p:tav tm="100000">
                                          <p:val>
                                            <p:strVal val="#ppt_h"/>
                                          </p:val>
                                        </p:tav>
                                      </p:tavLst>
                                    </p:anim>
                                    <p:animEffect transition="in" filter="fade">
                                      <p:cBhvr>
                                        <p:cTn id="9" dur="500"/>
                                        <p:tgtEl>
                                          <p:spTgt spid="81"/>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9"/>
                                        </p:tgtEl>
                                        <p:attrNameLst>
                                          <p:attrName>style.visibility</p:attrName>
                                        </p:attrNameLst>
                                      </p:cBhvr>
                                      <p:to>
                                        <p:strVal val="visible"/>
                                      </p:to>
                                    </p:set>
                                    <p:anim calcmode="lin" valueType="num">
                                      <p:cBhvr>
                                        <p:cTn id="19" dur="500" fill="hold"/>
                                        <p:tgtEl>
                                          <p:spTgt spid="79"/>
                                        </p:tgtEl>
                                        <p:attrNameLst>
                                          <p:attrName>ppt_w</p:attrName>
                                        </p:attrNameLst>
                                      </p:cBhvr>
                                      <p:tavLst>
                                        <p:tav tm="0">
                                          <p:val>
                                            <p:fltVal val="0"/>
                                          </p:val>
                                        </p:tav>
                                        <p:tav tm="100000">
                                          <p:val>
                                            <p:strVal val="#ppt_w"/>
                                          </p:val>
                                        </p:tav>
                                      </p:tavLst>
                                    </p:anim>
                                    <p:anim calcmode="lin" valueType="num">
                                      <p:cBhvr>
                                        <p:cTn id="20" dur="500" fill="hold"/>
                                        <p:tgtEl>
                                          <p:spTgt spid="79"/>
                                        </p:tgtEl>
                                        <p:attrNameLst>
                                          <p:attrName>ppt_h</p:attrName>
                                        </p:attrNameLst>
                                      </p:cBhvr>
                                      <p:tavLst>
                                        <p:tav tm="0">
                                          <p:val>
                                            <p:fltVal val="0"/>
                                          </p:val>
                                        </p:tav>
                                        <p:tav tm="100000">
                                          <p:val>
                                            <p:strVal val="#ppt_h"/>
                                          </p:val>
                                        </p:tav>
                                      </p:tavLst>
                                    </p:anim>
                                    <p:animEffect transition="in" filter="fade">
                                      <p:cBhvr>
                                        <p:cTn id="21" dur="500"/>
                                        <p:tgtEl>
                                          <p:spTgt spid="7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80"/>
                                        </p:tgtEl>
                                        <p:attrNameLst>
                                          <p:attrName>style.visibility</p:attrName>
                                        </p:attrNameLst>
                                      </p:cBhvr>
                                      <p:to>
                                        <p:strVal val="visible"/>
                                      </p:to>
                                    </p:set>
                                    <p:anim calcmode="lin" valueType="num">
                                      <p:cBhvr>
                                        <p:cTn id="25" dur="500" fill="hold"/>
                                        <p:tgtEl>
                                          <p:spTgt spid="80"/>
                                        </p:tgtEl>
                                        <p:attrNameLst>
                                          <p:attrName>ppt_w</p:attrName>
                                        </p:attrNameLst>
                                      </p:cBhvr>
                                      <p:tavLst>
                                        <p:tav tm="0">
                                          <p:val>
                                            <p:fltVal val="0"/>
                                          </p:val>
                                        </p:tav>
                                        <p:tav tm="100000">
                                          <p:val>
                                            <p:strVal val="#ppt_w"/>
                                          </p:val>
                                        </p:tav>
                                      </p:tavLst>
                                    </p:anim>
                                    <p:anim calcmode="lin" valueType="num">
                                      <p:cBhvr>
                                        <p:cTn id="26" dur="500" fill="hold"/>
                                        <p:tgtEl>
                                          <p:spTgt spid="80"/>
                                        </p:tgtEl>
                                        <p:attrNameLst>
                                          <p:attrName>ppt_h</p:attrName>
                                        </p:attrNameLst>
                                      </p:cBhvr>
                                      <p:tavLst>
                                        <p:tav tm="0">
                                          <p:val>
                                            <p:fltVal val="0"/>
                                          </p:val>
                                        </p:tav>
                                        <p:tav tm="100000">
                                          <p:val>
                                            <p:strVal val="#ppt_h"/>
                                          </p:val>
                                        </p:tav>
                                      </p:tavLst>
                                    </p:anim>
                                    <p:animEffect transition="in" filter="fade">
                                      <p:cBhvr>
                                        <p:cTn id="27" dur="500"/>
                                        <p:tgtEl>
                                          <p:spTgt spid="80"/>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7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6" grpId="0" animBg="1"/>
      <p:bldP spid="79" grpId="0" animBg="1"/>
      <p:bldP spid="80" grpId="0" animBg="1"/>
      <p:bldP spid="13" grpId="0" animBg="1"/>
      <p:bldP spid="8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e 13"/>
          <p:cNvGrpSpPr/>
          <p:nvPr/>
        </p:nvGrpSpPr>
        <p:grpSpPr>
          <a:xfrm>
            <a:off x="7494978" y="-762136"/>
            <a:ext cx="1541518" cy="504000"/>
            <a:chOff x="7494978" y="95114"/>
            <a:chExt cx="1541518" cy="504000"/>
          </a:xfrm>
        </p:grpSpPr>
        <p:sp>
          <p:nvSpPr>
            <p:cNvPr id="20" name="Rectangle 19"/>
            <p:cNvSpPr/>
            <p:nvPr/>
          </p:nvSpPr>
          <p:spPr>
            <a:xfrm>
              <a:off x="7494978" y="95114"/>
              <a:ext cx="1541518" cy="50400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92000" rtlCol="0" anchor="ctr"/>
            <a:lstStyle/>
            <a:p>
              <a:pPr algn="r"/>
              <a:r>
                <a:rPr lang="fr-FR" sz="1200" b="1" dirty="0">
                  <a:solidFill>
                    <a:schemeClr val="tx1"/>
                  </a:solidFill>
                  <a:latin typeface="Calibri" panose="020F0502020204030204" pitchFamily="34" charset="0"/>
                </a:rPr>
                <a:t>Guide p.81 et suivantes</a:t>
              </a:r>
            </a:p>
          </p:txBody>
        </p:sp>
        <p:pic>
          <p:nvPicPr>
            <p:cNvPr id="22" name="Picture 2" descr="\\intranet.fr\sgdsn\utilisateurs\mesdocuments\duclos-j\My Pictures\EBIOSRM_logo.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379" t="7925" r="8127" b="18128"/>
            <a:stretch/>
          </p:blipFill>
          <p:spPr bwMode="auto">
            <a:xfrm>
              <a:off x="7508626" y="102984"/>
              <a:ext cx="821438" cy="49613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Connecteur droit avec flèche 6">
            <a:extLst>
              <a:ext uri="{FF2B5EF4-FFF2-40B4-BE49-F238E27FC236}">
                <a16:creationId xmlns:a16="http://schemas.microsoft.com/office/drawing/2014/main" id="{BAAF5697-337F-4E87-8B8B-A74A5B19E7BD}"/>
              </a:ext>
            </a:extLst>
          </p:cNvPr>
          <p:cNvCxnSpPr>
            <a:cxnSpLocks/>
          </p:cNvCxnSpPr>
          <p:nvPr/>
        </p:nvCxnSpPr>
        <p:spPr>
          <a:xfrm flipV="1">
            <a:off x="6200375" y="3471828"/>
            <a:ext cx="2232248" cy="22793"/>
          </a:xfrm>
          <a:prstGeom prst="straightConnector1">
            <a:avLst/>
          </a:prstGeom>
          <a:ln w="19050" cap="flat" cmpd="sng" algn="ctr">
            <a:solidFill>
              <a:schemeClr val="tx1">
                <a:lumMod val="50000"/>
                <a:lumOff val="50000"/>
              </a:schemeClr>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5" name="Connecteur droit avec flèche 14">
            <a:extLst>
              <a:ext uri="{FF2B5EF4-FFF2-40B4-BE49-F238E27FC236}">
                <a16:creationId xmlns:a16="http://schemas.microsoft.com/office/drawing/2014/main" id="{94720431-7C87-4E79-995A-5A5853E7F84C}"/>
              </a:ext>
            </a:extLst>
          </p:cNvPr>
          <p:cNvCxnSpPr>
            <a:cxnSpLocks/>
          </p:cNvCxnSpPr>
          <p:nvPr/>
        </p:nvCxnSpPr>
        <p:spPr>
          <a:xfrm flipV="1">
            <a:off x="6181188" y="1478394"/>
            <a:ext cx="0" cy="2016224"/>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ZoneTexte 15">
            <a:extLst>
              <a:ext uri="{FF2B5EF4-FFF2-40B4-BE49-F238E27FC236}">
                <a16:creationId xmlns:a16="http://schemas.microsoft.com/office/drawing/2014/main" id="{6500941A-2F1E-4B9B-A1EC-0E5AB3D1124D}"/>
              </a:ext>
            </a:extLst>
          </p:cNvPr>
          <p:cNvSpPr txBox="1"/>
          <p:nvPr/>
        </p:nvSpPr>
        <p:spPr>
          <a:xfrm>
            <a:off x="6742147" y="3495436"/>
            <a:ext cx="1244824" cy="276999"/>
          </a:xfrm>
          <a:prstGeom prst="rect">
            <a:avLst/>
          </a:prstGeom>
          <a:noFill/>
        </p:spPr>
        <p:txBody>
          <a:bodyPr wrap="square" rtlCol="0">
            <a:spAutoFit/>
          </a:bodyPr>
          <a:lstStyle/>
          <a:p>
            <a:r>
              <a:rPr lang="fr-FR" sz="1200" b="1" dirty="0">
                <a:solidFill>
                  <a:srgbClr val="252525"/>
                </a:solidFill>
                <a:latin typeface="Segoe UI Semibold" panose="020B0502040204020203" pitchFamily="34" charset="0"/>
                <a:cs typeface="Segoe UI Semibold" panose="020B0502040204020203" pitchFamily="34" charset="0"/>
              </a:rPr>
              <a:t>Vraisemblance</a:t>
            </a:r>
          </a:p>
        </p:txBody>
      </p:sp>
      <p:sp>
        <p:nvSpPr>
          <p:cNvPr id="19" name="ZoneTexte 18">
            <a:extLst>
              <a:ext uri="{FF2B5EF4-FFF2-40B4-BE49-F238E27FC236}">
                <a16:creationId xmlns:a16="http://schemas.microsoft.com/office/drawing/2014/main" id="{D740E643-2C77-4F8A-AC4E-52191A0A4CE0}"/>
              </a:ext>
            </a:extLst>
          </p:cNvPr>
          <p:cNvSpPr txBox="1"/>
          <p:nvPr/>
        </p:nvSpPr>
        <p:spPr>
          <a:xfrm rot="16200000">
            <a:off x="5648657" y="2331695"/>
            <a:ext cx="803459" cy="276999"/>
          </a:xfrm>
          <a:prstGeom prst="rect">
            <a:avLst/>
          </a:prstGeom>
          <a:noFill/>
        </p:spPr>
        <p:txBody>
          <a:bodyPr wrap="square" rtlCol="0">
            <a:spAutoFit/>
          </a:bodyPr>
          <a:lstStyle/>
          <a:p>
            <a:r>
              <a:rPr lang="fr-FR" sz="1200" b="1" dirty="0">
                <a:solidFill>
                  <a:srgbClr val="252525"/>
                </a:solidFill>
                <a:latin typeface="Segoe UI Semibold" panose="020B0502040204020203" pitchFamily="34" charset="0"/>
                <a:cs typeface="Segoe UI Semibold" panose="020B0502040204020203" pitchFamily="34" charset="0"/>
              </a:rPr>
              <a:t>Gravité</a:t>
            </a:r>
          </a:p>
        </p:txBody>
      </p:sp>
      <p:cxnSp>
        <p:nvCxnSpPr>
          <p:cNvPr id="18" name="Connecteur droit 17">
            <a:extLst>
              <a:ext uri="{FF2B5EF4-FFF2-40B4-BE49-F238E27FC236}">
                <a16:creationId xmlns:a16="http://schemas.microsoft.com/office/drawing/2014/main" id="{C9561977-60BE-49F9-9C23-F3FB78EF9439}"/>
              </a:ext>
            </a:extLst>
          </p:cNvPr>
          <p:cNvCxnSpPr/>
          <p:nvPr/>
        </p:nvCxnSpPr>
        <p:spPr>
          <a:xfrm>
            <a:off x="6629361" y="3422610"/>
            <a:ext cx="0" cy="9843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DD9A3995-E951-440C-85EE-A502D44F51AA}"/>
              </a:ext>
            </a:extLst>
          </p:cNvPr>
          <p:cNvCxnSpPr/>
          <p:nvPr/>
        </p:nvCxnSpPr>
        <p:spPr>
          <a:xfrm>
            <a:off x="7095317" y="3422610"/>
            <a:ext cx="0" cy="9843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5" name="Connecteur droit 24">
            <a:extLst>
              <a:ext uri="{FF2B5EF4-FFF2-40B4-BE49-F238E27FC236}">
                <a16:creationId xmlns:a16="http://schemas.microsoft.com/office/drawing/2014/main" id="{55B575C3-578B-494B-B242-4E6ED5BB6B60}"/>
              </a:ext>
            </a:extLst>
          </p:cNvPr>
          <p:cNvCxnSpPr/>
          <p:nvPr/>
        </p:nvCxnSpPr>
        <p:spPr>
          <a:xfrm>
            <a:off x="7533715" y="3422610"/>
            <a:ext cx="0" cy="9843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F95D477B-83C0-4D9D-B04F-20851B5A548A}"/>
              </a:ext>
            </a:extLst>
          </p:cNvPr>
          <p:cNvCxnSpPr/>
          <p:nvPr/>
        </p:nvCxnSpPr>
        <p:spPr>
          <a:xfrm>
            <a:off x="7986971" y="3422610"/>
            <a:ext cx="0" cy="98430"/>
          </a:xfrm>
          <a:prstGeom prst="line">
            <a:avLst/>
          </a:prstGeom>
          <a:ln>
            <a:solidFill>
              <a:schemeClr val="tx1">
                <a:lumMod val="50000"/>
                <a:lumOff val="50000"/>
              </a:schemeClr>
            </a:solidFill>
          </a:ln>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6A596DA1-DC5E-4759-A767-93DB74D03510}"/>
              </a:ext>
            </a:extLst>
          </p:cNvPr>
          <p:cNvCxnSpPr>
            <a:cxnSpLocks/>
          </p:cNvCxnSpPr>
          <p:nvPr/>
        </p:nvCxnSpPr>
        <p:spPr>
          <a:xfrm>
            <a:off x="6159213" y="3062570"/>
            <a:ext cx="7200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37" name="Connecteur droit 36">
            <a:extLst>
              <a:ext uri="{FF2B5EF4-FFF2-40B4-BE49-F238E27FC236}">
                <a16:creationId xmlns:a16="http://schemas.microsoft.com/office/drawing/2014/main" id="{C17CA7EB-ACAB-4EEA-BE17-D7BBE0A4600E}"/>
              </a:ext>
            </a:extLst>
          </p:cNvPr>
          <p:cNvCxnSpPr>
            <a:cxnSpLocks/>
          </p:cNvCxnSpPr>
          <p:nvPr/>
        </p:nvCxnSpPr>
        <p:spPr>
          <a:xfrm>
            <a:off x="6159213" y="2630522"/>
            <a:ext cx="7200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CC4C3F54-3BFD-40B8-974B-25523D885F2E}"/>
              </a:ext>
            </a:extLst>
          </p:cNvPr>
          <p:cNvCxnSpPr>
            <a:cxnSpLocks/>
          </p:cNvCxnSpPr>
          <p:nvPr/>
        </p:nvCxnSpPr>
        <p:spPr>
          <a:xfrm>
            <a:off x="6159213" y="2198474"/>
            <a:ext cx="7200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41" name="Connecteur droit 40">
            <a:extLst>
              <a:ext uri="{FF2B5EF4-FFF2-40B4-BE49-F238E27FC236}">
                <a16:creationId xmlns:a16="http://schemas.microsoft.com/office/drawing/2014/main" id="{5A75441B-D6A1-46D8-A5E5-FDDE6E7EB65A}"/>
              </a:ext>
            </a:extLst>
          </p:cNvPr>
          <p:cNvCxnSpPr>
            <a:cxnSpLocks/>
          </p:cNvCxnSpPr>
          <p:nvPr/>
        </p:nvCxnSpPr>
        <p:spPr>
          <a:xfrm>
            <a:off x="6159213" y="1766426"/>
            <a:ext cx="72008"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
        <p:nvSpPr>
          <p:cNvPr id="44" name="Ellipse 43">
            <a:extLst>
              <a:ext uri="{FF2B5EF4-FFF2-40B4-BE49-F238E27FC236}">
                <a16:creationId xmlns:a16="http://schemas.microsoft.com/office/drawing/2014/main" id="{783FFBC2-5689-47EA-8B2E-84A8651D4DDE}"/>
              </a:ext>
            </a:extLst>
          </p:cNvPr>
          <p:cNvSpPr/>
          <p:nvPr/>
        </p:nvSpPr>
        <p:spPr>
          <a:xfrm>
            <a:off x="6334746" y="2810104"/>
            <a:ext cx="180000" cy="179793"/>
          </a:xfrm>
          <a:prstGeom prst="ellipse">
            <a:avLst/>
          </a:prstGeom>
          <a:gradFill flip="none" rotWithShape="0">
            <a:gsLst>
              <a:gs pos="0">
                <a:srgbClr val="FF0000"/>
              </a:gs>
              <a:gs pos="100000">
                <a:schemeClr val="accent1">
                  <a:shade val="94000"/>
                  <a:satMod val="135000"/>
                </a:schemeClr>
              </a:gs>
            </a:gsLst>
            <a:lin ang="19200000" scaled="0"/>
            <a:tileRect/>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
        <p:nvSpPr>
          <p:cNvPr id="49" name="ZoneTexte 48">
            <a:extLst>
              <a:ext uri="{FF2B5EF4-FFF2-40B4-BE49-F238E27FC236}">
                <a16:creationId xmlns:a16="http://schemas.microsoft.com/office/drawing/2014/main" id="{31F95275-EB07-4ED2-9535-7A765AE16D08}"/>
              </a:ext>
            </a:extLst>
          </p:cNvPr>
          <p:cNvSpPr txBox="1"/>
          <p:nvPr/>
        </p:nvSpPr>
        <p:spPr>
          <a:xfrm>
            <a:off x="7874847" y="1876521"/>
            <a:ext cx="485894"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i="1" dirty="0"/>
              <a:t>Risque 1</a:t>
            </a:r>
          </a:p>
        </p:txBody>
      </p:sp>
      <p:sp>
        <p:nvSpPr>
          <p:cNvPr id="50" name="ZoneTexte 49">
            <a:extLst>
              <a:ext uri="{FF2B5EF4-FFF2-40B4-BE49-F238E27FC236}">
                <a16:creationId xmlns:a16="http://schemas.microsoft.com/office/drawing/2014/main" id="{7804FE49-6CC5-470A-992A-FE6E67AFB9EB}"/>
              </a:ext>
            </a:extLst>
          </p:cNvPr>
          <p:cNvSpPr txBox="1"/>
          <p:nvPr/>
        </p:nvSpPr>
        <p:spPr>
          <a:xfrm>
            <a:off x="6559171" y="2810125"/>
            <a:ext cx="522447" cy="153888"/>
          </a:xfrm>
          <a:prstGeom prst="rect">
            <a:avLst/>
          </a:prstGeom>
          <a:noFill/>
        </p:spPr>
        <p:txBody>
          <a:bodyPr wrap="square" lIns="0" tIns="0" rIns="0" bIns="0" rtlCol="0">
            <a:spAutoFit/>
          </a:bodyPr>
          <a:lstStyle/>
          <a:p>
            <a:r>
              <a:rPr lang="fr-FR" sz="1000" i="1" dirty="0">
                <a:solidFill>
                  <a:srgbClr val="252525"/>
                </a:solidFill>
                <a:latin typeface="Segoe UI" panose="020B0502040204020203" pitchFamily="34" charset="0"/>
                <a:cs typeface="Segoe UI" panose="020B0502040204020203" pitchFamily="34" charset="0"/>
              </a:rPr>
              <a:t>Risque 2</a:t>
            </a:r>
          </a:p>
        </p:txBody>
      </p:sp>
      <p:sp>
        <p:nvSpPr>
          <p:cNvPr id="51" name="ZoneTexte 50">
            <a:extLst>
              <a:ext uri="{FF2B5EF4-FFF2-40B4-BE49-F238E27FC236}">
                <a16:creationId xmlns:a16="http://schemas.microsoft.com/office/drawing/2014/main" id="{D047438B-31D5-4E92-9516-2BDE3FBEB85F}"/>
              </a:ext>
            </a:extLst>
          </p:cNvPr>
          <p:cNvSpPr txBox="1"/>
          <p:nvPr/>
        </p:nvSpPr>
        <p:spPr>
          <a:xfrm>
            <a:off x="7433929" y="2810104"/>
            <a:ext cx="522447"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i="1" dirty="0"/>
              <a:t>Risque 3</a:t>
            </a:r>
          </a:p>
        </p:txBody>
      </p:sp>
      <p:sp>
        <p:nvSpPr>
          <p:cNvPr id="52" name="ZoneTexte 51">
            <a:extLst>
              <a:ext uri="{FF2B5EF4-FFF2-40B4-BE49-F238E27FC236}">
                <a16:creationId xmlns:a16="http://schemas.microsoft.com/office/drawing/2014/main" id="{6CF7ACE6-AB04-49DA-A760-54AE12A8DB58}"/>
              </a:ext>
            </a:extLst>
          </p:cNvPr>
          <p:cNvSpPr txBox="1"/>
          <p:nvPr/>
        </p:nvSpPr>
        <p:spPr>
          <a:xfrm>
            <a:off x="7865977" y="3180531"/>
            <a:ext cx="522447"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i="1" dirty="0"/>
              <a:t>Risque 4</a:t>
            </a:r>
          </a:p>
        </p:txBody>
      </p:sp>
      <p:sp>
        <p:nvSpPr>
          <p:cNvPr id="53" name="ZoneTexte 52">
            <a:extLst>
              <a:ext uri="{FF2B5EF4-FFF2-40B4-BE49-F238E27FC236}">
                <a16:creationId xmlns:a16="http://schemas.microsoft.com/office/drawing/2014/main" id="{F8DF173F-61D0-4A69-8365-AAB17B9D50BA}"/>
              </a:ext>
            </a:extLst>
          </p:cNvPr>
          <p:cNvSpPr txBox="1"/>
          <p:nvPr/>
        </p:nvSpPr>
        <p:spPr>
          <a:xfrm>
            <a:off x="7127792" y="2370597"/>
            <a:ext cx="522447"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i="1" dirty="0"/>
              <a:t>Risque 5</a:t>
            </a:r>
          </a:p>
        </p:txBody>
      </p:sp>
      <p:sp>
        <p:nvSpPr>
          <p:cNvPr id="13" name="Content Placeholder 5">
            <a:extLst>
              <a:ext uri="{FF2B5EF4-FFF2-40B4-BE49-F238E27FC236}">
                <a16:creationId xmlns:a16="http://schemas.microsoft.com/office/drawing/2014/main" id="{51D10BA5-8513-AC1B-9ADF-D1359A15A11E}"/>
              </a:ext>
            </a:extLst>
          </p:cNvPr>
          <p:cNvSpPr txBox="1">
            <a:spLocks/>
          </p:cNvSpPr>
          <p:nvPr>
            <p:custDataLst>
              <p:tags r:id="rId1"/>
            </p:custDataLst>
          </p:nvPr>
        </p:nvSpPr>
        <p:spPr>
          <a:xfrm>
            <a:off x="2748929" y="3325495"/>
            <a:ext cx="3352706" cy="1372255"/>
          </a:xfrm>
          <a:prstGeom prst="rect">
            <a:avLst/>
          </a:prstGeom>
        </p:spPr>
        <p:txBody>
          <a:bodyPr vert="horz" lIns="0" tIns="0" rIns="0" bIns="0" rtlCol="0" anchor="t">
            <a:norm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spcAft>
                <a:spcPts val="300"/>
              </a:spcAft>
              <a:buSzPts val="2400"/>
              <a:buNone/>
            </a:pPr>
            <a:r>
              <a:rPr lang="fr-FR" sz="1200" b="1" dirty="0">
                <a:solidFill>
                  <a:srgbClr val="00C8DE"/>
                </a:solidFill>
                <a:latin typeface="Segoe UI" panose="020B0502040204020203" pitchFamily="34" charset="0"/>
                <a:cs typeface="Segoe UI" panose="020B0502040204020203" pitchFamily="34" charset="0"/>
              </a:rPr>
              <a:t>Qu’est-ce qu’une bonne échelle ?</a:t>
            </a:r>
            <a:endParaRPr lang="fr-FR" sz="1200" dirty="0">
              <a:solidFill>
                <a:srgbClr val="252525"/>
              </a:solidFill>
              <a:latin typeface="Segoe UI" panose="020B0502040204020203" pitchFamily="34" charset="0"/>
              <a:cs typeface="Segoe UI" panose="020B0502040204020203" pitchFamily="34" charset="0"/>
            </a:endParaRPr>
          </a:p>
          <a:p>
            <a:pPr marL="92075" indent="-92075">
              <a:spcBef>
                <a:spcPts val="0"/>
              </a:spcBef>
              <a:spcAft>
                <a:spcPts val="300"/>
              </a:spcAft>
              <a:buClr>
                <a:srgbClr val="00C8DE"/>
              </a:buClr>
              <a:buSzPct val="100000"/>
            </a:pPr>
            <a:r>
              <a:rPr lang="fr-FR" sz="1200" dirty="0">
                <a:solidFill>
                  <a:srgbClr val="252525"/>
                </a:solidFill>
                <a:latin typeface="Segoe UI" panose="020B0502040204020203" pitchFamily="34" charset="0"/>
                <a:cs typeface="Segoe UI" panose="020B0502040204020203" pitchFamily="34" charset="0"/>
              </a:rPr>
              <a:t>Elle n’est pas ambigüe</a:t>
            </a:r>
          </a:p>
          <a:p>
            <a:pPr marL="92075" indent="-92075">
              <a:spcBef>
                <a:spcPts val="0"/>
              </a:spcBef>
              <a:spcAft>
                <a:spcPts val="300"/>
              </a:spcAft>
              <a:buClr>
                <a:srgbClr val="00C8DE"/>
              </a:buClr>
              <a:buSzPct val="100000"/>
            </a:pPr>
            <a:r>
              <a:rPr lang="fr-FR" sz="1200" dirty="0">
                <a:solidFill>
                  <a:srgbClr val="252525"/>
                </a:solidFill>
                <a:latin typeface="Segoe UI" panose="020B0502040204020203" pitchFamily="34" charset="0"/>
                <a:cs typeface="Segoe UI" panose="020B0502040204020203" pitchFamily="34" charset="0"/>
              </a:rPr>
              <a:t>Elle est explicite</a:t>
            </a:r>
          </a:p>
          <a:p>
            <a:pPr marL="92075" indent="-92075">
              <a:spcBef>
                <a:spcPts val="0"/>
              </a:spcBef>
              <a:spcAft>
                <a:spcPts val="300"/>
              </a:spcAft>
              <a:buClr>
                <a:srgbClr val="00C8DE"/>
              </a:buClr>
              <a:buSzPct val="100000"/>
            </a:pPr>
            <a:r>
              <a:rPr lang="fr-FR" sz="1200" dirty="0">
                <a:solidFill>
                  <a:srgbClr val="252525"/>
                </a:solidFill>
                <a:latin typeface="Segoe UI" panose="020B0502040204020203" pitchFamily="34" charset="0"/>
                <a:cs typeface="Segoe UI" panose="020B0502040204020203" pitchFamily="34" charset="0"/>
              </a:rPr>
              <a:t>Elle est comprise de ceux qui vont l’utiliser</a:t>
            </a:r>
          </a:p>
          <a:p>
            <a:pPr marL="92075" indent="-92075">
              <a:spcBef>
                <a:spcPts val="0"/>
              </a:spcBef>
              <a:spcAft>
                <a:spcPts val="300"/>
              </a:spcAft>
              <a:buClr>
                <a:srgbClr val="00C8DE"/>
              </a:buClr>
              <a:buSzPct val="100000"/>
            </a:pPr>
            <a:r>
              <a:rPr lang="fr-FR" sz="1200" dirty="0">
                <a:solidFill>
                  <a:srgbClr val="252525"/>
                </a:solidFill>
                <a:latin typeface="Segoe UI" panose="020B0502040204020203" pitchFamily="34" charset="0"/>
                <a:cs typeface="Segoe UI" panose="020B0502040204020203" pitchFamily="34" charset="0"/>
              </a:rPr>
              <a:t>Tous les niveaux sont susceptibles d’être utilisés</a:t>
            </a:r>
          </a:p>
          <a:p>
            <a:pPr marL="92075" indent="-92075">
              <a:spcBef>
                <a:spcPts val="0"/>
              </a:spcBef>
              <a:spcAft>
                <a:spcPts val="300"/>
              </a:spcAft>
              <a:buClr>
                <a:srgbClr val="00C8DE"/>
              </a:buClr>
              <a:buSzPct val="100000"/>
            </a:pPr>
            <a:r>
              <a:rPr lang="fr-FR" sz="1200" dirty="0">
                <a:solidFill>
                  <a:srgbClr val="252525"/>
                </a:solidFill>
                <a:latin typeface="Segoe UI" panose="020B0502040204020203" pitchFamily="34" charset="0"/>
                <a:cs typeface="Segoe UI" panose="020B0502040204020203" pitchFamily="34" charset="0"/>
              </a:rPr>
              <a:t>Elle privilégie un nombre de niveaux pair.</a:t>
            </a:r>
          </a:p>
        </p:txBody>
      </p:sp>
      <p:grpSp>
        <p:nvGrpSpPr>
          <p:cNvPr id="42" name="Groupe 41">
            <a:extLst>
              <a:ext uri="{FF2B5EF4-FFF2-40B4-BE49-F238E27FC236}">
                <a16:creationId xmlns:a16="http://schemas.microsoft.com/office/drawing/2014/main" id="{483FAE48-D152-E672-CCD7-78D4D86CAEB3}"/>
              </a:ext>
            </a:extLst>
          </p:cNvPr>
          <p:cNvGrpSpPr/>
          <p:nvPr/>
        </p:nvGrpSpPr>
        <p:grpSpPr>
          <a:xfrm>
            <a:off x="2736105" y="1872730"/>
            <a:ext cx="1369100" cy="1368000"/>
            <a:chOff x="2335732" y="2742767"/>
            <a:chExt cx="1369100" cy="1368000"/>
          </a:xfrm>
        </p:grpSpPr>
        <p:pic>
          <p:nvPicPr>
            <p:cNvPr id="33" name="Image 32">
              <a:extLst>
                <a:ext uri="{FF2B5EF4-FFF2-40B4-BE49-F238E27FC236}">
                  <a16:creationId xmlns:a16="http://schemas.microsoft.com/office/drawing/2014/main" id="{7B0E83B2-D44C-7571-2DE7-76CCC28E9131}"/>
                </a:ext>
              </a:extLst>
            </p:cNvPr>
            <p:cNvPicPr>
              <a:picLocks noChangeAspect="1"/>
            </p:cNvPicPr>
            <p:nvPr/>
          </p:nvPicPr>
          <p:blipFill>
            <a:blip r:embed="rId6"/>
            <a:stretch>
              <a:fillRect/>
            </a:stretch>
          </p:blipFill>
          <p:spPr>
            <a:xfrm>
              <a:off x="2540825" y="2984330"/>
              <a:ext cx="965200" cy="533400"/>
            </a:xfrm>
            <a:prstGeom prst="rect">
              <a:avLst/>
            </a:prstGeom>
            <a:ln>
              <a:noFill/>
            </a:ln>
          </p:spPr>
        </p:pic>
        <p:sp>
          <p:nvSpPr>
            <p:cNvPr id="36" name="Forme libre 35">
              <a:extLst>
                <a:ext uri="{FF2B5EF4-FFF2-40B4-BE49-F238E27FC236}">
                  <a16:creationId xmlns:a16="http://schemas.microsoft.com/office/drawing/2014/main" id="{351F9D9A-AF32-A0D5-5480-ADE59F386C53}"/>
                </a:ext>
              </a:extLst>
            </p:cNvPr>
            <p:cNvSpPr>
              <a:spLocks noChangeAspect="1"/>
            </p:cNvSpPr>
            <p:nvPr/>
          </p:nvSpPr>
          <p:spPr>
            <a:xfrm>
              <a:off x="2335733" y="2742767"/>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9C248D"/>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fr-FR" sz="1200" dirty="0">
                <a:solidFill>
                  <a:srgbClr val="252525"/>
                </a:solidFill>
                <a:latin typeface="Segoe UI" panose="020B0502040204020203" pitchFamily="34" charset="0"/>
                <a:cs typeface="Segoe UI" panose="020B0502040204020203" pitchFamily="34" charset="0"/>
              </a:endParaRPr>
            </a:p>
          </p:txBody>
        </p:sp>
        <p:sp>
          <p:nvSpPr>
            <p:cNvPr id="40" name="ZoneTexte 39">
              <a:extLst>
                <a:ext uri="{FF2B5EF4-FFF2-40B4-BE49-F238E27FC236}">
                  <a16:creationId xmlns:a16="http://schemas.microsoft.com/office/drawing/2014/main" id="{1CD410B9-FB9E-79D7-408E-AE99516B1838}"/>
                </a:ext>
              </a:extLst>
            </p:cNvPr>
            <p:cNvSpPr txBox="1"/>
            <p:nvPr/>
          </p:nvSpPr>
          <p:spPr>
            <a:xfrm>
              <a:off x="2335732" y="3541223"/>
              <a:ext cx="1369097" cy="307679"/>
            </a:xfrm>
            <a:prstGeom prst="rect">
              <a:avLst/>
            </a:prstGeom>
            <a:noFill/>
            <a:ln>
              <a:noFill/>
            </a:ln>
          </p:spPr>
          <p:txBody>
            <a:bodyPr wrap="square" lIns="0" tIns="0" rIns="0" bIns="0" rtlCol="0">
              <a:noAutofit/>
            </a:bodyPr>
            <a:lstStyle/>
            <a:p>
              <a:pPr algn="ctr" defTabSz="400050">
                <a:spcBef>
                  <a:spcPct val="0"/>
                </a:spcBef>
              </a:pPr>
              <a:r>
                <a:rPr lang="fr-FR" sz="1200" b="1" dirty="0">
                  <a:solidFill>
                    <a:srgbClr val="252525"/>
                  </a:solidFill>
                  <a:latin typeface="Segoe UI Semibold" panose="020B0502040204020203" pitchFamily="34" charset="0"/>
                  <a:cs typeface="Segoe UI Semibold" panose="020B0502040204020203" pitchFamily="34" charset="0"/>
                </a:rPr>
                <a:t>Niveau</a:t>
              </a:r>
            </a:p>
            <a:p>
              <a:pPr algn="ctr" defTabSz="400050">
                <a:spcBef>
                  <a:spcPct val="0"/>
                </a:spcBef>
              </a:pPr>
              <a:r>
                <a:rPr lang="fr-FR" sz="1200" b="1" dirty="0">
                  <a:solidFill>
                    <a:srgbClr val="252525"/>
                  </a:solidFill>
                  <a:latin typeface="Segoe UI Semibold" panose="020B0502040204020203" pitchFamily="34" charset="0"/>
                  <a:cs typeface="Segoe UI Semibold" panose="020B0502040204020203" pitchFamily="34" charset="0"/>
                </a:rPr>
                <a:t>de risque</a:t>
              </a:r>
            </a:p>
          </p:txBody>
        </p:sp>
      </p:grpSp>
      <p:cxnSp>
        <p:nvCxnSpPr>
          <p:cNvPr id="43" name="Connecteur droit avec flèche 42">
            <a:extLst>
              <a:ext uri="{FF2B5EF4-FFF2-40B4-BE49-F238E27FC236}">
                <a16:creationId xmlns:a16="http://schemas.microsoft.com/office/drawing/2014/main" id="{AEA06F6F-64BE-306F-B183-978B3D7544C3}"/>
              </a:ext>
            </a:extLst>
          </p:cNvPr>
          <p:cNvCxnSpPr>
            <a:cxnSpLocks/>
          </p:cNvCxnSpPr>
          <p:nvPr/>
        </p:nvCxnSpPr>
        <p:spPr>
          <a:xfrm>
            <a:off x="2195736" y="2569904"/>
            <a:ext cx="505183" cy="0"/>
          </a:xfrm>
          <a:prstGeom prst="straightConnector1">
            <a:avLst/>
          </a:prstGeom>
          <a:noFill/>
          <a:ln w="38100">
            <a:solidFill>
              <a:srgbClr val="252525"/>
            </a:solidFill>
            <a:tailEnd type="arrow"/>
          </a:ln>
        </p:spPr>
        <p:style>
          <a:lnRef idx="2">
            <a:schemeClr val="accent1">
              <a:shade val="50000"/>
            </a:schemeClr>
          </a:lnRef>
          <a:fillRef idx="1">
            <a:schemeClr val="accent1"/>
          </a:fillRef>
          <a:effectRef idx="0">
            <a:schemeClr val="accent1"/>
          </a:effectRef>
          <a:fontRef idx="minor">
            <a:schemeClr val="lt1"/>
          </a:fontRef>
        </p:style>
      </p:cxnSp>
      <p:grpSp>
        <p:nvGrpSpPr>
          <p:cNvPr id="58" name="Groupe 57">
            <a:extLst>
              <a:ext uri="{FF2B5EF4-FFF2-40B4-BE49-F238E27FC236}">
                <a16:creationId xmlns:a16="http://schemas.microsoft.com/office/drawing/2014/main" id="{06D2FE2C-F8FB-F9CA-09CE-8772643906FE}"/>
              </a:ext>
            </a:extLst>
          </p:cNvPr>
          <p:cNvGrpSpPr/>
          <p:nvPr/>
        </p:nvGrpSpPr>
        <p:grpSpPr>
          <a:xfrm>
            <a:off x="971473" y="1161050"/>
            <a:ext cx="1369100" cy="2810220"/>
            <a:chOff x="1779148" y="1463405"/>
            <a:chExt cx="1369100" cy="2810220"/>
          </a:xfrm>
        </p:grpSpPr>
        <p:grpSp>
          <p:nvGrpSpPr>
            <p:cNvPr id="31" name="Groupe 30">
              <a:extLst>
                <a:ext uri="{FF2B5EF4-FFF2-40B4-BE49-F238E27FC236}">
                  <a16:creationId xmlns:a16="http://schemas.microsoft.com/office/drawing/2014/main" id="{A7F6338A-69FB-0ED5-4403-B648AC3C20A4}"/>
                </a:ext>
              </a:extLst>
            </p:cNvPr>
            <p:cNvGrpSpPr/>
            <p:nvPr/>
          </p:nvGrpSpPr>
          <p:grpSpPr>
            <a:xfrm>
              <a:off x="1779149" y="2905625"/>
              <a:ext cx="1369098" cy="1368000"/>
              <a:chOff x="163244" y="2346518"/>
              <a:chExt cx="1369098" cy="1368000"/>
            </a:xfrm>
          </p:grpSpPr>
          <p:sp>
            <p:nvSpPr>
              <p:cNvPr id="10" name="Forme libre 9">
                <a:extLst>
                  <a:ext uri="{FF2B5EF4-FFF2-40B4-BE49-F238E27FC236}">
                    <a16:creationId xmlns:a16="http://schemas.microsoft.com/office/drawing/2014/main" id="{A8DC6873-F597-7B42-2C64-4E070D2510E4}"/>
                  </a:ext>
                </a:extLst>
              </p:cNvPr>
              <p:cNvSpPr>
                <a:spLocks noChangeAspect="1"/>
              </p:cNvSpPr>
              <p:nvPr/>
            </p:nvSpPr>
            <p:spPr>
              <a:xfrm>
                <a:off x="163244" y="2346518"/>
                <a:ext cx="1369098"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fr-FR" sz="1200" dirty="0">
                  <a:solidFill>
                    <a:srgbClr val="252525"/>
                  </a:solidFill>
                  <a:latin typeface="Segoe UI" panose="020B0502040204020203" pitchFamily="34" charset="0"/>
                  <a:cs typeface="Segoe UI" panose="020B0502040204020203" pitchFamily="34" charset="0"/>
                </a:endParaRPr>
              </a:p>
            </p:txBody>
          </p:sp>
          <p:pic>
            <p:nvPicPr>
              <p:cNvPr id="11" name="Image 10">
                <a:extLst>
                  <a:ext uri="{FF2B5EF4-FFF2-40B4-BE49-F238E27FC236}">
                    <a16:creationId xmlns:a16="http://schemas.microsoft.com/office/drawing/2014/main" id="{47DF21D9-6495-993B-3ED8-4249379EA018}"/>
                  </a:ext>
                </a:extLst>
              </p:cNvPr>
              <p:cNvPicPr>
                <a:picLocks noChangeAspect="1"/>
              </p:cNvPicPr>
              <p:nvPr/>
            </p:nvPicPr>
            <p:blipFill>
              <a:blip r:embed="rId7"/>
              <a:stretch>
                <a:fillRect/>
              </a:stretch>
            </p:blipFill>
            <p:spPr>
              <a:xfrm>
                <a:off x="369824" y="2586114"/>
                <a:ext cx="938604" cy="705716"/>
              </a:xfrm>
              <a:prstGeom prst="rect">
                <a:avLst/>
              </a:prstGeom>
            </p:spPr>
          </p:pic>
          <p:sp>
            <p:nvSpPr>
              <p:cNvPr id="17" name="ZoneTexte 16">
                <a:extLst>
                  <a:ext uri="{FF2B5EF4-FFF2-40B4-BE49-F238E27FC236}">
                    <a16:creationId xmlns:a16="http://schemas.microsoft.com/office/drawing/2014/main" id="{9DB2F3E4-327B-9D11-504E-598C76D88B15}"/>
                  </a:ext>
                </a:extLst>
              </p:cNvPr>
              <p:cNvSpPr txBox="1"/>
              <p:nvPr/>
            </p:nvSpPr>
            <p:spPr>
              <a:xfrm>
                <a:off x="163246" y="3321330"/>
                <a:ext cx="1369096" cy="258532"/>
              </a:xfrm>
              <a:prstGeom prst="rect">
                <a:avLst/>
              </a:prstGeom>
              <a:noFill/>
            </p:spPr>
            <p:txBody>
              <a:bodyPr wrap="square" rtlCol="0">
                <a:spAutoFit/>
              </a:bodyPr>
              <a:lstStyle/>
              <a:p>
                <a:pPr algn="ctr" defTabSz="400050">
                  <a:lnSpc>
                    <a:spcPct val="90000"/>
                  </a:lnSpc>
                  <a:spcBef>
                    <a:spcPct val="0"/>
                  </a:spcBef>
                  <a:spcAft>
                    <a:spcPct val="35000"/>
                  </a:spcAft>
                </a:pPr>
                <a:r>
                  <a:rPr lang="fr-FR" sz="1200" b="1" dirty="0">
                    <a:solidFill>
                      <a:srgbClr val="252525"/>
                    </a:solidFill>
                    <a:latin typeface="Segoe UI Semibold" panose="020B0502040204020203" pitchFamily="34" charset="0"/>
                    <a:cs typeface="Segoe UI Semibold" panose="020B0502040204020203" pitchFamily="34" charset="0"/>
                  </a:rPr>
                  <a:t>Gravité</a:t>
                </a:r>
              </a:p>
            </p:txBody>
          </p:sp>
        </p:grpSp>
        <p:grpSp>
          <p:nvGrpSpPr>
            <p:cNvPr id="30" name="Groupe 29">
              <a:extLst>
                <a:ext uri="{FF2B5EF4-FFF2-40B4-BE49-F238E27FC236}">
                  <a16:creationId xmlns:a16="http://schemas.microsoft.com/office/drawing/2014/main" id="{D3EF88D5-9D08-FEC7-7511-9E58B7A6D59E}"/>
                </a:ext>
              </a:extLst>
            </p:cNvPr>
            <p:cNvGrpSpPr/>
            <p:nvPr/>
          </p:nvGrpSpPr>
          <p:grpSpPr>
            <a:xfrm>
              <a:off x="1779148" y="1463405"/>
              <a:ext cx="1369100" cy="1368000"/>
              <a:chOff x="95871" y="746187"/>
              <a:chExt cx="1369100" cy="1368000"/>
            </a:xfrm>
          </p:grpSpPr>
          <p:sp>
            <p:nvSpPr>
              <p:cNvPr id="21" name="Forme libre 20">
                <a:extLst>
                  <a:ext uri="{FF2B5EF4-FFF2-40B4-BE49-F238E27FC236}">
                    <a16:creationId xmlns:a16="http://schemas.microsoft.com/office/drawing/2014/main" id="{653F8DE0-4F24-950A-205A-5CB14D4C423E}"/>
                  </a:ext>
                </a:extLst>
              </p:cNvPr>
              <p:cNvSpPr>
                <a:spLocks noChangeAspect="1"/>
              </p:cNvSpPr>
              <p:nvPr/>
            </p:nvSpPr>
            <p:spPr>
              <a:xfrm>
                <a:off x="95872" y="746187"/>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fr-FR" sz="1200" dirty="0">
                  <a:solidFill>
                    <a:srgbClr val="252525"/>
                  </a:solidFill>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13E1E893-5814-7770-77BE-08D3074BE83F}"/>
                  </a:ext>
                </a:extLst>
              </p:cNvPr>
              <p:cNvPicPr>
                <a:picLocks noChangeAspect="1"/>
              </p:cNvPicPr>
              <p:nvPr/>
            </p:nvPicPr>
            <p:blipFill>
              <a:blip r:embed="rId8"/>
              <a:stretch>
                <a:fillRect/>
              </a:stretch>
            </p:blipFill>
            <p:spPr>
              <a:xfrm>
                <a:off x="462480" y="824986"/>
                <a:ext cx="618546" cy="738652"/>
              </a:xfrm>
              <a:prstGeom prst="rect">
                <a:avLst/>
              </a:prstGeom>
            </p:spPr>
          </p:pic>
          <p:sp>
            <p:nvSpPr>
              <p:cNvPr id="26" name="ZoneTexte 25">
                <a:extLst>
                  <a:ext uri="{FF2B5EF4-FFF2-40B4-BE49-F238E27FC236}">
                    <a16:creationId xmlns:a16="http://schemas.microsoft.com/office/drawing/2014/main" id="{E4984164-06BF-2993-667F-B1A7FE626997}"/>
                  </a:ext>
                </a:extLst>
              </p:cNvPr>
              <p:cNvSpPr txBox="1"/>
              <p:nvPr/>
            </p:nvSpPr>
            <p:spPr>
              <a:xfrm>
                <a:off x="95871" y="1563635"/>
                <a:ext cx="1369097" cy="258532"/>
              </a:xfrm>
              <a:prstGeom prst="rect">
                <a:avLst/>
              </a:prstGeom>
              <a:noFill/>
            </p:spPr>
            <p:txBody>
              <a:bodyPr wrap="square" rtlCol="0">
                <a:spAutoFit/>
              </a:bodyPr>
              <a:lstStyle/>
              <a:p>
                <a:pPr algn="ctr" defTabSz="400050">
                  <a:lnSpc>
                    <a:spcPct val="90000"/>
                  </a:lnSpc>
                  <a:spcBef>
                    <a:spcPct val="0"/>
                  </a:spcBef>
                  <a:spcAft>
                    <a:spcPct val="35000"/>
                  </a:spcAft>
                </a:pPr>
                <a:r>
                  <a:rPr lang="fr-FR" sz="1200" b="1" dirty="0">
                    <a:solidFill>
                      <a:srgbClr val="252525"/>
                    </a:solidFill>
                    <a:latin typeface="Segoe UI Semibold" panose="020B0502040204020203" pitchFamily="34" charset="0"/>
                    <a:cs typeface="Segoe UI Semibold" panose="020B0502040204020203" pitchFamily="34" charset="0"/>
                  </a:rPr>
                  <a:t>Vraisemblance</a:t>
                </a:r>
              </a:p>
            </p:txBody>
          </p:sp>
        </p:grpSp>
        <p:sp>
          <p:nvSpPr>
            <p:cNvPr id="56" name="Ellipse 55">
              <a:extLst>
                <a:ext uri="{FF2B5EF4-FFF2-40B4-BE49-F238E27FC236}">
                  <a16:creationId xmlns:a16="http://schemas.microsoft.com/office/drawing/2014/main" id="{E3B40CDC-8814-702F-4661-6436CC6A35D1}"/>
                </a:ext>
              </a:extLst>
            </p:cNvPr>
            <p:cNvSpPr/>
            <p:nvPr/>
          </p:nvSpPr>
          <p:spPr>
            <a:xfrm>
              <a:off x="2240336" y="2617450"/>
              <a:ext cx="446724" cy="4467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7" name="Titre 1">
              <a:extLst>
                <a:ext uri="{FF2B5EF4-FFF2-40B4-BE49-F238E27FC236}">
                  <a16:creationId xmlns:a16="http://schemas.microsoft.com/office/drawing/2014/main" id="{181362EA-55A1-DE51-92CD-2E8678FF370D}"/>
                </a:ext>
              </a:extLst>
            </p:cNvPr>
            <p:cNvSpPr txBox="1">
              <a:spLocks/>
            </p:cNvSpPr>
            <p:nvPr/>
          </p:nvSpPr>
          <p:spPr>
            <a:xfrm>
              <a:off x="2240336" y="2568885"/>
              <a:ext cx="446724" cy="474764"/>
            </a:xfrm>
            <a:prstGeom prst="rect">
              <a:avLst/>
            </a:prstGeom>
            <a:ln>
              <a:noFill/>
            </a:ln>
          </p:spPr>
          <p:txBody>
            <a:bodyPr lIns="0" tIns="0" rIns="0" bIns="0" anchor="ctr"/>
            <a:lstStyle>
              <a:lvl1pPr defTabSz="685800">
                <a:spcBef>
                  <a:spcPct val="0"/>
                </a:spcBef>
                <a:buNone/>
                <a:defRPr b="1">
                  <a:solidFill>
                    <a:srgbClr val="252525"/>
                  </a:solidFill>
                  <a:latin typeface="Segoe UI" panose="020B0502040204020203" pitchFamily="34" charset="0"/>
                  <a:ea typeface="+mj-ea"/>
                  <a:cs typeface="Segoe UI" panose="020B0502040204020203" pitchFamily="34" charset="0"/>
                </a:defRPr>
              </a:lvl1pPr>
            </a:lstStyle>
            <a:p>
              <a:pPr algn="ctr"/>
              <a:r>
                <a:rPr lang="fr-FR" sz="4000" dirty="0"/>
                <a:t>+</a:t>
              </a:r>
              <a:endParaRPr lang="fr-FR" altLang="fr-FR" sz="4000" dirty="0"/>
            </a:p>
          </p:txBody>
        </p:sp>
      </p:grpSp>
      <p:sp>
        <p:nvSpPr>
          <p:cNvPr id="61" name="Ellipse 60">
            <a:extLst>
              <a:ext uri="{FF2B5EF4-FFF2-40B4-BE49-F238E27FC236}">
                <a16:creationId xmlns:a16="http://schemas.microsoft.com/office/drawing/2014/main" id="{E7848E3B-387B-F88E-9BF0-7D9F8BA0CE76}"/>
              </a:ext>
            </a:extLst>
          </p:cNvPr>
          <p:cNvSpPr/>
          <p:nvPr/>
        </p:nvSpPr>
        <p:spPr>
          <a:xfrm>
            <a:off x="7216981" y="2810104"/>
            <a:ext cx="180000" cy="179793"/>
          </a:xfrm>
          <a:prstGeom prst="ellipse">
            <a:avLst/>
          </a:prstGeom>
          <a:gradFill flip="none" rotWithShape="0">
            <a:gsLst>
              <a:gs pos="0">
                <a:srgbClr val="FF0000"/>
              </a:gs>
              <a:gs pos="100000">
                <a:schemeClr val="accent1">
                  <a:shade val="94000"/>
                  <a:satMod val="135000"/>
                </a:schemeClr>
              </a:gs>
            </a:gsLst>
            <a:lin ang="19200000" scaled="0"/>
            <a:tileRect/>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
        <p:nvSpPr>
          <p:cNvPr id="63" name="Ellipse 62">
            <a:extLst>
              <a:ext uri="{FF2B5EF4-FFF2-40B4-BE49-F238E27FC236}">
                <a16:creationId xmlns:a16="http://schemas.microsoft.com/office/drawing/2014/main" id="{4A3C2B48-F834-D393-EB54-66BCDC2DB2E8}"/>
              </a:ext>
            </a:extLst>
          </p:cNvPr>
          <p:cNvSpPr/>
          <p:nvPr/>
        </p:nvSpPr>
        <p:spPr>
          <a:xfrm>
            <a:off x="7621339" y="3182297"/>
            <a:ext cx="180000" cy="179793"/>
          </a:xfrm>
          <a:prstGeom prst="ellipse">
            <a:avLst/>
          </a:prstGeom>
          <a:gradFill flip="none" rotWithShape="0">
            <a:gsLst>
              <a:gs pos="0">
                <a:srgbClr val="FF0000"/>
              </a:gs>
              <a:gs pos="100000">
                <a:schemeClr val="accent1">
                  <a:shade val="94000"/>
                  <a:satMod val="135000"/>
                </a:schemeClr>
              </a:gs>
            </a:gsLst>
            <a:lin ang="19200000" scaled="0"/>
            <a:tileRect/>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
        <p:nvSpPr>
          <p:cNvPr id="65" name="Ellipse 64">
            <a:extLst>
              <a:ext uri="{FF2B5EF4-FFF2-40B4-BE49-F238E27FC236}">
                <a16:creationId xmlns:a16="http://schemas.microsoft.com/office/drawing/2014/main" id="{0305E948-7E6C-F8FB-08BE-0EEFB09E27E6}"/>
              </a:ext>
            </a:extLst>
          </p:cNvPr>
          <p:cNvSpPr/>
          <p:nvPr/>
        </p:nvSpPr>
        <p:spPr>
          <a:xfrm>
            <a:off x="6918308" y="2359797"/>
            <a:ext cx="180000" cy="179793"/>
          </a:xfrm>
          <a:prstGeom prst="ellipse">
            <a:avLst/>
          </a:prstGeom>
          <a:gradFill flip="none" rotWithShape="0">
            <a:gsLst>
              <a:gs pos="0">
                <a:srgbClr val="FF0000"/>
              </a:gs>
              <a:gs pos="100000">
                <a:schemeClr val="accent1">
                  <a:shade val="94000"/>
                  <a:satMod val="135000"/>
                </a:schemeClr>
              </a:gs>
            </a:gsLst>
            <a:lin ang="19200000" scaled="0"/>
            <a:tileRect/>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
        <p:nvSpPr>
          <p:cNvPr id="67" name="Ellipse 66">
            <a:extLst>
              <a:ext uri="{FF2B5EF4-FFF2-40B4-BE49-F238E27FC236}">
                <a16:creationId xmlns:a16="http://schemas.microsoft.com/office/drawing/2014/main" id="{D9671648-A67A-CAF5-87B9-609CC6758990}"/>
              </a:ext>
            </a:extLst>
          </p:cNvPr>
          <p:cNvSpPr/>
          <p:nvPr/>
        </p:nvSpPr>
        <p:spPr>
          <a:xfrm>
            <a:off x="7658099" y="1872730"/>
            <a:ext cx="180000" cy="179793"/>
          </a:xfrm>
          <a:prstGeom prst="ellipse">
            <a:avLst/>
          </a:prstGeom>
          <a:gradFill flip="none" rotWithShape="0">
            <a:gsLst>
              <a:gs pos="0">
                <a:srgbClr val="FF0000"/>
              </a:gs>
              <a:gs pos="100000">
                <a:schemeClr val="accent1">
                  <a:shade val="94000"/>
                  <a:satMod val="135000"/>
                </a:schemeClr>
              </a:gs>
            </a:gsLst>
            <a:lin ang="19200000" scaled="0"/>
            <a:tileRect/>
          </a:gradFill>
          <a:ln>
            <a:noFill/>
          </a:ln>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fr-FR" dirty="0"/>
          </a:p>
        </p:txBody>
      </p:sp>
      <p:sp>
        <p:nvSpPr>
          <p:cNvPr id="2" name="Title 4">
            <a:extLst>
              <a:ext uri="{FF2B5EF4-FFF2-40B4-BE49-F238E27FC236}">
                <a16:creationId xmlns:a16="http://schemas.microsoft.com/office/drawing/2014/main" id="{CE7B2687-80E6-5BC7-1B41-B0FFE7EBFEDE}"/>
              </a:ext>
            </a:extLst>
          </p:cNvPr>
          <p:cNvSpPr txBox="1">
            <a:spLocks/>
          </p:cNvSpPr>
          <p:nvPr>
            <p:custDataLst>
              <p:tags r:id="rId2"/>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Comment évaluer le niveau d’un risque ?</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467894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99D6A5A-F589-DD53-8AC1-883B7A426732}"/>
              </a:ext>
            </a:extLst>
          </p:cNvPr>
          <p:cNvSpPr/>
          <p:nvPr/>
        </p:nvSpPr>
        <p:spPr>
          <a:xfrm>
            <a:off x="336664" y="915989"/>
            <a:ext cx="1429255"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Connaître</a:t>
            </a:r>
          </a:p>
        </p:txBody>
      </p:sp>
      <p:grpSp>
        <p:nvGrpSpPr>
          <p:cNvPr id="8" name="Groupe 7">
            <a:extLst>
              <a:ext uri="{FF2B5EF4-FFF2-40B4-BE49-F238E27FC236}">
                <a16:creationId xmlns:a16="http://schemas.microsoft.com/office/drawing/2014/main" id="{4F3DDF02-D5A4-B530-29F1-1F44ED7A0010}"/>
              </a:ext>
            </a:extLst>
          </p:cNvPr>
          <p:cNvGrpSpPr>
            <a:grpSpLocks noChangeAspect="1"/>
          </p:cNvGrpSpPr>
          <p:nvPr/>
        </p:nvGrpSpPr>
        <p:grpSpPr>
          <a:xfrm>
            <a:off x="8287431" y="144000"/>
            <a:ext cx="726429" cy="720000"/>
            <a:chOff x="7980825" y="195574"/>
            <a:chExt cx="799071" cy="792000"/>
          </a:xfrm>
        </p:grpSpPr>
        <p:pic>
          <p:nvPicPr>
            <p:cNvPr id="9" name="Image 8">
              <a:extLst>
                <a:ext uri="{FF2B5EF4-FFF2-40B4-BE49-F238E27FC236}">
                  <a16:creationId xmlns:a16="http://schemas.microsoft.com/office/drawing/2014/main" id="{10964F84-0CF5-E341-5A16-C3AB8128197D}"/>
                </a:ext>
              </a:extLst>
            </p:cNvPr>
            <p:cNvPicPr>
              <a:picLocks noChangeAspect="1"/>
            </p:cNvPicPr>
            <p:nvPr/>
          </p:nvPicPr>
          <p:blipFill>
            <a:blip r:embed="rId4"/>
            <a:stretch>
              <a:fillRect/>
            </a:stretch>
          </p:blipFill>
          <p:spPr>
            <a:xfrm>
              <a:off x="7980825" y="195574"/>
              <a:ext cx="799071" cy="792000"/>
            </a:xfrm>
            <a:prstGeom prst="rect">
              <a:avLst/>
            </a:prstGeom>
          </p:spPr>
        </p:pic>
        <p:sp>
          <p:nvSpPr>
            <p:cNvPr id="10" name="Rectangle 9">
              <a:extLst>
                <a:ext uri="{FF2B5EF4-FFF2-40B4-BE49-F238E27FC236}">
                  <a16:creationId xmlns:a16="http://schemas.microsoft.com/office/drawing/2014/main" id="{EA6EAE80-3B73-2AEF-2494-0C50737B9679}"/>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2" name="Rectangle 11">
            <a:extLst>
              <a:ext uri="{FF2B5EF4-FFF2-40B4-BE49-F238E27FC236}">
                <a16:creationId xmlns:a16="http://schemas.microsoft.com/office/drawing/2014/main" id="{8FB5EB0E-12C8-91AF-B803-1B2738B2F257}"/>
              </a:ext>
            </a:extLst>
          </p:cNvPr>
          <p:cNvSpPr/>
          <p:nvPr/>
        </p:nvSpPr>
        <p:spPr>
          <a:xfrm>
            <a:off x="5285571" y="915989"/>
            <a:ext cx="1641459"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Trouver</a:t>
            </a:r>
          </a:p>
        </p:txBody>
      </p:sp>
      <p:sp>
        <p:nvSpPr>
          <p:cNvPr id="13" name="Rectangle 12">
            <a:extLst>
              <a:ext uri="{FF2B5EF4-FFF2-40B4-BE49-F238E27FC236}">
                <a16:creationId xmlns:a16="http://schemas.microsoft.com/office/drawing/2014/main" id="{A15CA1EC-E405-4901-4E0A-2B62A63B423B}"/>
              </a:ext>
            </a:extLst>
          </p:cNvPr>
          <p:cNvSpPr/>
          <p:nvPr/>
        </p:nvSpPr>
        <p:spPr>
          <a:xfrm>
            <a:off x="7020691" y="915989"/>
            <a:ext cx="1799459"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80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Exploiter</a:t>
            </a:r>
          </a:p>
        </p:txBody>
      </p:sp>
      <p:sp>
        <p:nvSpPr>
          <p:cNvPr id="14" name="Rectangle 13">
            <a:extLst>
              <a:ext uri="{FF2B5EF4-FFF2-40B4-BE49-F238E27FC236}">
                <a16:creationId xmlns:a16="http://schemas.microsoft.com/office/drawing/2014/main" id="{9EDCCED8-3F7F-2033-4E98-570D2D50E6EB}"/>
              </a:ext>
            </a:extLst>
          </p:cNvPr>
          <p:cNvSpPr/>
          <p:nvPr/>
        </p:nvSpPr>
        <p:spPr>
          <a:xfrm>
            <a:off x="1851667" y="915989"/>
            <a:ext cx="3340243" cy="3324070"/>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1692000" tIns="72000" rIns="144000" bIns="0" rtlCol="0" anchor="t"/>
          <a:lstStyle/>
          <a:p>
            <a:r>
              <a:rPr lang="fr-FR" sz="1000" b="1" dirty="0">
                <a:solidFill>
                  <a:srgbClr val="252525"/>
                </a:solidFill>
                <a:latin typeface="Segoe UI" panose="020B0502040204020203" pitchFamily="34" charset="0"/>
                <a:cs typeface="Segoe UI" panose="020B0502040204020203" pitchFamily="34" charset="0"/>
              </a:rPr>
              <a:t>Rentrer</a:t>
            </a:r>
          </a:p>
        </p:txBody>
      </p:sp>
      <p:cxnSp>
        <p:nvCxnSpPr>
          <p:cNvPr id="15" name="Connecteur en angle 14">
            <a:extLst>
              <a:ext uri="{FF2B5EF4-FFF2-40B4-BE49-F238E27FC236}">
                <a16:creationId xmlns:a16="http://schemas.microsoft.com/office/drawing/2014/main" id="{A2E4452B-6758-CD6F-05E6-88C3FDD31FB8}"/>
              </a:ext>
            </a:extLst>
          </p:cNvPr>
          <p:cNvCxnSpPr>
            <a:cxnSpLocks/>
          </p:cNvCxnSpPr>
          <p:nvPr/>
        </p:nvCxnSpPr>
        <p:spPr>
          <a:xfrm rot="16200000" flipH="1">
            <a:off x="1009875" y="2244952"/>
            <a:ext cx="1044000" cy="936000"/>
          </a:xfrm>
          <a:prstGeom prst="bentConnector2">
            <a:avLst/>
          </a:prstGeom>
          <a:noFill/>
          <a:ln w="19050" cap="flat" cmpd="sng" algn="ctr">
            <a:solidFill>
              <a:srgbClr val="00B050"/>
            </a:solidFill>
            <a:prstDash val="solid"/>
            <a:tailEnd type="arrow"/>
          </a:ln>
          <a:effectLst/>
        </p:spPr>
      </p:cxnSp>
      <p:cxnSp>
        <p:nvCxnSpPr>
          <p:cNvPr id="16" name="Connecteur en angle 15">
            <a:extLst>
              <a:ext uri="{FF2B5EF4-FFF2-40B4-BE49-F238E27FC236}">
                <a16:creationId xmlns:a16="http://schemas.microsoft.com/office/drawing/2014/main" id="{4B8A1BBE-0742-269E-18C0-064AC4824363}"/>
              </a:ext>
            </a:extLst>
          </p:cNvPr>
          <p:cNvCxnSpPr>
            <a:cxnSpLocks/>
          </p:cNvCxnSpPr>
          <p:nvPr/>
        </p:nvCxnSpPr>
        <p:spPr>
          <a:xfrm flipV="1">
            <a:off x="6593027" y="1876291"/>
            <a:ext cx="631437" cy="935316"/>
          </a:xfrm>
          <a:prstGeom prst="bentConnector3">
            <a:avLst>
              <a:gd name="adj1" fmla="val 64277"/>
            </a:avLst>
          </a:prstGeom>
          <a:noFill/>
          <a:ln w="19050" cap="flat" cmpd="sng" algn="ctr">
            <a:solidFill>
              <a:srgbClr val="D91C1F"/>
            </a:solidFill>
            <a:prstDash val="solid"/>
            <a:tailEnd type="arrow"/>
          </a:ln>
          <a:effectLst/>
        </p:spPr>
      </p:cxnSp>
      <p:cxnSp>
        <p:nvCxnSpPr>
          <p:cNvPr id="17" name="Connecteur en angle 16">
            <a:extLst>
              <a:ext uri="{FF2B5EF4-FFF2-40B4-BE49-F238E27FC236}">
                <a16:creationId xmlns:a16="http://schemas.microsoft.com/office/drawing/2014/main" id="{57377A5E-1B79-7CAF-6BD0-A18AF44046E5}"/>
              </a:ext>
            </a:extLst>
          </p:cNvPr>
          <p:cNvCxnSpPr>
            <a:cxnSpLocks/>
            <a:stCxn id="19" idx="3"/>
          </p:cNvCxnSpPr>
          <p:nvPr/>
        </p:nvCxnSpPr>
        <p:spPr>
          <a:xfrm>
            <a:off x="3473522" y="3222707"/>
            <a:ext cx="3736146" cy="618158"/>
          </a:xfrm>
          <a:prstGeom prst="bentConnector3">
            <a:avLst>
              <a:gd name="adj1" fmla="val 53964"/>
            </a:avLst>
          </a:prstGeom>
          <a:noFill/>
          <a:ln w="19050" cap="flat" cmpd="sng" algn="ctr">
            <a:solidFill>
              <a:srgbClr val="00B050"/>
            </a:solidFill>
            <a:prstDash val="solid"/>
            <a:tailEnd type="arrow"/>
          </a:ln>
          <a:effectLst/>
        </p:spPr>
      </p:cxnSp>
      <p:sp>
        <p:nvSpPr>
          <p:cNvPr id="19" name="Rectangle à coins arrondis 45">
            <a:extLst>
              <a:ext uri="{FF2B5EF4-FFF2-40B4-BE49-F238E27FC236}">
                <a16:creationId xmlns:a16="http://schemas.microsoft.com/office/drawing/2014/main" id="{6B8BBE68-42E6-22EE-BEAB-4CB6FB5B103B}"/>
              </a:ext>
            </a:extLst>
          </p:cNvPr>
          <p:cNvSpPr/>
          <p:nvPr/>
        </p:nvSpPr>
        <p:spPr>
          <a:xfrm>
            <a:off x="2248059" y="2934707"/>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Corruption d’un personnel de l’équipe R&amp;D</a:t>
            </a:r>
          </a:p>
        </p:txBody>
      </p:sp>
      <p:sp>
        <p:nvSpPr>
          <p:cNvPr id="21" name="Rectangle à coins arrondis 70">
            <a:extLst>
              <a:ext uri="{FF2B5EF4-FFF2-40B4-BE49-F238E27FC236}">
                <a16:creationId xmlns:a16="http://schemas.microsoft.com/office/drawing/2014/main" id="{14F9463C-5103-CDA1-2973-E3DCE6EAF9E3}"/>
              </a:ext>
            </a:extLst>
          </p:cNvPr>
          <p:cNvSpPr/>
          <p:nvPr/>
        </p:nvSpPr>
        <p:spPr>
          <a:xfrm>
            <a:off x="5622083" y="2487607"/>
            <a:ext cx="1225463" cy="648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Latéralisation vers réseau LAN R&amp;D</a:t>
            </a:r>
          </a:p>
        </p:txBody>
      </p:sp>
      <p:cxnSp>
        <p:nvCxnSpPr>
          <p:cNvPr id="25" name="Connecteur droit avec flèche 24">
            <a:extLst>
              <a:ext uri="{FF2B5EF4-FFF2-40B4-BE49-F238E27FC236}">
                <a16:creationId xmlns:a16="http://schemas.microsoft.com/office/drawing/2014/main" id="{7C4F4F6B-F117-2F9B-BAF4-4724E4785445}"/>
              </a:ext>
            </a:extLst>
          </p:cNvPr>
          <p:cNvCxnSpPr>
            <a:cxnSpLocks/>
          </p:cNvCxnSpPr>
          <p:nvPr/>
        </p:nvCxnSpPr>
        <p:spPr>
          <a:xfrm flipV="1">
            <a:off x="1407816" y="3857684"/>
            <a:ext cx="610404" cy="1"/>
          </a:xfrm>
          <a:prstGeom prst="straightConnector1">
            <a:avLst/>
          </a:prstGeom>
          <a:noFill/>
          <a:ln w="19050" cap="flat" cmpd="sng" algn="ctr">
            <a:solidFill>
              <a:srgbClr val="0070C0"/>
            </a:solidFill>
            <a:prstDash val="solid"/>
            <a:tailEnd type="arrow"/>
          </a:ln>
          <a:effectLst/>
        </p:spPr>
      </p:cxnSp>
      <p:cxnSp>
        <p:nvCxnSpPr>
          <p:cNvPr id="26" name="Connecteur droit avec flèche 25">
            <a:extLst>
              <a:ext uri="{FF2B5EF4-FFF2-40B4-BE49-F238E27FC236}">
                <a16:creationId xmlns:a16="http://schemas.microsoft.com/office/drawing/2014/main" id="{3D4D11B1-94FC-0E39-782B-E38440F24582}"/>
              </a:ext>
            </a:extLst>
          </p:cNvPr>
          <p:cNvCxnSpPr>
            <a:cxnSpLocks/>
          </p:cNvCxnSpPr>
          <p:nvPr/>
        </p:nvCxnSpPr>
        <p:spPr>
          <a:xfrm rot="16200000">
            <a:off x="3319559" y="3553455"/>
            <a:ext cx="8921" cy="605397"/>
          </a:xfrm>
          <a:prstGeom prst="straightConnector1">
            <a:avLst/>
          </a:prstGeom>
          <a:noFill/>
          <a:ln w="19050" cap="flat" cmpd="sng" algn="ctr">
            <a:solidFill>
              <a:srgbClr val="0070C0"/>
            </a:solidFill>
            <a:prstDash val="solid"/>
            <a:tailEnd type="arrow"/>
          </a:ln>
          <a:effectLst/>
        </p:spPr>
      </p:cxnSp>
      <p:cxnSp>
        <p:nvCxnSpPr>
          <p:cNvPr id="27" name="Connecteur droit avec flèche 26">
            <a:extLst>
              <a:ext uri="{FF2B5EF4-FFF2-40B4-BE49-F238E27FC236}">
                <a16:creationId xmlns:a16="http://schemas.microsoft.com/office/drawing/2014/main" id="{E79B99EA-FF2D-62EF-0266-012FB9BFAC53}"/>
              </a:ext>
            </a:extLst>
          </p:cNvPr>
          <p:cNvCxnSpPr>
            <a:cxnSpLocks/>
          </p:cNvCxnSpPr>
          <p:nvPr/>
        </p:nvCxnSpPr>
        <p:spPr>
          <a:xfrm>
            <a:off x="4835258" y="3964104"/>
            <a:ext cx="2374410" cy="0"/>
          </a:xfrm>
          <a:prstGeom prst="straightConnector1">
            <a:avLst/>
          </a:prstGeom>
          <a:noFill/>
          <a:ln w="19050" cap="flat" cmpd="sng" algn="ctr">
            <a:solidFill>
              <a:srgbClr val="0070C0"/>
            </a:solidFill>
            <a:prstDash val="solid"/>
            <a:tailEnd type="arrow"/>
          </a:ln>
          <a:effectLst/>
        </p:spPr>
      </p:cxnSp>
      <p:cxnSp>
        <p:nvCxnSpPr>
          <p:cNvPr id="28" name="Connecteur droit avec flèche 27">
            <a:extLst>
              <a:ext uri="{FF2B5EF4-FFF2-40B4-BE49-F238E27FC236}">
                <a16:creationId xmlns:a16="http://schemas.microsoft.com/office/drawing/2014/main" id="{001ACE41-3388-E10D-464A-1CCF656AD23A}"/>
              </a:ext>
            </a:extLst>
          </p:cNvPr>
          <p:cNvCxnSpPr>
            <a:cxnSpLocks/>
          </p:cNvCxnSpPr>
          <p:nvPr/>
        </p:nvCxnSpPr>
        <p:spPr>
          <a:xfrm>
            <a:off x="3473522" y="1903120"/>
            <a:ext cx="1910923" cy="0"/>
          </a:xfrm>
          <a:prstGeom prst="straightConnector1">
            <a:avLst/>
          </a:prstGeom>
          <a:noFill/>
          <a:ln w="19050" cap="flat" cmpd="sng" algn="ctr">
            <a:solidFill>
              <a:srgbClr val="D91C1F"/>
            </a:solidFill>
            <a:prstDash val="solid"/>
            <a:tailEnd type="arrow"/>
          </a:ln>
          <a:effectLst/>
        </p:spPr>
      </p:cxnSp>
      <p:sp>
        <p:nvSpPr>
          <p:cNvPr id="29" name="Forme libre 28">
            <a:extLst>
              <a:ext uri="{FF2B5EF4-FFF2-40B4-BE49-F238E27FC236}">
                <a16:creationId xmlns:a16="http://schemas.microsoft.com/office/drawing/2014/main" id="{00B3C005-1B5A-EB86-1D79-74AA46A37166}"/>
              </a:ext>
            </a:extLst>
          </p:cNvPr>
          <p:cNvSpPr/>
          <p:nvPr/>
        </p:nvSpPr>
        <p:spPr>
          <a:xfrm rot="16200000">
            <a:off x="3381082" y="1079993"/>
            <a:ext cx="1263976" cy="1644381"/>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5835">
                <a:moveTo>
                  <a:pt x="0" y="31376"/>
                </a:moveTo>
                <a:lnTo>
                  <a:pt x="0" y="295835"/>
                </a:lnTo>
                <a:lnTo>
                  <a:pt x="2286000" y="295835"/>
                </a:lnTo>
                <a:lnTo>
                  <a:pt x="2286000" y="0"/>
                </a:lnTo>
                <a:lnTo>
                  <a:pt x="2286000" y="0"/>
                </a:lnTo>
              </a:path>
            </a:pathLst>
          </a:custGeom>
          <a:noFill/>
          <a:ln w="19050" cap="flat" cmpd="sng" algn="ctr">
            <a:solidFill>
              <a:srgbClr val="D91C1F"/>
            </a:solidFill>
            <a:prstDash val="solid"/>
            <a:tailEnd type="none"/>
          </a:ln>
          <a:effectLst/>
        </p:spPr>
        <p:txBody>
          <a:bodyPr rtlCol="0" anchor="ctr"/>
          <a:lstStyle/>
          <a:p>
            <a:pPr algn="ctr"/>
            <a:endParaRPr lang="fr-FR"/>
          </a:p>
        </p:txBody>
      </p:sp>
      <p:cxnSp>
        <p:nvCxnSpPr>
          <p:cNvPr id="30" name="Connecteur droit avec flèche 29">
            <a:extLst>
              <a:ext uri="{FF2B5EF4-FFF2-40B4-BE49-F238E27FC236}">
                <a16:creationId xmlns:a16="http://schemas.microsoft.com/office/drawing/2014/main" id="{8CFB6333-5689-3090-3A85-63EEF1F1D55D}"/>
              </a:ext>
            </a:extLst>
          </p:cNvPr>
          <p:cNvCxnSpPr>
            <a:cxnSpLocks/>
          </p:cNvCxnSpPr>
          <p:nvPr/>
        </p:nvCxnSpPr>
        <p:spPr>
          <a:xfrm>
            <a:off x="6243654" y="2086156"/>
            <a:ext cx="0" cy="390970"/>
          </a:xfrm>
          <a:prstGeom prst="straightConnector1">
            <a:avLst/>
          </a:prstGeom>
          <a:noFill/>
          <a:ln w="19050" cap="flat" cmpd="sng" algn="ctr">
            <a:solidFill>
              <a:srgbClr val="D91C1F"/>
            </a:solidFill>
            <a:prstDash val="solid"/>
            <a:tailEnd type="arrow"/>
          </a:ln>
          <a:effectLst/>
        </p:spPr>
      </p:cxnSp>
      <p:cxnSp>
        <p:nvCxnSpPr>
          <p:cNvPr id="31" name="Connecteur droit avec flèche 30">
            <a:extLst>
              <a:ext uri="{FF2B5EF4-FFF2-40B4-BE49-F238E27FC236}">
                <a16:creationId xmlns:a16="http://schemas.microsoft.com/office/drawing/2014/main" id="{1E5346B9-3539-6464-0DF1-B60B56B13921}"/>
              </a:ext>
            </a:extLst>
          </p:cNvPr>
          <p:cNvCxnSpPr>
            <a:cxnSpLocks/>
          </p:cNvCxnSpPr>
          <p:nvPr/>
        </p:nvCxnSpPr>
        <p:spPr>
          <a:xfrm>
            <a:off x="8055461" y="2115583"/>
            <a:ext cx="0" cy="390970"/>
          </a:xfrm>
          <a:prstGeom prst="straightConnector1">
            <a:avLst/>
          </a:prstGeom>
          <a:noFill/>
          <a:ln w="19050" cap="flat" cmpd="sng" algn="ctr">
            <a:solidFill>
              <a:srgbClr val="D91C1F"/>
            </a:solidFill>
            <a:prstDash val="solid"/>
            <a:tailEnd type="arrow"/>
          </a:ln>
          <a:effectLst/>
        </p:spPr>
      </p:cxnSp>
      <p:cxnSp>
        <p:nvCxnSpPr>
          <p:cNvPr id="32" name="Connecteur droit avec flèche 31">
            <a:extLst>
              <a:ext uri="{FF2B5EF4-FFF2-40B4-BE49-F238E27FC236}">
                <a16:creationId xmlns:a16="http://schemas.microsoft.com/office/drawing/2014/main" id="{6AB537E8-3A60-99CC-B198-7CCA465DA36E}"/>
              </a:ext>
            </a:extLst>
          </p:cNvPr>
          <p:cNvCxnSpPr>
            <a:cxnSpLocks/>
          </p:cNvCxnSpPr>
          <p:nvPr/>
        </p:nvCxnSpPr>
        <p:spPr>
          <a:xfrm>
            <a:off x="8070051" y="2929149"/>
            <a:ext cx="0" cy="660188"/>
          </a:xfrm>
          <a:prstGeom prst="straightConnector1">
            <a:avLst/>
          </a:prstGeom>
          <a:noFill/>
          <a:ln w="19050" cap="flat" cmpd="sng" algn="ctr">
            <a:solidFill>
              <a:srgbClr val="D91C1F"/>
            </a:solidFill>
            <a:prstDash val="solid"/>
            <a:tailEnd type="arrow"/>
          </a:ln>
          <a:effectLst/>
        </p:spPr>
      </p:cxnSp>
      <p:sp>
        <p:nvSpPr>
          <p:cNvPr id="34" name="Rectangle à coins arrondis 53">
            <a:extLst>
              <a:ext uri="{FF2B5EF4-FFF2-40B4-BE49-F238E27FC236}">
                <a16:creationId xmlns:a16="http://schemas.microsoft.com/office/drawing/2014/main" id="{D7F39ACC-52F6-320C-2BD6-148EB1072EC3}"/>
              </a:ext>
            </a:extLst>
          </p:cNvPr>
          <p:cNvSpPr/>
          <p:nvPr/>
        </p:nvSpPr>
        <p:spPr>
          <a:xfrm>
            <a:off x="2248059" y="3589338"/>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    Corruption</a:t>
            </a:r>
          </a:p>
          <a:p>
            <a:pPr algn="ctr"/>
            <a:r>
              <a:rPr lang="fr-FR" sz="850" dirty="0">
                <a:solidFill>
                  <a:schemeClr val="bg1"/>
                </a:solidFill>
                <a:latin typeface="Segoe UI" panose="020B0502040204020203" pitchFamily="34" charset="0"/>
                <a:cs typeface="Segoe UI" panose="020B0502040204020203" pitchFamily="34" charset="0"/>
              </a:rPr>
              <a:t>d’un prestataire d’entretien des locaux</a:t>
            </a:r>
          </a:p>
        </p:txBody>
      </p:sp>
      <p:sp>
        <p:nvSpPr>
          <p:cNvPr id="35" name="Rectangle à coins arrondis 59">
            <a:extLst>
              <a:ext uri="{FF2B5EF4-FFF2-40B4-BE49-F238E27FC236}">
                <a16:creationId xmlns:a16="http://schemas.microsoft.com/office/drawing/2014/main" id="{2ABF8600-DB65-9378-AC80-E8E2AD1B1B1C}"/>
              </a:ext>
            </a:extLst>
          </p:cNvPr>
          <p:cNvSpPr/>
          <p:nvPr/>
        </p:nvSpPr>
        <p:spPr>
          <a:xfrm>
            <a:off x="434654" y="3589337"/>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avancée</a:t>
            </a:r>
          </a:p>
        </p:txBody>
      </p:sp>
      <p:sp>
        <p:nvSpPr>
          <p:cNvPr id="36" name="Rectangle à coins arrondis 33">
            <a:extLst>
              <a:ext uri="{FF2B5EF4-FFF2-40B4-BE49-F238E27FC236}">
                <a16:creationId xmlns:a16="http://schemas.microsoft.com/office/drawing/2014/main" id="{B8FEE0B7-F452-B74D-D9DF-20DCFCA1FCB6}"/>
              </a:ext>
            </a:extLst>
          </p:cNvPr>
          <p:cNvSpPr/>
          <p:nvPr/>
        </p:nvSpPr>
        <p:spPr>
          <a:xfrm>
            <a:off x="2248059" y="1630270"/>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Intrusion via mail</a:t>
            </a:r>
          </a:p>
          <a:p>
            <a:pPr algn="ctr"/>
            <a:r>
              <a:rPr lang="fr-FR" sz="850" dirty="0">
                <a:solidFill>
                  <a:schemeClr val="bg1"/>
                </a:solidFill>
                <a:latin typeface="Segoe UI" panose="020B0502040204020203" pitchFamily="34" charset="0"/>
                <a:cs typeface="Segoe UI" panose="020B0502040204020203" pitchFamily="34" charset="0"/>
              </a:rPr>
              <a:t>de hameçonnage sur service RH</a:t>
            </a:r>
          </a:p>
        </p:txBody>
      </p:sp>
      <p:sp>
        <p:nvSpPr>
          <p:cNvPr id="37" name="Rectangle à coins arrondis 38">
            <a:extLst>
              <a:ext uri="{FF2B5EF4-FFF2-40B4-BE49-F238E27FC236}">
                <a16:creationId xmlns:a16="http://schemas.microsoft.com/office/drawing/2014/main" id="{453D3259-2833-6547-A42D-1039FC176DCA}"/>
              </a:ext>
            </a:extLst>
          </p:cNvPr>
          <p:cNvSpPr/>
          <p:nvPr/>
        </p:nvSpPr>
        <p:spPr>
          <a:xfrm>
            <a:off x="2248059" y="2275718"/>
            <a:ext cx="1225463" cy="576000"/>
          </a:xfrm>
          <a:prstGeom prst="roundRect">
            <a:avLst/>
          </a:prstGeom>
          <a:solidFill>
            <a:srgbClr val="C9AD00"/>
          </a:solidFill>
          <a:ln w="12700" cap="flat" cmpd="sng" algn="ctr">
            <a:noFill/>
            <a:prstDash val="solid"/>
          </a:ln>
          <a:effectLst/>
        </p:spPr>
        <p:txBody>
          <a:bodyPr lIns="0" tIns="0" rIns="0" bIns="0" rtlCol="0" anchor="ctr"/>
          <a:lstStyle/>
          <a:p>
            <a:pPr algn="ctr"/>
            <a:r>
              <a:rPr lang="fr-FR" sz="850" dirty="0">
                <a:solidFill>
                  <a:schemeClr val="bg1"/>
                </a:solidFill>
                <a:latin typeface="Segoe UI" panose="020B0502040204020203" pitchFamily="34" charset="0"/>
                <a:cs typeface="Segoe UI" panose="020B0502040204020203" pitchFamily="34" charset="0"/>
              </a:rPr>
              <a:t>  Intrusion via le site</a:t>
            </a:r>
          </a:p>
          <a:p>
            <a:pPr algn="ctr"/>
            <a:r>
              <a:rPr lang="fr-FR" sz="850" dirty="0">
                <a:solidFill>
                  <a:schemeClr val="bg1"/>
                </a:solidFill>
                <a:latin typeface="Segoe UI" panose="020B0502040204020203" pitchFamily="34" charset="0"/>
                <a:cs typeface="Segoe UI" panose="020B0502040204020203" pitchFamily="34" charset="0"/>
              </a:rPr>
              <a:t>du c</a:t>
            </a:r>
            <a:r>
              <a:rPr lang="fr-FR" sz="850" dirty="0" err="1">
                <a:solidFill>
                  <a:schemeClr val="bg1"/>
                </a:solidFill>
                <a:latin typeface="Segoe UI" panose="020B0502040204020203" pitchFamily="34" charset="0"/>
                <a:cs typeface="Segoe UI" panose="020B0502040204020203" pitchFamily="34" charset="0"/>
              </a:rPr>
              <a:t>omité</a:t>
            </a:r>
            <a:r>
              <a:rPr lang="fr-FR" sz="850" dirty="0">
                <a:solidFill>
                  <a:schemeClr val="bg1"/>
                </a:solidFill>
                <a:latin typeface="Segoe UI" panose="020B0502040204020203" pitchFamily="34" charset="0"/>
                <a:cs typeface="Segoe UI" panose="020B0502040204020203" pitchFamily="34" charset="0"/>
              </a:rPr>
              <a:t> d’entreprise</a:t>
            </a:r>
          </a:p>
          <a:p>
            <a:pPr algn="ctr"/>
            <a:r>
              <a:rPr lang="fr-FR" sz="850" dirty="0">
                <a:solidFill>
                  <a:schemeClr val="bg1"/>
                </a:solidFill>
                <a:latin typeface="Segoe UI" panose="020B0502040204020203" pitchFamily="34" charset="0"/>
                <a:cs typeface="Segoe UI" panose="020B0502040204020203" pitchFamily="34" charset="0"/>
              </a:rPr>
              <a:t>(point d’eau)</a:t>
            </a:r>
          </a:p>
        </p:txBody>
      </p:sp>
      <p:sp>
        <p:nvSpPr>
          <p:cNvPr id="38" name="Rectangle à coins arrondis 80">
            <a:extLst>
              <a:ext uri="{FF2B5EF4-FFF2-40B4-BE49-F238E27FC236}">
                <a16:creationId xmlns:a16="http://schemas.microsoft.com/office/drawing/2014/main" id="{A0FD4C5B-A296-2860-4587-2F396B60AD88}"/>
              </a:ext>
            </a:extLst>
          </p:cNvPr>
          <p:cNvSpPr/>
          <p:nvPr/>
        </p:nvSpPr>
        <p:spPr>
          <a:xfrm>
            <a:off x="2248059" y="984822"/>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Intrusion via un canal d’accès préexistant</a:t>
            </a:r>
          </a:p>
        </p:txBody>
      </p:sp>
      <p:sp>
        <p:nvSpPr>
          <p:cNvPr id="39" name="Rectangle à coins arrondis 48">
            <a:extLst>
              <a:ext uri="{FF2B5EF4-FFF2-40B4-BE49-F238E27FC236}">
                <a16:creationId xmlns:a16="http://schemas.microsoft.com/office/drawing/2014/main" id="{41918B02-0737-4CCD-A2A5-770E2941DE69}"/>
              </a:ext>
            </a:extLst>
          </p:cNvPr>
          <p:cNvSpPr/>
          <p:nvPr/>
        </p:nvSpPr>
        <p:spPr>
          <a:xfrm>
            <a:off x="7472764" y="3601334"/>
            <a:ext cx="1225463" cy="576000"/>
          </a:xfrm>
          <a:prstGeom prst="roundRect">
            <a:avLst/>
          </a:prstGeom>
          <a:solidFill>
            <a:srgbClr val="EF8B17"/>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Vol et exploitation de données</a:t>
            </a:r>
          </a:p>
          <a:p>
            <a:pPr algn="ctr"/>
            <a:r>
              <a:rPr lang="fr-FR" sz="850" dirty="0">
                <a:solidFill>
                  <a:schemeClr val="bg1"/>
                </a:solidFill>
                <a:latin typeface="Segoe UI" panose="020B0502040204020203" pitchFamily="34" charset="0"/>
                <a:cs typeface="Segoe UI" panose="020B0502040204020203" pitchFamily="34" charset="0"/>
              </a:rPr>
              <a:t>de R&amp;D</a:t>
            </a:r>
          </a:p>
        </p:txBody>
      </p:sp>
      <p:sp>
        <p:nvSpPr>
          <p:cNvPr id="40" name="Rectangle à coins arrondis 65">
            <a:extLst>
              <a:ext uri="{FF2B5EF4-FFF2-40B4-BE49-F238E27FC236}">
                <a16:creationId xmlns:a16="http://schemas.microsoft.com/office/drawing/2014/main" id="{C3D4D2FC-6F79-546D-7F6F-B6718071D02C}"/>
              </a:ext>
            </a:extLst>
          </p:cNvPr>
          <p:cNvSpPr/>
          <p:nvPr/>
        </p:nvSpPr>
        <p:spPr>
          <a:xfrm>
            <a:off x="5622083" y="1583072"/>
            <a:ext cx="1225463" cy="648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interne réseaux bureautique &amp; IT site de Paris</a:t>
            </a:r>
          </a:p>
        </p:txBody>
      </p:sp>
      <p:sp>
        <p:nvSpPr>
          <p:cNvPr id="41" name="Rectangle à coins arrondis 74">
            <a:extLst>
              <a:ext uri="{FF2B5EF4-FFF2-40B4-BE49-F238E27FC236}">
                <a16:creationId xmlns:a16="http://schemas.microsoft.com/office/drawing/2014/main" id="{A988EA7A-3884-3CFC-FCF0-9770ED1347C9}"/>
              </a:ext>
            </a:extLst>
          </p:cNvPr>
          <p:cNvSpPr/>
          <p:nvPr/>
        </p:nvSpPr>
        <p:spPr>
          <a:xfrm>
            <a:off x="7478983" y="1588291"/>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Exploitation   maliciel de collecte et d’exfiltration</a:t>
            </a:r>
          </a:p>
        </p:txBody>
      </p:sp>
      <p:sp>
        <p:nvSpPr>
          <p:cNvPr id="42" name="Rectangle à coins arrondis 87">
            <a:extLst>
              <a:ext uri="{FF2B5EF4-FFF2-40B4-BE49-F238E27FC236}">
                <a16:creationId xmlns:a16="http://schemas.microsoft.com/office/drawing/2014/main" id="{E516A368-3564-10D9-6904-C502DEC9F550}"/>
              </a:ext>
            </a:extLst>
          </p:cNvPr>
          <p:cNvSpPr/>
          <p:nvPr/>
        </p:nvSpPr>
        <p:spPr>
          <a:xfrm>
            <a:off x="7478966" y="2505242"/>
            <a:ext cx="1225463" cy="648000"/>
          </a:xfrm>
          <a:prstGeom prst="roundRect">
            <a:avLst/>
          </a:prstGeom>
          <a:solidFill>
            <a:srgbClr val="C9AD00"/>
          </a:solidFill>
          <a:ln w="12700" cap="flat" cmpd="sng" algn="ctr">
            <a:noFill/>
            <a:prstDash val="solid"/>
          </a:ln>
          <a:effectLst/>
        </p:spPr>
        <p:txBody>
          <a:bodyPr lIns="0" tIns="36000" rIns="0" bIns="36000" rtlCol="0" anchor="ctr"/>
          <a:lstStyle/>
          <a:p>
            <a:pPr algn="ctr"/>
            <a:r>
              <a:rPr lang="fr-FR" sz="850" dirty="0">
                <a:solidFill>
                  <a:schemeClr val="bg1"/>
                </a:solidFill>
                <a:latin typeface="Segoe UI" panose="020B0502040204020203" pitchFamily="34" charset="0"/>
                <a:cs typeface="Segoe UI" panose="020B0502040204020203" pitchFamily="34" charset="0"/>
              </a:rPr>
              <a:t>Création et maintien d’un canal</a:t>
            </a:r>
          </a:p>
          <a:p>
            <a:pPr algn="ctr"/>
            <a:r>
              <a:rPr lang="fr-FR" sz="850" dirty="0">
                <a:solidFill>
                  <a:schemeClr val="bg1"/>
                </a:solidFill>
                <a:latin typeface="Segoe UI" panose="020B0502040204020203" pitchFamily="34" charset="0"/>
                <a:cs typeface="Segoe UI" panose="020B0502040204020203" pitchFamily="34" charset="0"/>
              </a:rPr>
              <a:t>d’exfiltration via</a:t>
            </a:r>
          </a:p>
          <a:p>
            <a:pPr algn="ctr"/>
            <a:r>
              <a:rPr lang="fr-FR" sz="850" dirty="0">
                <a:solidFill>
                  <a:schemeClr val="bg1"/>
                </a:solidFill>
                <a:latin typeface="Segoe UI" panose="020B0502040204020203" pitchFamily="34" charset="0"/>
                <a:cs typeface="Segoe UI" panose="020B0502040204020203" pitchFamily="34" charset="0"/>
              </a:rPr>
              <a:t>un poste Internet</a:t>
            </a:r>
          </a:p>
        </p:txBody>
      </p:sp>
      <p:sp>
        <p:nvSpPr>
          <p:cNvPr id="43" name="Rectangle à coins arrondis 92">
            <a:extLst>
              <a:ext uri="{FF2B5EF4-FFF2-40B4-BE49-F238E27FC236}">
                <a16:creationId xmlns:a16="http://schemas.microsoft.com/office/drawing/2014/main" id="{B3109A16-BE65-7EE8-560E-671D7B0528C6}"/>
              </a:ext>
            </a:extLst>
          </p:cNvPr>
          <p:cNvSpPr/>
          <p:nvPr/>
        </p:nvSpPr>
        <p:spPr>
          <a:xfrm>
            <a:off x="3868558" y="3589338"/>
            <a:ext cx="1225463" cy="576000"/>
          </a:xfrm>
          <a:prstGeom prst="roundRect">
            <a:avLst/>
          </a:prstGeom>
          <a:solidFill>
            <a:srgbClr val="C9AD00"/>
          </a:solidFill>
          <a:ln w="12700" cap="flat" cmpd="sng" algn="ctr">
            <a:noFill/>
            <a:prstDash val="solid"/>
          </a:ln>
          <a:effectLst/>
        </p:spPr>
        <p:txBody>
          <a:bodyPr tIns="72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Clé USB piégée connectée sur un poste de R&amp;D</a:t>
            </a:r>
          </a:p>
        </p:txBody>
      </p:sp>
      <p:pic>
        <p:nvPicPr>
          <p:cNvPr id="45" name="Image 44">
            <a:extLst>
              <a:ext uri="{FF2B5EF4-FFF2-40B4-BE49-F238E27FC236}">
                <a16:creationId xmlns:a16="http://schemas.microsoft.com/office/drawing/2014/main" id="{BE7F30DA-9288-3775-85C7-FD90AEB54323}"/>
              </a:ext>
            </a:extLst>
          </p:cNvPr>
          <p:cNvPicPr>
            <a:picLocks noChangeAspect="1"/>
          </p:cNvPicPr>
          <p:nvPr/>
        </p:nvPicPr>
        <p:blipFill>
          <a:blip r:embed="rId5"/>
          <a:stretch>
            <a:fillRect/>
          </a:stretch>
        </p:blipFill>
        <p:spPr>
          <a:xfrm>
            <a:off x="208269" y="3650257"/>
            <a:ext cx="432000" cy="432000"/>
          </a:xfrm>
          <a:prstGeom prst="rect">
            <a:avLst/>
          </a:prstGeom>
        </p:spPr>
      </p:pic>
      <p:pic>
        <p:nvPicPr>
          <p:cNvPr id="46" name="Image 45">
            <a:extLst>
              <a:ext uri="{FF2B5EF4-FFF2-40B4-BE49-F238E27FC236}">
                <a16:creationId xmlns:a16="http://schemas.microsoft.com/office/drawing/2014/main" id="{D145904F-24A5-9669-0ED9-3AA69E64C2FB}"/>
              </a:ext>
            </a:extLst>
          </p:cNvPr>
          <p:cNvPicPr>
            <a:picLocks noChangeAspect="1"/>
          </p:cNvPicPr>
          <p:nvPr/>
        </p:nvPicPr>
        <p:blipFill>
          <a:blip r:embed="rId6"/>
          <a:stretch>
            <a:fillRect/>
          </a:stretch>
        </p:blipFill>
        <p:spPr>
          <a:xfrm>
            <a:off x="2018115" y="3006707"/>
            <a:ext cx="432000" cy="432000"/>
          </a:xfrm>
          <a:prstGeom prst="rect">
            <a:avLst/>
          </a:prstGeom>
        </p:spPr>
      </p:pic>
      <p:pic>
        <p:nvPicPr>
          <p:cNvPr id="47" name="Image 46">
            <a:extLst>
              <a:ext uri="{FF2B5EF4-FFF2-40B4-BE49-F238E27FC236}">
                <a16:creationId xmlns:a16="http://schemas.microsoft.com/office/drawing/2014/main" id="{FC0EE440-E314-167D-B15D-145F7D5A2A18}"/>
              </a:ext>
            </a:extLst>
          </p:cNvPr>
          <p:cNvPicPr>
            <a:picLocks noChangeAspect="1"/>
          </p:cNvPicPr>
          <p:nvPr/>
        </p:nvPicPr>
        <p:blipFill>
          <a:blip r:embed="rId6"/>
          <a:stretch>
            <a:fillRect/>
          </a:stretch>
        </p:blipFill>
        <p:spPr>
          <a:xfrm>
            <a:off x="2018115" y="3661338"/>
            <a:ext cx="432000" cy="432000"/>
          </a:xfrm>
          <a:prstGeom prst="rect">
            <a:avLst/>
          </a:prstGeom>
        </p:spPr>
      </p:pic>
      <p:pic>
        <p:nvPicPr>
          <p:cNvPr id="48" name="Image 47">
            <a:extLst>
              <a:ext uri="{FF2B5EF4-FFF2-40B4-BE49-F238E27FC236}">
                <a16:creationId xmlns:a16="http://schemas.microsoft.com/office/drawing/2014/main" id="{141882CF-6D49-354A-22A9-00AF45B21AB7}"/>
              </a:ext>
            </a:extLst>
          </p:cNvPr>
          <p:cNvPicPr>
            <a:picLocks noChangeAspect="1"/>
          </p:cNvPicPr>
          <p:nvPr/>
        </p:nvPicPr>
        <p:blipFill>
          <a:blip r:embed="rId7"/>
          <a:stretch>
            <a:fillRect/>
          </a:stretch>
        </p:blipFill>
        <p:spPr>
          <a:xfrm>
            <a:off x="3638582" y="3661338"/>
            <a:ext cx="432000" cy="432000"/>
          </a:xfrm>
          <a:prstGeom prst="rect">
            <a:avLst/>
          </a:prstGeom>
        </p:spPr>
      </p:pic>
      <p:pic>
        <p:nvPicPr>
          <p:cNvPr id="49" name="Image 48">
            <a:extLst>
              <a:ext uri="{FF2B5EF4-FFF2-40B4-BE49-F238E27FC236}">
                <a16:creationId xmlns:a16="http://schemas.microsoft.com/office/drawing/2014/main" id="{4D998C26-C2EC-C93C-3B31-6F6B903B2363}"/>
              </a:ext>
            </a:extLst>
          </p:cNvPr>
          <p:cNvPicPr>
            <a:picLocks noChangeAspect="1"/>
          </p:cNvPicPr>
          <p:nvPr/>
        </p:nvPicPr>
        <p:blipFill>
          <a:blip r:embed="rId8"/>
          <a:stretch>
            <a:fillRect/>
          </a:stretch>
        </p:blipFill>
        <p:spPr>
          <a:xfrm>
            <a:off x="5384445" y="2595607"/>
            <a:ext cx="432000" cy="432000"/>
          </a:xfrm>
          <a:prstGeom prst="rect">
            <a:avLst/>
          </a:prstGeom>
        </p:spPr>
      </p:pic>
      <p:pic>
        <p:nvPicPr>
          <p:cNvPr id="50" name="Image 49">
            <a:extLst>
              <a:ext uri="{FF2B5EF4-FFF2-40B4-BE49-F238E27FC236}">
                <a16:creationId xmlns:a16="http://schemas.microsoft.com/office/drawing/2014/main" id="{731C1D54-5487-3CDB-4282-6CF56AA9C469}"/>
              </a:ext>
            </a:extLst>
          </p:cNvPr>
          <p:cNvPicPr>
            <a:picLocks noChangeAspect="1"/>
          </p:cNvPicPr>
          <p:nvPr/>
        </p:nvPicPr>
        <p:blipFill>
          <a:blip r:embed="rId5"/>
          <a:stretch>
            <a:fillRect/>
          </a:stretch>
        </p:blipFill>
        <p:spPr>
          <a:xfrm>
            <a:off x="5384445" y="1691072"/>
            <a:ext cx="432000" cy="432000"/>
          </a:xfrm>
          <a:prstGeom prst="rect">
            <a:avLst/>
          </a:prstGeom>
        </p:spPr>
      </p:pic>
      <p:pic>
        <p:nvPicPr>
          <p:cNvPr id="51" name="Image 50">
            <a:extLst>
              <a:ext uri="{FF2B5EF4-FFF2-40B4-BE49-F238E27FC236}">
                <a16:creationId xmlns:a16="http://schemas.microsoft.com/office/drawing/2014/main" id="{6D0E5865-9B4D-2E7F-0C08-492C1D48F42C}"/>
              </a:ext>
            </a:extLst>
          </p:cNvPr>
          <p:cNvPicPr>
            <a:picLocks noChangeAspect="1"/>
          </p:cNvPicPr>
          <p:nvPr/>
        </p:nvPicPr>
        <p:blipFill>
          <a:blip r:embed="rId9"/>
          <a:stretch>
            <a:fillRect/>
          </a:stretch>
        </p:blipFill>
        <p:spPr>
          <a:xfrm>
            <a:off x="7203097" y="1655072"/>
            <a:ext cx="432000" cy="432000"/>
          </a:xfrm>
          <a:prstGeom prst="rect">
            <a:avLst/>
          </a:prstGeom>
        </p:spPr>
      </p:pic>
      <p:pic>
        <p:nvPicPr>
          <p:cNvPr id="52" name="Image 51">
            <a:extLst>
              <a:ext uri="{FF2B5EF4-FFF2-40B4-BE49-F238E27FC236}">
                <a16:creationId xmlns:a16="http://schemas.microsoft.com/office/drawing/2014/main" id="{A07A52AD-AC52-5EB0-C72B-D6257D26DD11}"/>
              </a:ext>
            </a:extLst>
          </p:cNvPr>
          <p:cNvPicPr>
            <a:picLocks noChangeAspect="1"/>
          </p:cNvPicPr>
          <p:nvPr/>
        </p:nvPicPr>
        <p:blipFill>
          <a:blip r:embed="rId10"/>
          <a:stretch>
            <a:fillRect/>
          </a:stretch>
        </p:blipFill>
        <p:spPr>
          <a:xfrm>
            <a:off x="2018115" y="1056822"/>
            <a:ext cx="432000" cy="432000"/>
          </a:xfrm>
          <a:prstGeom prst="rect">
            <a:avLst/>
          </a:prstGeom>
        </p:spPr>
      </p:pic>
      <p:pic>
        <p:nvPicPr>
          <p:cNvPr id="53" name="Image 52">
            <a:extLst>
              <a:ext uri="{FF2B5EF4-FFF2-40B4-BE49-F238E27FC236}">
                <a16:creationId xmlns:a16="http://schemas.microsoft.com/office/drawing/2014/main" id="{EF9FF7C3-3B98-26A2-6EEA-2248D68B67FD}"/>
              </a:ext>
            </a:extLst>
          </p:cNvPr>
          <p:cNvPicPr>
            <a:picLocks noChangeAspect="1"/>
          </p:cNvPicPr>
          <p:nvPr/>
        </p:nvPicPr>
        <p:blipFill>
          <a:blip r:embed="rId10"/>
          <a:stretch>
            <a:fillRect/>
          </a:stretch>
        </p:blipFill>
        <p:spPr>
          <a:xfrm>
            <a:off x="2018115" y="1702270"/>
            <a:ext cx="432000" cy="432000"/>
          </a:xfrm>
          <a:prstGeom prst="rect">
            <a:avLst/>
          </a:prstGeom>
        </p:spPr>
      </p:pic>
      <p:pic>
        <p:nvPicPr>
          <p:cNvPr id="54" name="Image 53">
            <a:extLst>
              <a:ext uri="{FF2B5EF4-FFF2-40B4-BE49-F238E27FC236}">
                <a16:creationId xmlns:a16="http://schemas.microsoft.com/office/drawing/2014/main" id="{7F8BDD77-AB97-5219-0492-47EDDF33976E}"/>
              </a:ext>
            </a:extLst>
          </p:cNvPr>
          <p:cNvPicPr>
            <a:picLocks noChangeAspect="1"/>
          </p:cNvPicPr>
          <p:nvPr/>
        </p:nvPicPr>
        <p:blipFill>
          <a:blip r:embed="rId10"/>
          <a:stretch>
            <a:fillRect/>
          </a:stretch>
        </p:blipFill>
        <p:spPr>
          <a:xfrm>
            <a:off x="2018115" y="2347718"/>
            <a:ext cx="432000" cy="432000"/>
          </a:xfrm>
          <a:prstGeom prst="rect">
            <a:avLst/>
          </a:prstGeom>
        </p:spPr>
      </p:pic>
      <p:pic>
        <p:nvPicPr>
          <p:cNvPr id="55" name="Image 54">
            <a:extLst>
              <a:ext uri="{FF2B5EF4-FFF2-40B4-BE49-F238E27FC236}">
                <a16:creationId xmlns:a16="http://schemas.microsoft.com/office/drawing/2014/main" id="{1008114D-7CB6-C65F-5E75-A7EC50D25E38}"/>
              </a:ext>
            </a:extLst>
          </p:cNvPr>
          <p:cNvPicPr>
            <a:picLocks noChangeAspect="1"/>
          </p:cNvPicPr>
          <p:nvPr/>
        </p:nvPicPr>
        <p:blipFill>
          <a:blip r:embed="rId11"/>
          <a:stretch>
            <a:fillRect/>
          </a:stretch>
        </p:blipFill>
        <p:spPr>
          <a:xfrm>
            <a:off x="7226943" y="3673334"/>
            <a:ext cx="432000" cy="432000"/>
          </a:xfrm>
          <a:prstGeom prst="rect">
            <a:avLst/>
          </a:prstGeom>
        </p:spPr>
      </p:pic>
      <p:pic>
        <p:nvPicPr>
          <p:cNvPr id="56" name="Image 55">
            <a:extLst>
              <a:ext uri="{FF2B5EF4-FFF2-40B4-BE49-F238E27FC236}">
                <a16:creationId xmlns:a16="http://schemas.microsoft.com/office/drawing/2014/main" id="{B0A3C4BB-DCA6-E26B-5A8C-8BF2093E97C6}"/>
              </a:ext>
            </a:extLst>
          </p:cNvPr>
          <p:cNvPicPr>
            <a:picLocks noChangeAspect="1"/>
          </p:cNvPicPr>
          <p:nvPr/>
        </p:nvPicPr>
        <p:blipFill>
          <a:blip r:embed="rId12"/>
          <a:stretch>
            <a:fillRect/>
          </a:stretch>
        </p:blipFill>
        <p:spPr>
          <a:xfrm>
            <a:off x="7217969" y="2613242"/>
            <a:ext cx="432000" cy="432000"/>
          </a:xfrm>
          <a:prstGeom prst="rect">
            <a:avLst/>
          </a:prstGeom>
        </p:spPr>
      </p:pic>
      <p:sp>
        <p:nvSpPr>
          <p:cNvPr id="57" name="ZoneTexte 56">
            <a:extLst>
              <a:ext uri="{FF2B5EF4-FFF2-40B4-BE49-F238E27FC236}">
                <a16:creationId xmlns:a16="http://schemas.microsoft.com/office/drawing/2014/main" id="{0BF26614-59C9-3400-FA3C-50911B92A603}"/>
              </a:ext>
            </a:extLst>
          </p:cNvPr>
          <p:cNvSpPr txBox="1"/>
          <p:nvPr/>
        </p:nvSpPr>
        <p:spPr>
          <a:xfrm>
            <a:off x="2273107" y="4300245"/>
            <a:ext cx="4505079" cy="553998"/>
          </a:xfrm>
          <a:prstGeom prst="rect">
            <a:avLst/>
          </a:prstGeom>
          <a:noFill/>
        </p:spPr>
        <p:txBody>
          <a:bodyPr wrap="none" rtlCol="0">
            <a:spAutoFit/>
          </a:bodyPr>
          <a:lstStyle/>
          <a:p>
            <a:pPr marL="93663" indent="-93663"/>
            <a:r>
              <a:rPr lang="fr-FR" sz="1000" i="1" dirty="0">
                <a:solidFill>
                  <a:srgbClr val="252525"/>
                </a:solidFill>
                <a:latin typeface="Segoe UI" panose="020B0502040204020203" pitchFamily="34" charset="0"/>
                <a:cs typeface="Segoe UI" panose="020B0502040204020203" pitchFamily="34" charset="0"/>
              </a:rPr>
              <a:t>L’évaluation de la vraisemblance a été réalisée avec des échelles à 4 niveaux :</a:t>
            </a:r>
          </a:p>
          <a:p>
            <a:pPr marL="93663" indent="-93663">
              <a:buFont typeface="Arial" panose="020B0604020202020204" pitchFamily="34" charset="0"/>
              <a:buChar char="•"/>
            </a:pPr>
            <a:r>
              <a:rPr lang="fr-FR" sz="1000" i="1" dirty="0">
                <a:solidFill>
                  <a:srgbClr val="252525"/>
                </a:solidFill>
                <a:latin typeface="Segoe UI" panose="020B0502040204020203" pitchFamily="34" charset="0"/>
                <a:cs typeface="Segoe UI" panose="020B0502040204020203" pitchFamily="34" charset="0"/>
              </a:rPr>
              <a:t>Pour la probabilité de succès (PS) : 1 – probabilité faible à 4 – quasi-certaine.</a:t>
            </a:r>
          </a:p>
          <a:p>
            <a:pPr marL="93663" indent="-93663">
              <a:buFont typeface="Arial" panose="020B0604020202020204" pitchFamily="34" charset="0"/>
              <a:buChar char="•"/>
            </a:pPr>
            <a:r>
              <a:rPr lang="fr-FR" sz="1000" i="1" dirty="0">
                <a:solidFill>
                  <a:srgbClr val="252525"/>
                </a:solidFill>
                <a:latin typeface="Segoe UI" panose="020B0502040204020203" pitchFamily="34" charset="0"/>
                <a:cs typeface="Segoe UI" panose="020B0502040204020203" pitchFamily="34" charset="0"/>
              </a:rPr>
              <a:t>Pour la vraisemblance (V) : V1 – peu vraisemblable à V4 – quasi-certain.</a:t>
            </a:r>
          </a:p>
        </p:txBody>
      </p:sp>
      <p:sp>
        <p:nvSpPr>
          <p:cNvPr id="24" name="Forme libre 23">
            <a:extLst>
              <a:ext uri="{FF2B5EF4-FFF2-40B4-BE49-F238E27FC236}">
                <a16:creationId xmlns:a16="http://schemas.microsoft.com/office/drawing/2014/main" id="{FC0BCE33-8394-38B8-6ED0-D81FCBDD3BE8}"/>
              </a:ext>
            </a:extLst>
          </p:cNvPr>
          <p:cNvSpPr/>
          <p:nvPr/>
        </p:nvSpPr>
        <p:spPr>
          <a:xfrm rot="5400000">
            <a:off x="1278425" y="1774558"/>
            <a:ext cx="1225346" cy="293881"/>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5835">
                <a:moveTo>
                  <a:pt x="0" y="31376"/>
                </a:moveTo>
                <a:lnTo>
                  <a:pt x="0" y="295835"/>
                </a:lnTo>
                <a:lnTo>
                  <a:pt x="2286000" y="295835"/>
                </a:lnTo>
                <a:lnTo>
                  <a:pt x="2286000" y="0"/>
                </a:lnTo>
                <a:lnTo>
                  <a:pt x="2286000" y="0"/>
                </a:lnTo>
              </a:path>
            </a:pathLst>
          </a:custGeom>
          <a:noFill/>
          <a:ln w="19050" cap="flat" cmpd="sng" algn="ctr">
            <a:solidFill>
              <a:srgbClr val="FF0000"/>
            </a:solidFill>
            <a:prstDash val="solid"/>
            <a:headEnd type="arrow"/>
            <a:tailEnd type="arrow"/>
          </a:ln>
          <a:effectLst/>
        </p:spPr>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99AE11BD-BCBB-F27C-931D-620D6A4E2EA4}"/>
              </a:ext>
            </a:extLst>
          </p:cNvPr>
          <p:cNvCxnSpPr>
            <a:cxnSpLocks/>
          </p:cNvCxnSpPr>
          <p:nvPr/>
        </p:nvCxnSpPr>
        <p:spPr>
          <a:xfrm flipV="1">
            <a:off x="1448369" y="1902935"/>
            <a:ext cx="595852" cy="1"/>
          </a:xfrm>
          <a:prstGeom prst="straightConnector1">
            <a:avLst/>
          </a:prstGeom>
          <a:noFill/>
          <a:ln w="19050" cap="flat" cmpd="sng" algn="ctr">
            <a:solidFill>
              <a:srgbClr val="D91C1F"/>
            </a:solidFill>
            <a:prstDash val="solid"/>
            <a:tailEnd type="arrow"/>
          </a:ln>
          <a:effectLst/>
        </p:spPr>
      </p:cxnSp>
      <p:sp>
        <p:nvSpPr>
          <p:cNvPr id="33" name="Rectangle à coins arrondis 98">
            <a:extLst>
              <a:ext uri="{FF2B5EF4-FFF2-40B4-BE49-F238E27FC236}">
                <a16:creationId xmlns:a16="http://schemas.microsoft.com/office/drawing/2014/main" id="{8E9D6787-FC8A-B46D-B59A-17B054E48FE8}"/>
              </a:ext>
            </a:extLst>
          </p:cNvPr>
          <p:cNvSpPr/>
          <p:nvPr/>
        </p:nvSpPr>
        <p:spPr>
          <a:xfrm>
            <a:off x="434654" y="1633449"/>
            <a:ext cx="1225463" cy="576000"/>
          </a:xfrm>
          <a:prstGeom prst="roundRect">
            <a:avLst/>
          </a:prstGeom>
          <a:solidFill>
            <a:srgbClr val="C9AD00"/>
          </a:solidFill>
          <a:ln w="12700" cap="flat" cmpd="sng" algn="ctr">
            <a:noFill/>
            <a:prstDash val="solid"/>
          </a:ln>
          <a:effectLst/>
        </p:spPr>
        <p:txBody>
          <a:bodyPr tIns="36000" bIns="36000" rtlCol="0" anchor="ctr"/>
          <a:lstStyle/>
          <a:p>
            <a:pPr algn="ctr"/>
            <a:r>
              <a:rPr lang="fr-FR" sz="850" dirty="0">
                <a:solidFill>
                  <a:schemeClr val="bg1"/>
                </a:solidFill>
                <a:latin typeface="Segoe UI" panose="020B0502040204020203" pitchFamily="34" charset="0"/>
                <a:cs typeface="Segoe UI" panose="020B0502040204020203" pitchFamily="34" charset="0"/>
              </a:rPr>
              <a:t>Reconnaissance externe sources ouvertes</a:t>
            </a:r>
          </a:p>
        </p:txBody>
      </p:sp>
      <p:pic>
        <p:nvPicPr>
          <p:cNvPr id="44" name="Image 43">
            <a:extLst>
              <a:ext uri="{FF2B5EF4-FFF2-40B4-BE49-F238E27FC236}">
                <a16:creationId xmlns:a16="http://schemas.microsoft.com/office/drawing/2014/main" id="{77A579FE-1C25-11DF-4978-CC72ABC195AC}"/>
              </a:ext>
            </a:extLst>
          </p:cNvPr>
          <p:cNvPicPr>
            <a:picLocks noChangeAspect="1"/>
          </p:cNvPicPr>
          <p:nvPr/>
        </p:nvPicPr>
        <p:blipFill>
          <a:blip r:embed="rId5"/>
          <a:stretch>
            <a:fillRect/>
          </a:stretch>
        </p:blipFill>
        <p:spPr>
          <a:xfrm>
            <a:off x="208269" y="1696657"/>
            <a:ext cx="432000" cy="432000"/>
          </a:xfrm>
          <a:prstGeom prst="rect">
            <a:avLst/>
          </a:prstGeom>
        </p:spPr>
      </p:pic>
      <p:sp>
        <p:nvSpPr>
          <p:cNvPr id="63" name="Ellipse 62">
            <a:extLst>
              <a:ext uri="{FF2B5EF4-FFF2-40B4-BE49-F238E27FC236}">
                <a16:creationId xmlns:a16="http://schemas.microsoft.com/office/drawing/2014/main" id="{5DEDB42E-FF81-C5EB-1F59-9A599345242C}"/>
              </a:ext>
            </a:extLst>
          </p:cNvPr>
          <p:cNvSpPr>
            <a:spLocks noChangeAspect="1"/>
          </p:cNvSpPr>
          <p:nvPr/>
        </p:nvSpPr>
        <p:spPr>
          <a:xfrm>
            <a:off x="1700775" y="1558601"/>
            <a:ext cx="288521" cy="28800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1</a:t>
            </a:r>
          </a:p>
        </p:txBody>
      </p:sp>
      <p:sp>
        <p:nvSpPr>
          <p:cNvPr id="64" name="Ellipse 63">
            <a:extLst>
              <a:ext uri="{FF2B5EF4-FFF2-40B4-BE49-F238E27FC236}">
                <a16:creationId xmlns:a16="http://schemas.microsoft.com/office/drawing/2014/main" id="{EEA3F637-E4A6-9228-32BE-F072755946C7}"/>
              </a:ext>
            </a:extLst>
          </p:cNvPr>
          <p:cNvSpPr>
            <a:spLocks noChangeAspect="1"/>
          </p:cNvSpPr>
          <p:nvPr/>
        </p:nvSpPr>
        <p:spPr>
          <a:xfrm>
            <a:off x="1425426" y="1970634"/>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74" name="Ellipse 73">
            <a:extLst>
              <a:ext uri="{FF2B5EF4-FFF2-40B4-BE49-F238E27FC236}">
                <a16:creationId xmlns:a16="http://schemas.microsoft.com/office/drawing/2014/main" id="{DFEB51F1-B007-C7EE-EB34-BE47B697ED6F}"/>
              </a:ext>
            </a:extLst>
          </p:cNvPr>
          <p:cNvSpPr>
            <a:spLocks noChangeAspect="1"/>
          </p:cNvSpPr>
          <p:nvPr/>
        </p:nvSpPr>
        <p:spPr>
          <a:xfrm>
            <a:off x="1700775" y="2877850"/>
            <a:ext cx="288521" cy="288000"/>
          </a:xfrm>
          <a:prstGeom prst="ellipse">
            <a:avLst/>
          </a:prstGeom>
          <a:solidFill>
            <a:srgbClr val="00B05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2</a:t>
            </a:r>
          </a:p>
        </p:txBody>
      </p:sp>
      <p:sp>
        <p:nvSpPr>
          <p:cNvPr id="75" name="Ellipse 74">
            <a:extLst>
              <a:ext uri="{FF2B5EF4-FFF2-40B4-BE49-F238E27FC236}">
                <a16:creationId xmlns:a16="http://schemas.microsoft.com/office/drawing/2014/main" id="{7F54510F-C8F0-FD80-F4AB-D2A0FB96AE75}"/>
              </a:ext>
            </a:extLst>
          </p:cNvPr>
          <p:cNvSpPr>
            <a:spLocks noChangeAspect="1"/>
          </p:cNvSpPr>
          <p:nvPr/>
        </p:nvSpPr>
        <p:spPr>
          <a:xfrm>
            <a:off x="1700775" y="3512145"/>
            <a:ext cx="288000" cy="28748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3</a:t>
            </a:r>
          </a:p>
        </p:txBody>
      </p:sp>
      <p:sp>
        <p:nvSpPr>
          <p:cNvPr id="76" name="Ellipse 75">
            <a:extLst>
              <a:ext uri="{FF2B5EF4-FFF2-40B4-BE49-F238E27FC236}">
                <a16:creationId xmlns:a16="http://schemas.microsoft.com/office/drawing/2014/main" id="{25F12CAA-E3B6-A3C3-ACAE-09491B2CC31B}"/>
              </a:ext>
            </a:extLst>
          </p:cNvPr>
          <p:cNvSpPr>
            <a:spLocks noChangeAspect="1"/>
          </p:cNvSpPr>
          <p:nvPr/>
        </p:nvSpPr>
        <p:spPr>
          <a:xfrm>
            <a:off x="1425426" y="3926522"/>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77" name="Ellipse 76">
            <a:extLst>
              <a:ext uri="{FF2B5EF4-FFF2-40B4-BE49-F238E27FC236}">
                <a16:creationId xmlns:a16="http://schemas.microsoft.com/office/drawing/2014/main" id="{82B82AF6-F109-26C4-1B95-BE3B41197589}"/>
              </a:ext>
            </a:extLst>
          </p:cNvPr>
          <p:cNvSpPr>
            <a:spLocks noChangeAspect="1"/>
          </p:cNvSpPr>
          <p:nvPr/>
        </p:nvSpPr>
        <p:spPr>
          <a:xfrm>
            <a:off x="3230137" y="1322007"/>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78" name="Ellipse 77">
            <a:extLst>
              <a:ext uri="{FF2B5EF4-FFF2-40B4-BE49-F238E27FC236}">
                <a16:creationId xmlns:a16="http://schemas.microsoft.com/office/drawing/2014/main" id="{C6D5F3AF-E6B0-9B6A-E3EC-ED838FC0B6F9}"/>
              </a:ext>
            </a:extLst>
          </p:cNvPr>
          <p:cNvSpPr>
            <a:spLocks noChangeAspect="1"/>
          </p:cNvSpPr>
          <p:nvPr/>
        </p:nvSpPr>
        <p:spPr>
          <a:xfrm>
            <a:off x="3230137" y="1967455"/>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79" name="Ellipse 78">
            <a:extLst>
              <a:ext uri="{FF2B5EF4-FFF2-40B4-BE49-F238E27FC236}">
                <a16:creationId xmlns:a16="http://schemas.microsoft.com/office/drawing/2014/main" id="{176082F8-A7FD-B462-4172-15E865E56DCB}"/>
              </a:ext>
            </a:extLst>
          </p:cNvPr>
          <p:cNvSpPr>
            <a:spLocks noChangeAspect="1"/>
          </p:cNvSpPr>
          <p:nvPr/>
        </p:nvSpPr>
        <p:spPr>
          <a:xfrm>
            <a:off x="3230137" y="2612903"/>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0" name="Ellipse 79">
            <a:extLst>
              <a:ext uri="{FF2B5EF4-FFF2-40B4-BE49-F238E27FC236}">
                <a16:creationId xmlns:a16="http://schemas.microsoft.com/office/drawing/2014/main" id="{6D7AFC88-5813-92A0-06F3-393B23E27219}"/>
              </a:ext>
            </a:extLst>
          </p:cNvPr>
          <p:cNvSpPr>
            <a:spLocks noChangeAspect="1"/>
          </p:cNvSpPr>
          <p:nvPr/>
        </p:nvSpPr>
        <p:spPr>
          <a:xfrm>
            <a:off x="3230137" y="3271892"/>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1</a:t>
            </a:r>
          </a:p>
        </p:txBody>
      </p:sp>
      <p:sp>
        <p:nvSpPr>
          <p:cNvPr id="81" name="Ellipse 80">
            <a:extLst>
              <a:ext uri="{FF2B5EF4-FFF2-40B4-BE49-F238E27FC236}">
                <a16:creationId xmlns:a16="http://schemas.microsoft.com/office/drawing/2014/main" id="{89B4B135-29ED-21DB-9028-18C83AB85978}"/>
              </a:ext>
            </a:extLst>
          </p:cNvPr>
          <p:cNvSpPr>
            <a:spLocks noChangeAspect="1"/>
          </p:cNvSpPr>
          <p:nvPr/>
        </p:nvSpPr>
        <p:spPr>
          <a:xfrm>
            <a:off x="3230137" y="3926523"/>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82" name="Ellipse 81">
            <a:extLst>
              <a:ext uri="{FF2B5EF4-FFF2-40B4-BE49-F238E27FC236}">
                <a16:creationId xmlns:a16="http://schemas.microsoft.com/office/drawing/2014/main" id="{76081C65-0FAD-0F42-5490-5EC839822473}"/>
              </a:ext>
            </a:extLst>
          </p:cNvPr>
          <p:cNvSpPr>
            <a:spLocks noChangeAspect="1"/>
          </p:cNvSpPr>
          <p:nvPr/>
        </p:nvSpPr>
        <p:spPr>
          <a:xfrm>
            <a:off x="4841223" y="3926523"/>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2</a:t>
            </a:r>
          </a:p>
        </p:txBody>
      </p:sp>
      <p:sp>
        <p:nvSpPr>
          <p:cNvPr id="83" name="Ellipse 82">
            <a:extLst>
              <a:ext uri="{FF2B5EF4-FFF2-40B4-BE49-F238E27FC236}">
                <a16:creationId xmlns:a16="http://schemas.microsoft.com/office/drawing/2014/main" id="{71A03499-842F-BD88-A42E-0B5940FB854B}"/>
              </a:ext>
            </a:extLst>
          </p:cNvPr>
          <p:cNvSpPr>
            <a:spLocks noChangeAspect="1"/>
          </p:cNvSpPr>
          <p:nvPr/>
        </p:nvSpPr>
        <p:spPr>
          <a:xfrm>
            <a:off x="6610153" y="1992257"/>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4" name="Ellipse 83">
            <a:extLst>
              <a:ext uri="{FF2B5EF4-FFF2-40B4-BE49-F238E27FC236}">
                <a16:creationId xmlns:a16="http://schemas.microsoft.com/office/drawing/2014/main" id="{27555EC8-A515-FB22-54EB-2C7606C3A284}"/>
              </a:ext>
            </a:extLst>
          </p:cNvPr>
          <p:cNvSpPr>
            <a:spLocks noChangeAspect="1"/>
          </p:cNvSpPr>
          <p:nvPr/>
        </p:nvSpPr>
        <p:spPr>
          <a:xfrm>
            <a:off x="6610153" y="2896792"/>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5" name="Ellipse 84">
            <a:extLst>
              <a:ext uri="{FF2B5EF4-FFF2-40B4-BE49-F238E27FC236}">
                <a16:creationId xmlns:a16="http://schemas.microsoft.com/office/drawing/2014/main" id="{1E80E964-0820-FB9C-9C21-3C57DD42E482}"/>
              </a:ext>
            </a:extLst>
          </p:cNvPr>
          <p:cNvSpPr>
            <a:spLocks noChangeAspect="1"/>
          </p:cNvSpPr>
          <p:nvPr/>
        </p:nvSpPr>
        <p:spPr>
          <a:xfrm>
            <a:off x="8472230" y="1925476"/>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86" name="Ellipse 85">
            <a:extLst>
              <a:ext uri="{FF2B5EF4-FFF2-40B4-BE49-F238E27FC236}">
                <a16:creationId xmlns:a16="http://schemas.microsoft.com/office/drawing/2014/main" id="{84B69505-C744-9862-49C4-A9E4BD69C650}"/>
              </a:ext>
            </a:extLst>
          </p:cNvPr>
          <p:cNvSpPr>
            <a:spLocks noChangeAspect="1"/>
          </p:cNvSpPr>
          <p:nvPr/>
        </p:nvSpPr>
        <p:spPr>
          <a:xfrm>
            <a:off x="8472230" y="2914427"/>
            <a:ext cx="239247" cy="238815"/>
          </a:xfrm>
          <a:prstGeom prst="ellipse">
            <a:avLst/>
          </a:prstGeom>
          <a:solidFill>
            <a:schemeClr val="bg1"/>
          </a:solidFill>
          <a:ln w="19050" cmpd="sng">
            <a:solidFill>
              <a:srgbClr val="C9AD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a:solidFill>
                  <a:srgbClr val="C9AD00"/>
                </a:solidFill>
                <a:latin typeface="Segoe UI" panose="020B0502040204020203" pitchFamily="34" charset="0"/>
                <a:ea typeface="Segoe UI" panose="020B0502040204020203" pitchFamily="34" charset="0"/>
                <a:cs typeface="Segoe UI" panose="020B0502040204020203" pitchFamily="34" charset="0"/>
              </a:rPr>
              <a:t>3</a:t>
            </a:r>
          </a:p>
        </p:txBody>
      </p:sp>
      <p:sp>
        <p:nvSpPr>
          <p:cNvPr id="97" name="Rectangle 96">
            <a:extLst>
              <a:ext uri="{FF2B5EF4-FFF2-40B4-BE49-F238E27FC236}">
                <a16:creationId xmlns:a16="http://schemas.microsoft.com/office/drawing/2014/main" id="{44FAAC2B-7F4C-748E-97F9-B4E20E05B1A1}"/>
              </a:ext>
            </a:extLst>
          </p:cNvPr>
          <p:cNvSpPr>
            <a:spLocks noChangeAspect="1"/>
          </p:cNvSpPr>
          <p:nvPr/>
        </p:nvSpPr>
        <p:spPr>
          <a:xfrm>
            <a:off x="5924703" y="3965877"/>
            <a:ext cx="729275" cy="245924"/>
          </a:xfrm>
          <a:prstGeom prst="rect">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i="1">
                <a:latin typeface="Segoe UI" panose="020B0502040204020203" pitchFamily="34" charset="0"/>
                <a:ea typeface="Segoe UI" panose="020B0502040204020203" pitchFamily="34" charset="0"/>
                <a:cs typeface="Segoe UI" panose="020B0502040204020203" pitchFamily="34" charset="0"/>
              </a:rPr>
              <a:t>PS = 2</a:t>
            </a:r>
          </a:p>
        </p:txBody>
      </p:sp>
      <p:sp>
        <p:nvSpPr>
          <p:cNvPr id="98" name="Rectangle 97">
            <a:extLst>
              <a:ext uri="{FF2B5EF4-FFF2-40B4-BE49-F238E27FC236}">
                <a16:creationId xmlns:a16="http://schemas.microsoft.com/office/drawing/2014/main" id="{E12DB40E-74D4-06C8-6CCE-3E5A235D9CAC}"/>
              </a:ext>
            </a:extLst>
          </p:cNvPr>
          <p:cNvSpPr>
            <a:spLocks noChangeAspect="1"/>
          </p:cNvSpPr>
          <p:nvPr/>
        </p:nvSpPr>
        <p:spPr>
          <a:xfrm>
            <a:off x="5910085" y="3602401"/>
            <a:ext cx="729275" cy="245924"/>
          </a:xfrm>
          <a:prstGeom prst="rect">
            <a:avLst/>
          </a:prstGeom>
          <a:solidFill>
            <a:srgbClr val="00B05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i="1">
                <a:latin typeface="Segoe UI" panose="020B0502040204020203" pitchFamily="34" charset="0"/>
                <a:ea typeface="Segoe UI" panose="020B0502040204020203" pitchFamily="34" charset="0"/>
                <a:cs typeface="Segoe UI" panose="020B0502040204020203" pitchFamily="34" charset="0"/>
              </a:rPr>
              <a:t>PS = 1</a:t>
            </a:r>
          </a:p>
        </p:txBody>
      </p:sp>
      <p:sp>
        <p:nvSpPr>
          <p:cNvPr id="99" name="Rectangle 98">
            <a:extLst>
              <a:ext uri="{FF2B5EF4-FFF2-40B4-BE49-F238E27FC236}">
                <a16:creationId xmlns:a16="http://schemas.microsoft.com/office/drawing/2014/main" id="{3894757E-DB24-9F49-5C05-BCC8DD3F490E}"/>
              </a:ext>
            </a:extLst>
          </p:cNvPr>
          <p:cNvSpPr>
            <a:spLocks noChangeAspect="1"/>
          </p:cNvSpPr>
          <p:nvPr/>
        </p:nvSpPr>
        <p:spPr>
          <a:xfrm>
            <a:off x="8065801" y="3226450"/>
            <a:ext cx="729275" cy="245924"/>
          </a:xfrm>
          <a:prstGeom prst="rect">
            <a:avLst/>
          </a:prstGeom>
          <a:solidFill>
            <a:srgbClr val="D91C1F"/>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i="1">
                <a:latin typeface="Segoe UI" panose="020B0502040204020203" pitchFamily="34" charset="0"/>
                <a:ea typeface="Segoe UI" panose="020B0502040204020203" pitchFamily="34" charset="0"/>
                <a:cs typeface="Segoe UI" panose="020B0502040204020203" pitchFamily="34" charset="0"/>
              </a:rPr>
              <a:t>PS = 3</a:t>
            </a:r>
          </a:p>
        </p:txBody>
      </p:sp>
      <p:sp>
        <p:nvSpPr>
          <p:cNvPr id="100" name="Rectangle 99">
            <a:extLst>
              <a:ext uri="{FF2B5EF4-FFF2-40B4-BE49-F238E27FC236}">
                <a16:creationId xmlns:a16="http://schemas.microsoft.com/office/drawing/2014/main" id="{94D34DDF-5E93-2BDF-5346-16DE8F59B049}"/>
              </a:ext>
            </a:extLst>
          </p:cNvPr>
          <p:cNvSpPr>
            <a:spLocks noChangeAspect="1"/>
          </p:cNvSpPr>
          <p:nvPr/>
        </p:nvSpPr>
        <p:spPr>
          <a:xfrm>
            <a:off x="7727598" y="4208513"/>
            <a:ext cx="729275" cy="245924"/>
          </a:xfrm>
          <a:prstGeom prst="rect">
            <a:avLst/>
          </a:prstGeom>
          <a:solidFill>
            <a:srgbClr val="EF8B17"/>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i="1">
                <a:latin typeface="Segoe UI" panose="020B0502040204020203" pitchFamily="34" charset="0"/>
                <a:ea typeface="Segoe UI" panose="020B0502040204020203" pitchFamily="34" charset="0"/>
                <a:cs typeface="Segoe UI" panose="020B0502040204020203" pitchFamily="34" charset="0"/>
              </a:rPr>
              <a:t>V = 3</a:t>
            </a:r>
          </a:p>
        </p:txBody>
      </p:sp>
      <p:sp>
        <p:nvSpPr>
          <p:cNvPr id="101" name="ZoneTexte 100">
            <a:extLst>
              <a:ext uri="{FF2B5EF4-FFF2-40B4-BE49-F238E27FC236}">
                <a16:creationId xmlns:a16="http://schemas.microsoft.com/office/drawing/2014/main" id="{110F13CD-111C-39E0-77C3-043E5E2E563E}"/>
              </a:ext>
            </a:extLst>
          </p:cNvPr>
          <p:cNvSpPr txBox="1"/>
          <p:nvPr/>
        </p:nvSpPr>
        <p:spPr>
          <a:xfrm>
            <a:off x="3766270" y="2333433"/>
            <a:ext cx="900888" cy="153888"/>
          </a:xfrm>
          <a:prstGeom prst="rect">
            <a:avLst/>
          </a:prstGeom>
          <a:noFill/>
        </p:spPr>
        <p:txBody>
          <a:bodyPr wrap="none" lIns="0" tIns="0" rIns="0" bIns="0" rtlCol="0">
            <a:spAutoFit/>
          </a:bodyPr>
          <a:lstStyle/>
          <a:p>
            <a:r>
              <a:rPr lang="fr-FR" sz="1000" i="1" dirty="0">
                <a:solidFill>
                  <a:srgbClr val="252525"/>
                </a:solidFill>
                <a:latin typeface="Segoe UI" panose="020B0502040204020203" pitchFamily="34" charset="0"/>
                <a:cs typeface="Segoe UI" panose="020B0502040204020203" pitchFamily="34" charset="0"/>
              </a:rPr>
              <a:t>Vulnérabilité : …</a:t>
            </a:r>
          </a:p>
        </p:txBody>
      </p:sp>
      <p:sp>
        <p:nvSpPr>
          <p:cNvPr id="102" name="ZoneTexte 101">
            <a:extLst>
              <a:ext uri="{FF2B5EF4-FFF2-40B4-BE49-F238E27FC236}">
                <a16:creationId xmlns:a16="http://schemas.microsoft.com/office/drawing/2014/main" id="{2F1F0D41-050E-9F65-8AE2-DD9B05AE94FB}"/>
              </a:ext>
            </a:extLst>
          </p:cNvPr>
          <p:cNvSpPr txBox="1"/>
          <p:nvPr/>
        </p:nvSpPr>
        <p:spPr>
          <a:xfrm>
            <a:off x="3793228" y="2583978"/>
            <a:ext cx="589905" cy="153888"/>
          </a:xfrm>
          <a:prstGeom prst="rect">
            <a:avLst/>
          </a:prstGeom>
          <a:noFill/>
        </p:spPr>
        <p:txBody>
          <a:bodyPr wrap="none" lIns="0" tIns="0" rIns="0" bIns="0" rtlCol="0">
            <a:spAutoFit/>
          </a:bodyPr>
          <a:lstStyle/>
          <a:p>
            <a:r>
              <a:rPr lang="fr-FR" sz="1000" i="1" dirty="0">
                <a:solidFill>
                  <a:srgbClr val="252525"/>
                </a:solidFill>
                <a:latin typeface="Segoe UI" panose="020B0502040204020203" pitchFamily="34" charset="0"/>
                <a:cs typeface="Segoe UI" panose="020B0502040204020203" pitchFamily="34" charset="0"/>
              </a:rPr>
              <a:t>Mesure : …</a:t>
            </a:r>
          </a:p>
        </p:txBody>
      </p:sp>
      <p:pic>
        <p:nvPicPr>
          <p:cNvPr id="104" name="Image 103">
            <a:extLst>
              <a:ext uri="{FF2B5EF4-FFF2-40B4-BE49-F238E27FC236}">
                <a16:creationId xmlns:a16="http://schemas.microsoft.com/office/drawing/2014/main" id="{E6FFC7EA-6266-2511-8EF5-530E02FDA40F}"/>
              </a:ext>
            </a:extLst>
          </p:cNvPr>
          <p:cNvPicPr>
            <a:picLocks noChangeAspect="1"/>
          </p:cNvPicPr>
          <p:nvPr/>
        </p:nvPicPr>
        <p:blipFill>
          <a:blip r:embed="rId13"/>
          <a:stretch>
            <a:fillRect/>
          </a:stretch>
        </p:blipFill>
        <p:spPr>
          <a:xfrm flipH="1">
            <a:off x="3486349" y="2214293"/>
            <a:ext cx="290204" cy="290204"/>
          </a:xfrm>
          <a:prstGeom prst="rect">
            <a:avLst/>
          </a:prstGeom>
        </p:spPr>
      </p:pic>
      <p:pic>
        <p:nvPicPr>
          <p:cNvPr id="105" name="Image 104">
            <a:extLst>
              <a:ext uri="{FF2B5EF4-FFF2-40B4-BE49-F238E27FC236}">
                <a16:creationId xmlns:a16="http://schemas.microsoft.com/office/drawing/2014/main" id="{DE52BA65-4664-02B0-E5CE-C866BA73FD7A}"/>
              </a:ext>
            </a:extLst>
          </p:cNvPr>
          <p:cNvPicPr>
            <a:picLocks noChangeAspect="1"/>
          </p:cNvPicPr>
          <p:nvPr/>
        </p:nvPicPr>
        <p:blipFill>
          <a:blip r:embed="rId14"/>
          <a:stretch>
            <a:fillRect/>
          </a:stretch>
        </p:blipFill>
        <p:spPr>
          <a:xfrm>
            <a:off x="3508903" y="2548064"/>
            <a:ext cx="259358" cy="319210"/>
          </a:xfrm>
          <a:prstGeom prst="rect">
            <a:avLst/>
          </a:prstGeom>
        </p:spPr>
      </p:pic>
      <p:sp>
        <p:nvSpPr>
          <p:cNvPr id="2" name="Title 4">
            <a:extLst>
              <a:ext uri="{FF2B5EF4-FFF2-40B4-BE49-F238E27FC236}">
                <a16:creationId xmlns:a16="http://schemas.microsoft.com/office/drawing/2014/main" id="{84F066C6-E0A6-78EE-ED42-2B677EB53F3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Elaborer les scénarios opérationnels</a:t>
            </a:r>
          </a:p>
        </p:txBody>
      </p:sp>
      <p:sp>
        <p:nvSpPr>
          <p:cNvPr id="3" name="ZoneTexte 2">
            <a:extLst>
              <a:ext uri="{FF2B5EF4-FFF2-40B4-BE49-F238E27FC236}">
                <a16:creationId xmlns:a16="http://schemas.microsoft.com/office/drawing/2014/main" id="{773064C1-836A-2CB9-CEFA-F1D5B8EB1C1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Activité 4-2 • Cotation en mode standard</a:t>
            </a:r>
          </a:p>
        </p:txBody>
      </p:sp>
    </p:spTree>
    <p:extLst>
      <p:ext uri="{BB962C8B-B14F-4D97-AF65-F5344CB8AC3E}">
        <p14:creationId xmlns:p14="http://schemas.microsoft.com/office/powerpoint/2010/main" val="165813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p:cTn id="13" dur="500" fill="hold"/>
                                        <p:tgtEl>
                                          <p:spTgt spid="77"/>
                                        </p:tgtEl>
                                        <p:attrNameLst>
                                          <p:attrName>ppt_w</p:attrName>
                                        </p:attrNameLst>
                                      </p:cBhvr>
                                      <p:tavLst>
                                        <p:tav tm="0">
                                          <p:val>
                                            <p:fltVal val="0"/>
                                          </p:val>
                                        </p:tav>
                                        <p:tav tm="100000">
                                          <p:val>
                                            <p:strVal val="#ppt_w"/>
                                          </p:val>
                                        </p:tav>
                                      </p:tavLst>
                                    </p:anim>
                                    <p:anim calcmode="lin" valueType="num">
                                      <p:cBhvr>
                                        <p:cTn id="14" dur="500" fill="hold"/>
                                        <p:tgtEl>
                                          <p:spTgt spid="77"/>
                                        </p:tgtEl>
                                        <p:attrNameLst>
                                          <p:attrName>ppt_h</p:attrName>
                                        </p:attrNameLst>
                                      </p:cBhvr>
                                      <p:tavLst>
                                        <p:tav tm="0">
                                          <p:val>
                                            <p:fltVal val="0"/>
                                          </p:val>
                                        </p:tav>
                                        <p:tav tm="100000">
                                          <p:val>
                                            <p:strVal val="#ppt_h"/>
                                          </p:val>
                                        </p:tav>
                                      </p:tavLst>
                                    </p:anim>
                                    <p:animEffect transition="in" filter="fade">
                                      <p:cBhvr>
                                        <p:cTn id="15" dur="500"/>
                                        <p:tgtEl>
                                          <p:spTgt spid="77"/>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8"/>
                                        </p:tgtEl>
                                        <p:attrNameLst>
                                          <p:attrName>style.visibility</p:attrName>
                                        </p:attrNameLst>
                                      </p:cBhvr>
                                      <p:to>
                                        <p:strVal val="visible"/>
                                      </p:to>
                                    </p:set>
                                    <p:anim calcmode="lin" valueType="num">
                                      <p:cBhvr>
                                        <p:cTn id="19" dur="500" fill="hold"/>
                                        <p:tgtEl>
                                          <p:spTgt spid="78"/>
                                        </p:tgtEl>
                                        <p:attrNameLst>
                                          <p:attrName>ppt_w</p:attrName>
                                        </p:attrNameLst>
                                      </p:cBhvr>
                                      <p:tavLst>
                                        <p:tav tm="0">
                                          <p:val>
                                            <p:fltVal val="0"/>
                                          </p:val>
                                        </p:tav>
                                        <p:tav tm="100000">
                                          <p:val>
                                            <p:strVal val="#ppt_w"/>
                                          </p:val>
                                        </p:tav>
                                      </p:tavLst>
                                    </p:anim>
                                    <p:anim calcmode="lin" valueType="num">
                                      <p:cBhvr>
                                        <p:cTn id="20" dur="500" fill="hold"/>
                                        <p:tgtEl>
                                          <p:spTgt spid="78"/>
                                        </p:tgtEl>
                                        <p:attrNameLst>
                                          <p:attrName>ppt_h</p:attrName>
                                        </p:attrNameLst>
                                      </p:cBhvr>
                                      <p:tavLst>
                                        <p:tav tm="0">
                                          <p:val>
                                            <p:fltVal val="0"/>
                                          </p:val>
                                        </p:tav>
                                        <p:tav tm="100000">
                                          <p:val>
                                            <p:strVal val="#ppt_h"/>
                                          </p:val>
                                        </p:tav>
                                      </p:tavLst>
                                    </p:anim>
                                    <p:animEffect transition="in" filter="fade">
                                      <p:cBhvr>
                                        <p:cTn id="21" dur="500"/>
                                        <p:tgtEl>
                                          <p:spTgt spid="78"/>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79"/>
                                        </p:tgtEl>
                                        <p:attrNameLst>
                                          <p:attrName>style.visibility</p:attrName>
                                        </p:attrNameLst>
                                      </p:cBhvr>
                                      <p:to>
                                        <p:strVal val="visible"/>
                                      </p:to>
                                    </p:set>
                                    <p:anim calcmode="lin" valueType="num">
                                      <p:cBhvr>
                                        <p:cTn id="25" dur="500" fill="hold"/>
                                        <p:tgtEl>
                                          <p:spTgt spid="79"/>
                                        </p:tgtEl>
                                        <p:attrNameLst>
                                          <p:attrName>ppt_w</p:attrName>
                                        </p:attrNameLst>
                                      </p:cBhvr>
                                      <p:tavLst>
                                        <p:tav tm="0">
                                          <p:val>
                                            <p:fltVal val="0"/>
                                          </p:val>
                                        </p:tav>
                                        <p:tav tm="100000">
                                          <p:val>
                                            <p:strVal val="#ppt_w"/>
                                          </p:val>
                                        </p:tav>
                                      </p:tavLst>
                                    </p:anim>
                                    <p:anim calcmode="lin" valueType="num">
                                      <p:cBhvr>
                                        <p:cTn id="26" dur="500" fill="hold"/>
                                        <p:tgtEl>
                                          <p:spTgt spid="79"/>
                                        </p:tgtEl>
                                        <p:attrNameLst>
                                          <p:attrName>ppt_h</p:attrName>
                                        </p:attrNameLst>
                                      </p:cBhvr>
                                      <p:tavLst>
                                        <p:tav tm="0">
                                          <p:val>
                                            <p:fltVal val="0"/>
                                          </p:val>
                                        </p:tav>
                                        <p:tav tm="100000">
                                          <p:val>
                                            <p:strVal val="#ppt_h"/>
                                          </p:val>
                                        </p:tav>
                                      </p:tavLst>
                                    </p:anim>
                                    <p:animEffect transition="in" filter="fade">
                                      <p:cBhvr>
                                        <p:cTn id="27" dur="500"/>
                                        <p:tgtEl>
                                          <p:spTgt spid="79"/>
                                        </p:tgtEl>
                                      </p:cBhvr>
                                    </p:animEffect>
                                  </p:childTnLst>
                                </p:cTn>
                              </p:par>
                            </p:childTnLst>
                          </p:cTn>
                        </p:par>
                        <p:par>
                          <p:cTn id="28" fill="hold">
                            <p:stCondLst>
                              <p:cond delay="2000"/>
                            </p:stCondLst>
                            <p:childTnLst>
                              <p:par>
                                <p:cTn id="29" presetID="53" presetClass="entr" presetSubtype="16" fill="hold" grpId="0" nodeType="after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p:cTn id="31" dur="500" fill="hold"/>
                                        <p:tgtEl>
                                          <p:spTgt spid="83"/>
                                        </p:tgtEl>
                                        <p:attrNameLst>
                                          <p:attrName>ppt_w</p:attrName>
                                        </p:attrNameLst>
                                      </p:cBhvr>
                                      <p:tavLst>
                                        <p:tav tm="0">
                                          <p:val>
                                            <p:fltVal val="0"/>
                                          </p:val>
                                        </p:tav>
                                        <p:tav tm="100000">
                                          <p:val>
                                            <p:strVal val="#ppt_w"/>
                                          </p:val>
                                        </p:tav>
                                      </p:tavLst>
                                    </p:anim>
                                    <p:anim calcmode="lin" valueType="num">
                                      <p:cBhvr>
                                        <p:cTn id="32" dur="500" fill="hold"/>
                                        <p:tgtEl>
                                          <p:spTgt spid="83"/>
                                        </p:tgtEl>
                                        <p:attrNameLst>
                                          <p:attrName>ppt_h</p:attrName>
                                        </p:attrNameLst>
                                      </p:cBhvr>
                                      <p:tavLst>
                                        <p:tav tm="0">
                                          <p:val>
                                            <p:fltVal val="0"/>
                                          </p:val>
                                        </p:tav>
                                        <p:tav tm="100000">
                                          <p:val>
                                            <p:strVal val="#ppt_h"/>
                                          </p:val>
                                        </p:tav>
                                      </p:tavLst>
                                    </p:anim>
                                    <p:animEffect transition="in" filter="fade">
                                      <p:cBhvr>
                                        <p:cTn id="33" dur="500"/>
                                        <p:tgtEl>
                                          <p:spTgt spid="83"/>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84"/>
                                        </p:tgtEl>
                                        <p:attrNameLst>
                                          <p:attrName>style.visibility</p:attrName>
                                        </p:attrNameLst>
                                      </p:cBhvr>
                                      <p:to>
                                        <p:strVal val="visible"/>
                                      </p:to>
                                    </p:set>
                                    <p:anim calcmode="lin" valueType="num">
                                      <p:cBhvr>
                                        <p:cTn id="37" dur="500" fill="hold"/>
                                        <p:tgtEl>
                                          <p:spTgt spid="84"/>
                                        </p:tgtEl>
                                        <p:attrNameLst>
                                          <p:attrName>ppt_w</p:attrName>
                                        </p:attrNameLst>
                                      </p:cBhvr>
                                      <p:tavLst>
                                        <p:tav tm="0">
                                          <p:val>
                                            <p:fltVal val="0"/>
                                          </p:val>
                                        </p:tav>
                                        <p:tav tm="100000">
                                          <p:val>
                                            <p:strVal val="#ppt_w"/>
                                          </p:val>
                                        </p:tav>
                                      </p:tavLst>
                                    </p:anim>
                                    <p:anim calcmode="lin" valueType="num">
                                      <p:cBhvr>
                                        <p:cTn id="38" dur="500" fill="hold"/>
                                        <p:tgtEl>
                                          <p:spTgt spid="84"/>
                                        </p:tgtEl>
                                        <p:attrNameLst>
                                          <p:attrName>ppt_h</p:attrName>
                                        </p:attrNameLst>
                                      </p:cBhvr>
                                      <p:tavLst>
                                        <p:tav tm="0">
                                          <p:val>
                                            <p:fltVal val="0"/>
                                          </p:val>
                                        </p:tav>
                                        <p:tav tm="100000">
                                          <p:val>
                                            <p:strVal val="#ppt_h"/>
                                          </p:val>
                                        </p:tav>
                                      </p:tavLst>
                                    </p:anim>
                                    <p:animEffect transition="in" filter="fade">
                                      <p:cBhvr>
                                        <p:cTn id="39" dur="500"/>
                                        <p:tgtEl>
                                          <p:spTgt spid="84"/>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 calcmode="lin" valueType="num">
                                      <p:cBhvr>
                                        <p:cTn id="43" dur="500" fill="hold"/>
                                        <p:tgtEl>
                                          <p:spTgt spid="85"/>
                                        </p:tgtEl>
                                        <p:attrNameLst>
                                          <p:attrName>ppt_w</p:attrName>
                                        </p:attrNameLst>
                                      </p:cBhvr>
                                      <p:tavLst>
                                        <p:tav tm="0">
                                          <p:val>
                                            <p:fltVal val="0"/>
                                          </p:val>
                                        </p:tav>
                                        <p:tav tm="100000">
                                          <p:val>
                                            <p:strVal val="#ppt_w"/>
                                          </p:val>
                                        </p:tav>
                                      </p:tavLst>
                                    </p:anim>
                                    <p:anim calcmode="lin" valueType="num">
                                      <p:cBhvr>
                                        <p:cTn id="44" dur="500" fill="hold"/>
                                        <p:tgtEl>
                                          <p:spTgt spid="85"/>
                                        </p:tgtEl>
                                        <p:attrNameLst>
                                          <p:attrName>ppt_h</p:attrName>
                                        </p:attrNameLst>
                                      </p:cBhvr>
                                      <p:tavLst>
                                        <p:tav tm="0">
                                          <p:val>
                                            <p:fltVal val="0"/>
                                          </p:val>
                                        </p:tav>
                                        <p:tav tm="100000">
                                          <p:val>
                                            <p:strVal val="#ppt_h"/>
                                          </p:val>
                                        </p:tav>
                                      </p:tavLst>
                                    </p:anim>
                                    <p:animEffect transition="in" filter="fade">
                                      <p:cBhvr>
                                        <p:cTn id="45" dur="500"/>
                                        <p:tgtEl>
                                          <p:spTgt spid="85"/>
                                        </p:tgtEl>
                                      </p:cBhvr>
                                    </p:animEffect>
                                  </p:childTnLst>
                                </p:cTn>
                              </p:par>
                            </p:childTnLst>
                          </p:cTn>
                        </p:par>
                        <p:par>
                          <p:cTn id="46" fill="hold">
                            <p:stCondLst>
                              <p:cond delay="3500"/>
                            </p:stCondLst>
                            <p:childTnLst>
                              <p:par>
                                <p:cTn id="47" presetID="53" presetClass="entr" presetSubtype="16" fill="hold" grpId="0" nodeType="after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p:cTn id="49" dur="500" fill="hold"/>
                                        <p:tgtEl>
                                          <p:spTgt spid="86"/>
                                        </p:tgtEl>
                                        <p:attrNameLst>
                                          <p:attrName>ppt_w</p:attrName>
                                        </p:attrNameLst>
                                      </p:cBhvr>
                                      <p:tavLst>
                                        <p:tav tm="0">
                                          <p:val>
                                            <p:fltVal val="0"/>
                                          </p:val>
                                        </p:tav>
                                        <p:tav tm="100000">
                                          <p:val>
                                            <p:strVal val="#ppt_w"/>
                                          </p:val>
                                        </p:tav>
                                      </p:tavLst>
                                    </p:anim>
                                    <p:anim calcmode="lin" valueType="num">
                                      <p:cBhvr>
                                        <p:cTn id="50" dur="500" fill="hold"/>
                                        <p:tgtEl>
                                          <p:spTgt spid="86"/>
                                        </p:tgtEl>
                                        <p:attrNameLst>
                                          <p:attrName>ppt_h</p:attrName>
                                        </p:attrNameLst>
                                      </p:cBhvr>
                                      <p:tavLst>
                                        <p:tav tm="0">
                                          <p:val>
                                            <p:fltVal val="0"/>
                                          </p:val>
                                        </p:tav>
                                        <p:tav tm="100000">
                                          <p:val>
                                            <p:strVal val="#ppt_h"/>
                                          </p:val>
                                        </p:tav>
                                      </p:tavLst>
                                    </p:anim>
                                    <p:animEffect transition="in" filter="fade">
                                      <p:cBhvr>
                                        <p:cTn id="51" dur="500"/>
                                        <p:tgtEl>
                                          <p:spTgt spid="86"/>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99"/>
                                        </p:tgtEl>
                                        <p:attrNameLst>
                                          <p:attrName>style.visibility</p:attrName>
                                        </p:attrNameLst>
                                      </p:cBhvr>
                                      <p:to>
                                        <p:strVal val="visible"/>
                                      </p:to>
                                    </p:set>
                                    <p:anim calcmode="lin" valueType="num">
                                      <p:cBhvr additive="base">
                                        <p:cTn id="56" dur="500" fill="hold"/>
                                        <p:tgtEl>
                                          <p:spTgt spid="99"/>
                                        </p:tgtEl>
                                        <p:attrNameLst>
                                          <p:attrName>ppt_x</p:attrName>
                                        </p:attrNameLst>
                                      </p:cBhvr>
                                      <p:tavLst>
                                        <p:tav tm="0">
                                          <p:val>
                                            <p:strVal val="1+#ppt_w/2"/>
                                          </p:val>
                                        </p:tav>
                                        <p:tav tm="100000">
                                          <p:val>
                                            <p:strVal val="#ppt_x"/>
                                          </p:val>
                                        </p:tav>
                                      </p:tavLst>
                                    </p:anim>
                                    <p:anim calcmode="lin" valueType="num">
                                      <p:cBhvr additive="base">
                                        <p:cTn id="57"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80"/>
                                        </p:tgtEl>
                                        <p:attrNameLst>
                                          <p:attrName>style.visibility</p:attrName>
                                        </p:attrNameLst>
                                      </p:cBhvr>
                                      <p:to>
                                        <p:strVal val="visible"/>
                                      </p:to>
                                    </p:set>
                                    <p:anim calcmode="lin" valueType="num">
                                      <p:cBhvr>
                                        <p:cTn id="62" dur="500" fill="hold"/>
                                        <p:tgtEl>
                                          <p:spTgt spid="80"/>
                                        </p:tgtEl>
                                        <p:attrNameLst>
                                          <p:attrName>ppt_w</p:attrName>
                                        </p:attrNameLst>
                                      </p:cBhvr>
                                      <p:tavLst>
                                        <p:tav tm="0">
                                          <p:val>
                                            <p:fltVal val="0"/>
                                          </p:val>
                                        </p:tav>
                                        <p:tav tm="100000">
                                          <p:val>
                                            <p:strVal val="#ppt_w"/>
                                          </p:val>
                                        </p:tav>
                                      </p:tavLst>
                                    </p:anim>
                                    <p:anim calcmode="lin" valueType="num">
                                      <p:cBhvr>
                                        <p:cTn id="63" dur="500" fill="hold"/>
                                        <p:tgtEl>
                                          <p:spTgt spid="80"/>
                                        </p:tgtEl>
                                        <p:attrNameLst>
                                          <p:attrName>ppt_h</p:attrName>
                                        </p:attrNameLst>
                                      </p:cBhvr>
                                      <p:tavLst>
                                        <p:tav tm="0">
                                          <p:val>
                                            <p:fltVal val="0"/>
                                          </p:val>
                                        </p:tav>
                                        <p:tav tm="100000">
                                          <p:val>
                                            <p:strVal val="#ppt_h"/>
                                          </p:val>
                                        </p:tav>
                                      </p:tavLst>
                                    </p:anim>
                                    <p:animEffect transition="in" filter="fade">
                                      <p:cBhvr>
                                        <p:cTn id="64" dur="500"/>
                                        <p:tgtEl>
                                          <p:spTgt spid="80"/>
                                        </p:tgtEl>
                                      </p:cBhvr>
                                    </p:animEffect>
                                  </p:childTnLst>
                                </p:cTn>
                              </p:par>
                            </p:childTnLst>
                          </p:cTn>
                        </p:par>
                      </p:childTnLst>
                    </p:cTn>
                  </p:par>
                  <p:par>
                    <p:cTn id="65" fill="hold">
                      <p:stCondLst>
                        <p:cond delay="indefinite"/>
                      </p:stCondLst>
                      <p:childTnLst>
                        <p:par>
                          <p:cTn id="66" fill="hold">
                            <p:stCondLst>
                              <p:cond delay="0"/>
                            </p:stCondLst>
                            <p:childTnLst>
                              <p:par>
                                <p:cTn id="67" presetID="47" presetClass="entr" presetSubtype="0" fill="hold" grpId="0" nodeType="click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1000"/>
                                        <p:tgtEl>
                                          <p:spTgt spid="98"/>
                                        </p:tgtEl>
                                      </p:cBhvr>
                                    </p:animEffect>
                                    <p:anim calcmode="lin" valueType="num">
                                      <p:cBhvr>
                                        <p:cTn id="70" dur="1000" fill="hold"/>
                                        <p:tgtEl>
                                          <p:spTgt spid="98"/>
                                        </p:tgtEl>
                                        <p:attrNameLst>
                                          <p:attrName>ppt_x</p:attrName>
                                        </p:attrNameLst>
                                      </p:cBhvr>
                                      <p:tavLst>
                                        <p:tav tm="0">
                                          <p:val>
                                            <p:strVal val="#ppt_x"/>
                                          </p:val>
                                        </p:tav>
                                        <p:tav tm="100000">
                                          <p:val>
                                            <p:strVal val="#ppt_x"/>
                                          </p:val>
                                        </p:tav>
                                      </p:tavLst>
                                    </p:anim>
                                    <p:anim calcmode="lin" valueType="num">
                                      <p:cBhvr>
                                        <p:cTn id="71" dur="10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76"/>
                                        </p:tgtEl>
                                        <p:attrNameLst>
                                          <p:attrName>style.visibility</p:attrName>
                                        </p:attrNameLst>
                                      </p:cBhvr>
                                      <p:to>
                                        <p:strVal val="visible"/>
                                      </p:to>
                                    </p:set>
                                    <p:anim calcmode="lin" valueType="num">
                                      <p:cBhvr>
                                        <p:cTn id="76" dur="500" fill="hold"/>
                                        <p:tgtEl>
                                          <p:spTgt spid="76"/>
                                        </p:tgtEl>
                                        <p:attrNameLst>
                                          <p:attrName>ppt_w</p:attrName>
                                        </p:attrNameLst>
                                      </p:cBhvr>
                                      <p:tavLst>
                                        <p:tav tm="0">
                                          <p:val>
                                            <p:fltVal val="0"/>
                                          </p:val>
                                        </p:tav>
                                        <p:tav tm="100000">
                                          <p:val>
                                            <p:strVal val="#ppt_w"/>
                                          </p:val>
                                        </p:tav>
                                      </p:tavLst>
                                    </p:anim>
                                    <p:anim calcmode="lin" valueType="num">
                                      <p:cBhvr>
                                        <p:cTn id="77" dur="500" fill="hold"/>
                                        <p:tgtEl>
                                          <p:spTgt spid="76"/>
                                        </p:tgtEl>
                                        <p:attrNameLst>
                                          <p:attrName>ppt_h</p:attrName>
                                        </p:attrNameLst>
                                      </p:cBhvr>
                                      <p:tavLst>
                                        <p:tav tm="0">
                                          <p:val>
                                            <p:fltVal val="0"/>
                                          </p:val>
                                        </p:tav>
                                        <p:tav tm="100000">
                                          <p:val>
                                            <p:strVal val="#ppt_h"/>
                                          </p:val>
                                        </p:tav>
                                      </p:tavLst>
                                    </p:anim>
                                    <p:animEffect transition="in" filter="fade">
                                      <p:cBhvr>
                                        <p:cTn id="78" dur="500"/>
                                        <p:tgtEl>
                                          <p:spTgt spid="76"/>
                                        </p:tgtEl>
                                      </p:cBhvr>
                                    </p:animEffect>
                                  </p:childTnLst>
                                </p:cTn>
                              </p:par>
                            </p:childTnLst>
                          </p:cTn>
                        </p:par>
                        <p:par>
                          <p:cTn id="79" fill="hold">
                            <p:stCondLst>
                              <p:cond delay="500"/>
                            </p:stCondLst>
                            <p:childTnLst>
                              <p:par>
                                <p:cTn id="80" presetID="53" presetClass="entr" presetSubtype="16" fill="hold" grpId="0" nodeType="afterEffect">
                                  <p:stCondLst>
                                    <p:cond delay="0"/>
                                  </p:stCondLst>
                                  <p:childTnLst>
                                    <p:set>
                                      <p:cBhvr>
                                        <p:cTn id="81" dur="1" fill="hold">
                                          <p:stCondLst>
                                            <p:cond delay="0"/>
                                          </p:stCondLst>
                                        </p:cTn>
                                        <p:tgtEl>
                                          <p:spTgt spid="81"/>
                                        </p:tgtEl>
                                        <p:attrNameLst>
                                          <p:attrName>style.visibility</p:attrName>
                                        </p:attrNameLst>
                                      </p:cBhvr>
                                      <p:to>
                                        <p:strVal val="visible"/>
                                      </p:to>
                                    </p:set>
                                    <p:anim calcmode="lin" valueType="num">
                                      <p:cBhvr>
                                        <p:cTn id="82" dur="500" fill="hold"/>
                                        <p:tgtEl>
                                          <p:spTgt spid="81"/>
                                        </p:tgtEl>
                                        <p:attrNameLst>
                                          <p:attrName>ppt_w</p:attrName>
                                        </p:attrNameLst>
                                      </p:cBhvr>
                                      <p:tavLst>
                                        <p:tav tm="0">
                                          <p:val>
                                            <p:fltVal val="0"/>
                                          </p:val>
                                        </p:tav>
                                        <p:tav tm="100000">
                                          <p:val>
                                            <p:strVal val="#ppt_w"/>
                                          </p:val>
                                        </p:tav>
                                      </p:tavLst>
                                    </p:anim>
                                    <p:anim calcmode="lin" valueType="num">
                                      <p:cBhvr>
                                        <p:cTn id="83" dur="500" fill="hold"/>
                                        <p:tgtEl>
                                          <p:spTgt spid="81"/>
                                        </p:tgtEl>
                                        <p:attrNameLst>
                                          <p:attrName>ppt_h</p:attrName>
                                        </p:attrNameLst>
                                      </p:cBhvr>
                                      <p:tavLst>
                                        <p:tav tm="0">
                                          <p:val>
                                            <p:fltVal val="0"/>
                                          </p:val>
                                        </p:tav>
                                        <p:tav tm="100000">
                                          <p:val>
                                            <p:strVal val="#ppt_h"/>
                                          </p:val>
                                        </p:tav>
                                      </p:tavLst>
                                    </p:anim>
                                    <p:animEffect transition="in" filter="fade">
                                      <p:cBhvr>
                                        <p:cTn id="84" dur="500"/>
                                        <p:tgtEl>
                                          <p:spTgt spid="81"/>
                                        </p:tgtEl>
                                      </p:cBhvr>
                                    </p:animEffect>
                                  </p:childTnLst>
                                </p:cTn>
                              </p:par>
                            </p:childTnLst>
                          </p:cTn>
                        </p:par>
                        <p:par>
                          <p:cTn id="85" fill="hold">
                            <p:stCondLst>
                              <p:cond delay="1000"/>
                            </p:stCondLst>
                            <p:childTnLst>
                              <p:par>
                                <p:cTn id="86" presetID="53" presetClass="entr" presetSubtype="16" fill="hold" grpId="0" nodeType="afterEffect">
                                  <p:stCondLst>
                                    <p:cond delay="0"/>
                                  </p:stCondLst>
                                  <p:childTnLst>
                                    <p:set>
                                      <p:cBhvr>
                                        <p:cTn id="87" dur="1" fill="hold">
                                          <p:stCondLst>
                                            <p:cond delay="0"/>
                                          </p:stCondLst>
                                        </p:cTn>
                                        <p:tgtEl>
                                          <p:spTgt spid="82"/>
                                        </p:tgtEl>
                                        <p:attrNameLst>
                                          <p:attrName>style.visibility</p:attrName>
                                        </p:attrNameLst>
                                      </p:cBhvr>
                                      <p:to>
                                        <p:strVal val="visible"/>
                                      </p:to>
                                    </p:set>
                                    <p:anim calcmode="lin" valueType="num">
                                      <p:cBhvr>
                                        <p:cTn id="88" dur="500" fill="hold"/>
                                        <p:tgtEl>
                                          <p:spTgt spid="82"/>
                                        </p:tgtEl>
                                        <p:attrNameLst>
                                          <p:attrName>ppt_w</p:attrName>
                                        </p:attrNameLst>
                                      </p:cBhvr>
                                      <p:tavLst>
                                        <p:tav tm="0">
                                          <p:val>
                                            <p:fltVal val="0"/>
                                          </p:val>
                                        </p:tav>
                                        <p:tav tm="100000">
                                          <p:val>
                                            <p:strVal val="#ppt_w"/>
                                          </p:val>
                                        </p:tav>
                                      </p:tavLst>
                                    </p:anim>
                                    <p:anim calcmode="lin" valueType="num">
                                      <p:cBhvr>
                                        <p:cTn id="89" dur="500" fill="hold"/>
                                        <p:tgtEl>
                                          <p:spTgt spid="82"/>
                                        </p:tgtEl>
                                        <p:attrNameLst>
                                          <p:attrName>ppt_h</p:attrName>
                                        </p:attrNameLst>
                                      </p:cBhvr>
                                      <p:tavLst>
                                        <p:tav tm="0">
                                          <p:val>
                                            <p:fltVal val="0"/>
                                          </p:val>
                                        </p:tav>
                                        <p:tav tm="100000">
                                          <p:val>
                                            <p:strVal val="#ppt_h"/>
                                          </p:val>
                                        </p:tav>
                                      </p:tavLst>
                                    </p:anim>
                                    <p:animEffect transition="in" filter="fade">
                                      <p:cBhvr>
                                        <p:cTn id="90" dur="500"/>
                                        <p:tgtEl>
                                          <p:spTgt spid="82"/>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97"/>
                                        </p:tgtEl>
                                        <p:attrNameLst>
                                          <p:attrName>style.visibility</p:attrName>
                                        </p:attrNameLst>
                                      </p:cBhvr>
                                      <p:to>
                                        <p:strVal val="visible"/>
                                      </p:to>
                                    </p:set>
                                    <p:animEffect transition="in" filter="fade">
                                      <p:cBhvr>
                                        <p:cTn id="95" dur="1000"/>
                                        <p:tgtEl>
                                          <p:spTgt spid="97"/>
                                        </p:tgtEl>
                                      </p:cBhvr>
                                    </p:animEffect>
                                    <p:anim calcmode="lin" valueType="num">
                                      <p:cBhvr>
                                        <p:cTn id="96" dur="1000" fill="hold"/>
                                        <p:tgtEl>
                                          <p:spTgt spid="97"/>
                                        </p:tgtEl>
                                        <p:attrNameLst>
                                          <p:attrName>ppt_x</p:attrName>
                                        </p:attrNameLst>
                                      </p:cBhvr>
                                      <p:tavLst>
                                        <p:tav tm="0">
                                          <p:val>
                                            <p:strVal val="#ppt_x"/>
                                          </p:val>
                                        </p:tav>
                                        <p:tav tm="100000">
                                          <p:val>
                                            <p:strVal val="#ppt_x"/>
                                          </p:val>
                                        </p:tav>
                                      </p:tavLst>
                                    </p:anim>
                                    <p:anim calcmode="lin" valueType="num">
                                      <p:cBhvr>
                                        <p:cTn id="97"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3" presetClass="entr" presetSubtype="16" fill="hold" grpId="0" nodeType="clickEffect">
                                  <p:stCondLst>
                                    <p:cond delay="0"/>
                                  </p:stCondLst>
                                  <p:childTnLst>
                                    <p:set>
                                      <p:cBhvr>
                                        <p:cTn id="101" dur="1" fill="hold">
                                          <p:stCondLst>
                                            <p:cond delay="0"/>
                                          </p:stCondLst>
                                        </p:cTn>
                                        <p:tgtEl>
                                          <p:spTgt spid="100"/>
                                        </p:tgtEl>
                                        <p:attrNameLst>
                                          <p:attrName>style.visibility</p:attrName>
                                        </p:attrNameLst>
                                      </p:cBhvr>
                                      <p:to>
                                        <p:strVal val="visible"/>
                                      </p:to>
                                    </p:set>
                                    <p:anim calcmode="lin" valueType="num">
                                      <p:cBhvr>
                                        <p:cTn id="102" dur="500" fill="hold"/>
                                        <p:tgtEl>
                                          <p:spTgt spid="100"/>
                                        </p:tgtEl>
                                        <p:attrNameLst>
                                          <p:attrName>ppt_w</p:attrName>
                                        </p:attrNameLst>
                                      </p:cBhvr>
                                      <p:tavLst>
                                        <p:tav tm="0">
                                          <p:val>
                                            <p:fltVal val="0"/>
                                          </p:val>
                                        </p:tav>
                                        <p:tav tm="100000">
                                          <p:val>
                                            <p:strVal val="#ppt_w"/>
                                          </p:val>
                                        </p:tav>
                                      </p:tavLst>
                                    </p:anim>
                                    <p:anim calcmode="lin" valueType="num">
                                      <p:cBhvr>
                                        <p:cTn id="103" dur="500" fill="hold"/>
                                        <p:tgtEl>
                                          <p:spTgt spid="100"/>
                                        </p:tgtEl>
                                        <p:attrNameLst>
                                          <p:attrName>ppt_h</p:attrName>
                                        </p:attrNameLst>
                                      </p:cBhvr>
                                      <p:tavLst>
                                        <p:tav tm="0">
                                          <p:val>
                                            <p:fltVal val="0"/>
                                          </p:val>
                                        </p:tav>
                                        <p:tav tm="100000">
                                          <p:val>
                                            <p:strVal val="#ppt_h"/>
                                          </p:val>
                                        </p:tav>
                                      </p:tavLst>
                                    </p:anim>
                                    <p:animEffect transition="in" filter="fade">
                                      <p:cBhvr>
                                        <p:cTn id="104" dur="500"/>
                                        <p:tgtEl>
                                          <p:spTgt spid="10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104"/>
                                        </p:tgtEl>
                                        <p:attrNameLst>
                                          <p:attrName>style.visibility</p:attrName>
                                        </p:attrNameLst>
                                      </p:cBhvr>
                                      <p:to>
                                        <p:strVal val="visible"/>
                                      </p:to>
                                    </p:set>
                                    <p:animEffect transition="in" filter="fade">
                                      <p:cBhvr>
                                        <p:cTn id="109" dur="500"/>
                                        <p:tgtEl>
                                          <p:spTgt spid="10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01"/>
                                        </p:tgtEl>
                                        <p:attrNameLst>
                                          <p:attrName>style.visibility</p:attrName>
                                        </p:attrNameLst>
                                      </p:cBhvr>
                                      <p:to>
                                        <p:strVal val="visible"/>
                                      </p:to>
                                    </p:set>
                                    <p:animEffect transition="in" filter="fade">
                                      <p:cBhvr>
                                        <p:cTn id="112" dur="500"/>
                                        <p:tgtEl>
                                          <p:spTgt spid="101"/>
                                        </p:tgtEl>
                                      </p:cBhvr>
                                    </p:animEffect>
                                  </p:childTnLst>
                                </p:cTn>
                              </p:par>
                              <p:par>
                                <p:cTn id="113" presetID="10" presetClass="entr" presetSubtype="0" fill="hold" nodeType="withEffect">
                                  <p:stCondLst>
                                    <p:cond delay="0"/>
                                  </p:stCondLst>
                                  <p:childTnLst>
                                    <p:set>
                                      <p:cBhvr>
                                        <p:cTn id="114" dur="1" fill="hold">
                                          <p:stCondLst>
                                            <p:cond delay="0"/>
                                          </p:stCondLst>
                                        </p:cTn>
                                        <p:tgtEl>
                                          <p:spTgt spid="105"/>
                                        </p:tgtEl>
                                        <p:attrNameLst>
                                          <p:attrName>style.visibility</p:attrName>
                                        </p:attrNameLst>
                                      </p:cBhvr>
                                      <p:to>
                                        <p:strVal val="visible"/>
                                      </p:to>
                                    </p:set>
                                    <p:animEffect transition="in" filter="fade">
                                      <p:cBhvr>
                                        <p:cTn id="115" dur="500"/>
                                        <p:tgtEl>
                                          <p:spTgt spid="10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02"/>
                                        </p:tgtEl>
                                        <p:attrNameLst>
                                          <p:attrName>style.visibility</p:attrName>
                                        </p:attrNameLst>
                                      </p:cBhvr>
                                      <p:to>
                                        <p:strVal val="visible"/>
                                      </p:to>
                                    </p:set>
                                    <p:animEffect transition="in" filter="fade">
                                      <p:cBhvr>
                                        <p:cTn id="11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97" grpId="0" animBg="1"/>
      <p:bldP spid="98" grpId="0" animBg="1"/>
      <p:bldP spid="99" grpId="0" animBg="1"/>
      <p:bldP spid="100" grpId="0" animBg="1"/>
      <p:bldP spid="101" grpId="0"/>
      <p:bldP spid="10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9896AB0-6D1D-7003-E367-F5E1CD667B9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Comment constituer les scénarios de risques ?</a:t>
            </a:r>
          </a:p>
        </p:txBody>
      </p:sp>
      <p:sp>
        <p:nvSpPr>
          <p:cNvPr id="4" name="ZoneTexte 3">
            <a:extLst>
              <a:ext uri="{FF2B5EF4-FFF2-40B4-BE49-F238E27FC236}">
                <a16:creationId xmlns:a16="http://schemas.microsoft.com/office/drawing/2014/main" id="{7173A326-4533-66B1-CE8F-B972C37C9144}"/>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C9AD00"/>
                </a:solidFill>
                <a:latin typeface="Segoe UI" panose="020B0502040204020203" pitchFamily="34" charset="0"/>
                <a:cs typeface="Segoe UI" panose="020B0502040204020203" pitchFamily="34" charset="0"/>
              </a:rPr>
              <a:t>Fin de l’atelier 4</a:t>
            </a:r>
            <a:endParaRPr lang="fr-FR" sz="1400">
              <a:solidFill>
                <a:srgbClr val="C9AD00"/>
              </a:solidFill>
              <a:latin typeface="Segoe UI" panose="020B0502040204020203" pitchFamily="34" charset="0"/>
              <a:cs typeface="Segoe UI" panose="020B0502040204020203" pitchFamily="34" charset="0"/>
            </a:endParaRPr>
          </a:p>
        </p:txBody>
      </p:sp>
      <p:sp>
        <p:nvSpPr>
          <p:cNvPr id="39" name="Rectangle : coins arrondis 38">
            <a:extLst>
              <a:ext uri="{FF2B5EF4-FFF2-40B4-BE49-F238E27FC236}">
                <a16:creationId xmlns:a16="http://schemas.microsoft.com/office/drawing/2014/main" id="{D6308EE9-870E-4405-BB17-1864349C2257}"/>
              </a:ext>
            </a:extLst>
          </p:cNvPr>
          <p:cNvSpPr/>
          <p:nvPr/>
        </p:nvSpPr>
        <p:spPr>
          <a:xfrm>
            <a:off x="2543808" y="234035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40" name="Rectangle : coins arrondis 39">
            <a:extLst>
              <a:ext uri="{FF2B5EF4-FFF2-40B4-BE49-F238E27FC236}">
                <a16:creationId xmlns:a16="http://schemas.microsoft.com/office/drawing/2014/main" id="{32AE8D44-D5C1-42CA-A03E-15C67296FFE3}"/>
              </a:ext>
            </a:extLst>
          </p:cNvPr>
          <p:cNvSpPr/>
          <p:nvPr/>
        </p:nvSpPr>
        <p:spPr>
          <a:xfrm>
            <a:off x="2534875" y="2343268"/>
            <a:ext cx="2727218" cy="1989588"/>
          </a:xfrm>
          <a:prstGeom prst="roundRect">
            <a:avLst>
              <a:gd name="adj" fmla="val 10304"/>
            </a:avLst>
          </a:prstGeom>
          <a:solidFill>
            <a:srgbClr val="BFEEFF"/>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grpSp>
        <p:nvGrpSpPr>
          <p:cNvPr id="41" name="Groupe 40">
            <a:extLst>
              <a:ext uri="{FF2B5EF4-FFF2-40B4-BE49-F238E27FC236}">
                <a16:creationId xmlns:a16="http://schemas.microsoft.com/office/drawing/2014/main" id="{5FFD408E-FA09-4905-8A5B-66A4C56A3EB7}"/>
              </a:ext>
            </a:extLst>
          </p:cNvPr>
          <p:cNvGrpSpPr/>
          <p:nvPr/>
        </p:nvGrpSpPr>
        <p:grpSpPr>
          <a:xfrm>
            <a:off x="151847" y="2595327"/>
            <a:ext cx="2193020" cy="123111"/>
            <a:chOff x="189545" y="3065108"/>
            <a:chExt cx="2193020" cy="123111"/>
          </a:xfrm>
        </p:grpSpPr>
        <p:sp>
          <p:nvSpPr>
            <p:cNvPr id="42" name="Rectangle 41">
              <a:extLst>
                <a:ext uri="{FF2B5EF4-FFF2-40B4-BE49-F238E27FC236}">
                  <a16:creationId xmlns:a16="http://schemas.microsoft.com/office/drawing/2014/main" id="{6618E0BF-70A8-4DC6-8D7E-56CDFDC99600}"/>
                </a:ext>
              </a:extLst>
            </p:cNvPr>
            <p:cNvSpPr/>
            <p:nvPr/>
          </p:nvSpPr>
          <p:spPr bwMode="auto">
            <a:xfrm>
              <a:off x="203735" y="3065108"/>
              <a:ext cx="2178830" cy="12311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i="1" dirty="0">
                  <a:solidFill>
                    <a:srgbClr val="252525"/>
                  </a:solidFill>
                  <a:latin typeface="Segoe UI" panose="020B0502040204020203" pitchFamily="34" charset="0"/>
                  <a:cs typeface="Segoe UI" panose="020B0502040204020203" pitchFamily="34" charset="0"/>
                </a:rPr>
                <a:t>       Chemin d’attaque d’un scénario stratégique</a:t>
              </a:r>
            </a:p>
          </p:txBody>
        </p:sp>
        <p:cxnSp>
          <p:nvCxnSpPr>
            <p:cNvPr id="43" name="Connecteur droit avec flèche 42">
              <a:extLst>
                <a:ext uri="{FF2B5EF4-FFF2-40B4-BE49-F238E27FC236}">
                  <a16:creationId xmlns:a16="http://schemas.microsoft.com/office/drawing/2014/main" id="{4D129D5D-4ACE-41A9-B399-E9DC9410A7F4}"/>
                </a:ext>
              </a:extLst>
            </p:cNvPr>
            <p:cNvCxnSpPr>
              <a:cxnSpLocks/>
            </p:cNvCxnSpPr>
            <p:nvPr/>
          </p:nvCxnSpPr>
          <p:spPr>
            <a:xfrm>
              <a:off x="189545" y="3127455"/>
              <a:ext cx="176767" cy="0"/>
            </a:xfrm>
            <a:prstGeom prst="straightConnector1">
              <a:avLst/>
            </a:prstGeom>
            <a:noFill/>
            <a:ln w="19050" cap="flat" cmpd="sng" algn="ctr">
              <a:solidFill>
                <a:srgbClr val="00B0F0"/>
              </a:solidFill>
              <a:prstDash val="solid"/>
              <a:tailEnd type="arrow"/>
            </a:ln>
            <a:effectLst/>
          </p:spPr>
        </p:cxnSp>
      </p:grpSp>
      <p:cxnSp>
        <p:nvCxnSpPr>
          <p:cNvPr id="44" name="Connecteur droit avec flèche 43">
            <a:extLst>
              <a:ext uri="{FF2B5EF4-FFF2-40B4-BE49-F238E27FC236}">
                <a16:creationId xmlns:a16="http://schemas.microsoft.com/office/drawing/2014/main" id="{C82F5A7E-D06D-4EEC-92A6-2EBBA5F1F74A}"/>
              </a:ext>
            </a:extLst>
          </p:cNvPr>
          <p:cNvCxnSpPr>
            <a:cxnSpLocks/>
            <a:stCxn id="98" idx="6"/>
            <a:endCxn id="56" idx="2"/>
          </p:cNvCxnSpPr>
          <p:nvPr/>
        </p:nvCxnSpPr>
        <p:spPr>
          <a:xfrm flipV="1">
            <a:off x="4247792" y="1619453"/>
            <a:ext cx="2591645" cy="345"/>
          </a:xfrm>
          <a:prstGeom prst="straightConnector1">
            <a:avLst/>
          </a:prstGeom>
          <a:ln w="19050">
            <a:solidFill>
              <a:srgbClr val="923ED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5" name="Rectangle : coins arrondis 44">
            <a:extLst>
              <a:ext uri="{FF2B5EF4-FFF2-40B4-BE49-F238E27FC236}">
                <a16:creationId xmlns:a16="http://schemas.microsoft.com/office/drawing/2014/main" id="{C224A75B-7805-40B0-B4FC-C13456C2885B}"/>
              </a:ext>
            </a:extLst>
          </p:cNvPr>
          <p:cNvSpPr/>
          <p:nvPr/>
        </p:nvSpPr>
        <p:spPr>
          <a:xfrm>
            <a:off x="5376701" y="282103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46" name="Rectangle : coins arrondis 45">
            <a:extLst>
              <a:ext uri="{FF2B5EF4-FFF2-40B4-BE49-F238E27FC236}">
                <a16:creationId xmlns:a16="http://schemas.microsoft.com/office/drawing/2014/main" id="{8E4D9192-7DED-40B0-9C7C-B5CB6291B3CC}"/>
              </a:ext>
            </a:extLst>
          </p:cNvPr>
          <p:cNvSpPr/>
          <p:nvPr/>
        </p:nvSpPr>
        <p:spPr>
          <a:xfrm>
            <a:off x="5376701" y="2821036"/>
            <a:ext cx="2700000" cy="1993533"/>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47" name="Rectangle 46">
            <a:extLst>
              <a:ext uri="{FF2B5EF4-FFF2-40B4-BE49-F238E27FC236}">
                <a16:creationId xmlns:a16="http://schemas.microsoft.com/office/drawing/2014/main" id="{F08993D8-4162-4496-9137-9948DA5F28E3}"/>
              </a:ext>
            </a:extLst>
          </p:cNvPr>
          <p:cNvSpPr/>
          <p:nvPr/>
        </p:nvSpPr>
        <p:spPr>
          <a:xfrm>
            <a:off x="5549852"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p>
          <a:p>
            <a:pPr algn="ctr" defTabSz="685800">
              <a:defRPr/>
            </a:pPr>
            <a:r>
              <a:rPr lang="fr-FR" sz="1000" dirty="0">
                <a:solidFill>
                  <a:srgbClr val="252525"/>
                </a:solidFill>
                <a:latin typeface="Segoe UI" panose="020B0502040204020203" pitchFamily="34" charset="0"/>
                <a:cs typeface="Segoe UI" panose="020B0502040204020203" pitchFamily="34" charset="0"/>
              </a:rPr>
              <a:t>support 1</a:t>
            </a:r>
          </a:p>
        </p:txBody>
      </p:sp>
      <p:sp>
        <p:nvSpPr>
          <p:cNvPr id="48" name="Rectangle 47">
            <a:extLst>
              <a:ext uri="{FF2B5EF4-FFF2-40B4-BE49-F238E27FC236}">
                <a16:creationId xmlns:a16="http://schemas.microsoft.com/office/drawing/2014/main" id="{8018A520-82AB-4067-8C1E-12D82E096CD7}"/>
              </a:ext>
            </a:extLst>
          </p:cNvPr>
          <p:cNvSpPr/>
          <p:nvPr/>
        </p:nvSpPr>
        <p:spPr>
          <a:xfrm>
            <a:off x="6873177"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support 2</a:t>
            </a:r>
          </a:p>
        </p:txBody>
      </p:sp>
      <p:sp>
        <p:nvSpPr>
          <p:cNvPr id="49" name="ZoneTexte 48">
            <a:extLst>
              <a:ext uri="{FF2B5EF4-FFF2-40B4-BE49-F238E27FC236}">
                <a16:creationId xmlns:a16="http://schemas.microsoft.com/office/drawing/2014/main" id="{74EFC6BB-923B-44A0-8DF0-F6D5A543C09E}"/>
              </a:ext>
            </a:extLst>
          </p:cNvPr>
          <p:cNvSpPr txBox="1"/>
          <p:nvPr/>
        </p:nvSpPr>
        <p:spPr>
          <a:xfrm>
            <a:off x="6097905" y="4544788"/>
            <a:ext cx="1257593" cy="207216"/>
          </a:xfrm>
          <a:prstGeom prst="rect">
            <a:avLst/>
          </a:prstGeom>
          <a:noFill/>
          <a:ln w="12700">
            <a:noFill/>
          </a:ln>
        </p:spPr>
        <p:txBody>
          <a:bodyPr wrap="square" lIns="0" tIns="0" rIns="0" bIns="0" rtlCol="0" anchor="ctr">
            <a:no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OBJET DE L’ÉTUDE</a:t>
            </a:r>
          </a:p>
        </p:txBody>
      </p:sp>
      <p:cxnSp>
        <p:nvCxnSpPr>
          <p:cNvPr id="50" name="Connecteur droit avec flèche 49">
            <a:extLst>
              <a:ext uri="{FF2B5EF4-FFF2-40B4-BE49-F238E27FC236}">
                <a16:creationId xmlns:a16="http://schemas.microsoft.com/office/drawing/2014/main" id="{BCCFCAD3-A132-437F-9DA0-61872FEE059F}"/>
              </a:ext>
            </a:extLst>
          </p:cNvPr>
          <p:cNvCxnSpPr>
            <a:cxnSpLocks/>
          </p:cNvCxnSpPr>
          <p:nvPr/>
        </p:nvCxnSpPr>
        <p:spPr>
          <a:xfrm>
            <a:off x="6096243"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1" name="Connecteur droit avec flèche 50">
            <a:extLst>
              <a:ext uri="{FF2B5EF4-FFF2-40B4-BE49-F238E27FC236}">
                <a16:creationId xmlns:a16="http://schemas.microsoft.com/office/drawing/2014/main" id="{D88DAEFD-8F05-493B-A010-80833437344C}"/>
              </a:ext>
            </a:extLst>
          </p:cNvPr>
          <p:cNvCxnSpPr>
            <a:cxnSpLocks/>
          </p:cNvCxnSpPr>
          <p:nvPr/>
        </p:nvCxnSpPr>
        <p:spPr>
          <a:xfrm>
            <a:off x="7077705"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2" name="Rectangle 51">
            <a:extLst>
              <a:ext uri="{FF2B5EF4-FFF2-40B4-BE49-F238E27FC236}">
                <a16:creationId xmlns:a16="http://schemas.microsoft.com/office/drawing/2014/main" id="{B1E3CF9D-89A2-4C7F-A65E-3DD2D7C4C3A1}"/>
              </a:ext>
            </a:extLst>
          </p:cNvPr>
          <p:cNvSpPr/>
          <p:nvPr/>
        </p:nvSpPr>
        <p:spPr>
          <a:xfrm>
            <a:off x="5745537" y="3168862"/>
            <a:ext cx="1613812" cy="474651"/>
          </a:xfrm>
          <a:prstGeom prst="rect">
            <a:avLst/>
          </a:prstGeom>
          <a:solidFill>
            <a:srgbClr val="EE6213"/>
          </a:solidFill>
          <a:ln w="25400" cap="flat" cmpd="sng" algn="ctr">
            <a:noFill/>
            <a:prstDash val="solid"/>
          </a:ln>
          <a:effectLst/>
        </p:spPr>
        <p:txBody>
          <a:bodyPr rtlCol="0" anchor="ctr"/>
          <a:lstStyle/>
          <a:p>
            <a:pPr algn="ctr" defTabSz="685800">
              <a:defRPr/>
            </a:pPr>
            <a:r>
              <a:rPr lang="fr-FR" sz="1000" dirty="0">
                <a:solidFill>
                  <a:schemeClr val="bg1"/>
                </a:solidFill>
                <a:latin typeface="Segoe UI" panose="020B0502040204020203" pitchFamily="34" charset="0"/>
                <a:cs typeface="Segoe UI" panose="020B0502040204020203" pitchFamily="34" charset="0"/>
              </a:rPr>
              <a:t>Valeur métier</a:t>
            </a:r>
          </a:p>
        </p:txBody>
      </p:sp>
      <p:sp>
        <p:nvSpPr>
          <p:cNvPr id="53" name="Rectangle 52">
            <a:extLst>
              <a:ext uri="{FF2B5EF4-FFF2-40B4-BE49-F238E27FC236}">
                <a16:creationId xmlns:a16="http://schemas.microsoft.com/office/drawing/2014/main" id="{3386BE45-634A-4884-B26B-595710547165}"/>
              </a:ext>
            </a:extLst>
          </p:cNvPr>
          <p:cNvSpPr/>
          <p:nvPr/>
        </p:nvSpPr>
        <p:spPr bwMode="auto">
          <a:xfrm>
            <a:off x="151847" y="1985219"/>
            <a:ext cx="2178830" cy="407804"/>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
        <p:nvSpPr>
          <p:cNvPr id="54" name="Forme libre 98">
            <a:extLst>
              <a:ext uri="{FF2B5EF4-FFF2-40B4-BE49-F238E27FC236}">
                <a16:creationId xmlns:a16="http://schemas.microsoft.com/office/drawing/2014/main" id="{378944A1-99CD-42B1-8779-AEFE41A07BA5}"/>
              </a:ext>
            </a:extLst>
          </p:cNvPr>
          <p:cNvSpPr/>
          <p:nvPr/>
        </p:nvSpPr>
        <p:spPr>
          <a:xfrm rot="20637920">
            <a:off x="7170976" y="2026598"/>
            <a:ext cx="409047" cy="1114273"/>
          </a:xfrm>
          <a:custGeom>
            <a:avLst/>
            <a:gdLst>
              <a:gd name="connsiteX0" fmla="*/ 0 w 466725"/>
              <a:gd name="connsiteY0" fmla="*/ 1447800 h 1447800"/>
              <a:gd name="connsiteX1" fmla="*/ 223837 w 466725"/>
              <a:gd name="connsiteY1" fmla="*/ 1262063 h 1447800"/>
              <a:gd name="connsiteX2" fmla="*/ 395287 w 466725"/>
              <a:gd name="connsiteY2" fmla="*/ 604838 h 1447800"/>
              <a:gd name="connsiteX3" fmla="*/ 466725 w 466725"/>
              <a:gd name="connsiteY3" fmla="*/ 0 h 1447800"/>
              <a:gd name="connsiteX0" fmla="*/ 0 w 442913"/>
              <a:gd name="connsiteY0" fmla="*/ 1485900 h 1485900"/>
              <a:gd name="connsiteX1" fmla="*/ 200025 w 442913"/>
              <a:gd name="connsiteY1" fmla="*/ 1262063 h 1485900"/>
              <a:gd name="connsiteX2" fmla="*/ 371475 w 442913"/>
              <a:gd name="connsiteY2" fmla="*/ 604838 h 1485900"/>
              <a:gd name="connsiteX3" fmla="*/ 442913 w 442913"/>
              <a:gd name="connsiteY3" fmla="*/ 0 h 1485900"/>
              <a:gd name="connsiteX0" fmla="*/ 0 w 409047"/>
              <a:gd name="connsiteY0" fmla="*/ 1494366 h 1494366"/>
              <a:gd name="connsiteX1" fmla="*/ 166159 w 409047"/>
              <a:gd name="connsiteY1" fmla="*/ 1262063 h 1494366"/>
              <a:gd name="connsiteX2" fmla="*/ 337609 w 409047"/>
              <a:gd name="connsiteY2" fmla="*/ 604838 h 1494366"/>
              <a:gd name="connsiteX3" fmla="*/ 409047 w 409047"/>
              <a:gd name="connsiteY3" fmla="*/ 0 h 1494366"/>
            </a:gdLst>
            <a:ahLst/>
            <a:cxnLst>
              <a:cxn ang="0">
                <a:pos x="connsiteX0" y="connsiteY0"/>
              </a:cxn>
              <a:cxn ang="0">
                <a:pos x="connsiteX1" y="connsiteY1"/>
              </a:cxn>
              <a:cxn ang="0">
                <a:pos x="connsiteX2" y="connsiteY2"/>
              </a:cxn>
              <a:cxn ang="0">
                <a:pos x="connsiteX3" y="connsiteY3"/>
              </a:cxn>
            </a:cxnLst>
            <a:rect l="l" t="t" r="r" b="b"/>
            <a:pathLst>
              <a:path w="409047" h="1494366">
                <a:moveTo>
                  <a:pt x="0" y="1494366"/>
                </a:moveTo>
                <a:cubicBezTo>
                  <a:pt x="78978" y="1471744"/>
                  <a:pt x="109891" y="1410318"/>
                  <a:pt x="166159" y="1262063"/>
                </a:cubicBezTo>
                <a:cubicBezTo>
                  <a:pt x="222427" y="1113808"/>
                  <a:pt x="297128" y="815182"/>
                  <a:pt x="337609" y="604838"/>
                </a:cubicBezTo>
                <a:cubicBezTo>
                  <a:pt x="378090" y="394494"/>
                  <a:pt x="393568" y="197247"/>
                  <a:pt x="409047" y="0"/>
                </a:cubicBezTo>
              </a:path>
            </a:pathLst>
          </a:custGeom>
          <a:noFill/>
          <a:ln w="19050" cap="flat" cmpd="sng" algn="ctr">
            <a:solidFill>
              <a:schemeClr val="accent4"/>
            </a:solidFill>
            <a:prstDash val="dash"/>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endParaRPr>
          </a:p>
        </p:txBody>
      </p:sp>
      <p:sp>
        <p:nvSpPr>
          <p:cNvPr id="56" name="Ellipse 55">
            <a:extLst>
              <a:ext uri="{FF2B5EF4-FFF2-40B4-BE49-F238E27FC236}">
                <a16:creationId xmlns:a16="http://schemas.microsoft.com/office/drawing/2014/main" id="{39BE6CD4-8A20-40E8-A2E1-6DCFAE7EF7F5}"/>
              </a:ext>
            </a:extLst>
          </p:cNvPr>
          <p:cNvSpPr>
            <a:spLocks noChangeAspect="1"/>
          </p:cNvSpPr>
          <p:nvPr/>
        </p:nvSpPr>
        <p:spPr>
          <a:xfrm>
            <a:off x="6839437" y="1205453"/>
            <a:ext cx="815916"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R="0" lvl="0" indent="0" algn="ctr" fontAlgn="auto">
              <a:lnSpc>
                <a:spcPct val="100000"/>
              </a:lnSpc>
              <a:spcBef>
                <a:spcPts val="0"/>
              </a:spcBef>
              <a:spcAft>
                <a:spcPts val="0"/>
              </a:spcAft>
              <a:buClrTx/>
              <a:buSzTx/>
              <a:buFontTx/>
              <a:buNone/>
              <a:tabLst/>
              <a:defRPr/>
            </a:pPr>
            <a:r>
              <a:rPr lang="fr-FR" sz="1000" dirty="0">
                <a:solidFill>
                  <a:schemeClr val="bg1"/>
                </a:solidFill>
                <a:latin typeface="Segoe UI" panose="020B0502040204020203" pitchFamily="34" charset="0"/>
                <a:cs typeface="Segoe UI" panose="020B0502040204020203" pitchFamily="34" charset="0"/>
              </a:rPr>
              <a:t>Objectif</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visé (OV)</a:t>
            </a:r>
          </a:p>
        </p:txBody>
      </p:sp>
      <p:sp>
        <p:nvSpPr>
          <p:cNvPr id="57" name="Forme libre 4">
            <a:extLst>
              <a:ext uri="{FF2B5EF4-FFF2-40B4-BE49-F238E27FC236}">
                <a16:creationId xmlns:a16="http://schemas.microsoft.com/office/drawing/2014/main" id="{9ED46393-8AA1-46D8-9CBE-2912F5F82AC0}"/>
              </a:ext>
            </a:extLst>
          </p:cNvPr>
          <p:cNvSpPr/>
          <p:nvPr/>
        </p:nvSpPr>
        <p:spPr>
          <a:xfrm>
            <a:off x="3953539" y="1860535"/>
            <a:ext cx="517035" cy="585883"/>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ZoneTexte 57">
            <a:extLst>
              <a:ext uri="{FF2B5EF4-FFF2-40B4-BE49-F238E27FC236}">
                <a16:creationId xmlns:a16="http://schemas.microsoft.com/office/drawing/2014/main" id="{931E68EF-A1F9-4683-8A54-A69864611F59}"/>
              </a:ext>
            </a:extLst>
          </p:cNvPr>
          <p:cNvSpPr txBox="1"/>
          <p:nvPr/>
        </p:nvSpPr>
        <p:spPr>
          <a:xfrm>
            <a:off x="2665566" y="4045828"/>
            <a:ext cx="1135013" cy="246221"/>
          </a:xfrm>
          <a:prstGeom prst="rect">
            <a:avLst/>
          </a:prstGeom>
          <a:noFill/>
        </p:spPr>
        <p:txBody>
          <a:bodyPr wrap="square" rtlCol="0">
            <a:sp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ÉCOSYSTÈME</a:t>
            </a:r>
          </a:p>
        </p:txBody>
      </p:sp>
      <p:sp>
        <p:nvSpPr>
          <p:cNvPr id="59" name="Rectangle 58">
            <a:extLst>
              <a:ext uri="{FF2B5EF4-FFF2-40B4-BE49-F238E27FC236}">
                <a16:creationId xmlns:a16="http://schemas.microsoft.com/office/drawing/2014/main" id="{8CC0485C-161E-4894-AAB3-9EE49A1810D1}"/>
              </a:ext>
            </a:extLst>
          </p:cNvPr>
          <p:cNvSpPr>
            <a:spLocks noChangeAspect="1"/>
          </p:cNvSpPr>
          <p:nvPr/>
        </p:nvSpPr>
        <p:spPr>
          <a:xfrm>
            <a:off x="2820098" y="2689024"/>
            <a:ext cx="632867" cy="632868"/>
          </a:xfrm>
          <a:prstGeom prst="rect">
            <a:avLst/>
          </a:prstGeom>
          <a:solidFill>
            <a:srgbClr val="27A1FF"/>
          </a:solidFill>
          <a:ln w="25400" cap="flat" cmpd="sng" algn="ctr">
            <a:noFill/>
            <a:prstDash val="solid"/>
          </a:ln>
          <a:effectLst/>
        </p:spPr>
        <p:txBody>
          <a:bodyPr rtlCol="0" anchor="ctr"/>
          <a:lstStyle/>
          <a:p>
            <a:pPr algn="ctr">
              <a:defRPr/>
            </a:pPr>
            <a:r>
              <a:rPr lang="fr-FR" sz="1000" dirty="0">
                <a:solidFill>
                  <a:schemeClr val="bg1"/>
                </a:solidFill>
                <a:latin typeface="Segoe UI" panose="020B0502040204020203" pitchFamily="34" charset="0"/>
                <a:cs typeface="Segoe UI" panose="020B0502040204020203" pitchFamily="34" charset="0"/>
              </a:rPr>
              <a:t>PP1</a:t>
            </a:r>
          </a:p>
        </p:txBody>
      </p:sp>
      <p:sp>
        <p:nvSpPr>
          <p:cNvPr id="60" name="Rectangle 59">
            <a:extLst>
              <a:ext uri="{FF2B5EF4-FFF2-40B4-BE49-F238E27FC236}">
                <a16:creationId xmlns:a16="http://schemas.microsoft.com/office/drawing/2014/main" id="{14657EE0-5A49-4F66-B5C4-F2A9D71340BC}"/>
              </a:ext>
            </a:extLst>
          </p:cNvPr>
          <p:cNvSpPr>
            <a:spLocks noChangeAspect="1"/>
          </p:cNvSpPr>
          <p:nvPr/>
        </p:nvSpPr>
        <p:spPr>
          <a:xfrm>
            <a:off x="4155345" y="2448884"/>
            <a:ext cx="632867" cy="632868"/>
          </a:xfrm>
          <a:prstGeom prst="rect">
            <a:avLst/>
          </a:prstGeom>
          <a:solidFill>
            <a:srgbClr val="27A1FF"/>
          </a:solidFill>
          <a:ln w="25400" cap="flat" cmpd="sng" algn="ctr">
            <a:noFill/>
            <a:prstDash val="solid"/>
          </a:ln>
          <a:effectLst/>
        </p:spPr>
        <p:txBody>
          <a:bodyPr rtlCol="0" anchor="ctr"/>
          <a:lstStyle/>
          <a:p>
            <a:pPr marR="0" lvl="0" indent="0" algn="ctr" fontAlgn="auto">
              <a:lnSpc>
                <a:spcPct val="100000"/>
              </a:lnSpc>
              <a:spcBef>
                <a:spcPts val="0"/>
              </a:spcBef>
              <a:spcAft>
                <a:spcPts val="0"/>
              </a:spcAft>
              <a:buClrTx/>
              <a:buSzTx/>
              <a:buFontTx/>
              <a:buNone/>
              <a:tabLst/>
              <a:defRPr/>
            </a:pPr>
            <a:r>
              <a:rPr lang="fr-FR" sz="1000" dirty="0">
                <a:solidFill>
                  <a:schemeClr val="bg1"/>
                </a:solidFill>
                <a:latin typeface="Segoe UI" panose="020B0502040204020203" pitchFamily="34" charset="0"/>
                <a:cs typeface="Segoe UI" panose="020B0502040204020203" pitchFamily="34" charset="0"/>
              </a:rPr>
              <a:t>PP2</a:t>
            </a:r>
          </a:p>
        </p:txBody>
      </p:sp>
      <p:sp>
        <p:nvSpPr>
          <p:cNvPr id="94" name="Forme libre 16">
            <a:extLst>
              <a:ext uri="{FF2B5EF4-FFF2-40B4-BE49-F238E27FC236}">
                <a16:creationId xmlns:a16="http://schemas.microsoft.com/office/drawing/2014/main" id="{B4D4FC07-332F-458A-8276-87A1EDDC78F0}"/>
              </a:ext>
            </a:extLst>
          </p:cNvPr>
          <p:cNvSpPr/>
          <p:nvPr/>
        </p:nvSpPr>
        <p:spPr>
          <a:xfrm flipH="1">
            <a:off x="3105447" y="1768475"/>
            <a:ext cx="661506" cy="919518"/>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823937"/>
              <a:gd name="connsiteY0" fmla="*/ 0 h 975788"/>
              <a:gd name="connsiteX1" fmla="*/ 823412 w 823937"/>
              <a:gd name="connsiteY1" fmla="*/ 228302 h 975788"/>
              <a:gd name="connsiteX2" fmla="*/ 823937 w 823937"/>
              <a:gd name="connsiteY2" fmla="*/ 975788 h 975788"/>
            </a:gdLst>
            <a:ahLst/>
            <a:cxnLst>
              <a:cxn ang="0">
                <a:pos x="connsiteX0" y="connsiteY0"/>
              </a:cxn>
              <a:cxn ang="0">
                <a:pos x="connsiteX1" y="connsiteY1"/>
              </a:cxn>
              <a:cxn ang="0">
                <a:pos x="connsiteX2" y="connsiteY2"/>
              </a:cxn>
            </a:cxnLst>
            <a:rect l="l" t="t" r="r" b="b"/>
            <a:pathLst>
              <a:path w="823937" h="975788">
                <a:moveTo>
                  <a:pt x="0" y="0"/>
                </a:moveTo>
                <a:lnTo>
                  <a:pt x="823412" y="228302"/>
                </a:lnTo>
                <a:lnTo>
                  <a:pt x="823937" y="975788"/>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94">
            <a:extLst>
              <a:ext uri="{FF2B5EF4-FFF2-40B4-BE49-F238E27FC236}">
                <a16:creationId xmlns:a16="http://schemas.microsoft.com/office/drawing/2014/main" id="{8861438D-20D1-4288-B256-6C680A5FE7E4}"/>
              </a:ext>
            </a:extLst>
          </p:cNvPr>
          <p:cNvSpPr/>
          <p:nvPr/>
        </p:nvSpPr>
        <p:spPr bwMode="auto">
          <a:xfrm>
            <a:off x="151670" y="2759237"/>
            <a:ext cx="2178830" cy="24622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EI</a:t>
            </a:r>
            <a:r>
              <a:rPr kumimoji="0" lang="fr-FR" sz="800" b="0" i="0" u="none" strike="noStrike" kern="0" cap="none" spc="0" normalizeH="0" baseline="0" noProof="0" dirty="0">
                <a:ln>
                  <a:noFill/>
                </a:ln>
                <a:solidFill>
                  <a:prstClr val="black"/>
                </a:solidFill>
                <a:effectLst/>
                <a:uLnTx/>
                <a:uFillTx/>
                <a:latin typeface="Marianne" panose="02000000000000000000" pitchFamily="50" charset="0"/>
              </a:rPr>
              <a:t> </a:t>
            </a:r>
            <a:r>
              <a:rPr lang="fr-FR" sz="800" i="1" dirty="0">
                <a:solidFill>
                  <a:srgbClr val="252525"/>
                </a:solidFill>
                <a:latin typeface="Segoe UI" panose="020B0502040204020203" pitchFamily="34" charset="0"/>
                <a:cs typeface="Segoe UI" panose="020B0502040204020203" pitchFamily="34" charset="0"/>
              </a:rPr>
              <a:t>= Événement intermédiaire associé à une valeur métier de l’écosystème</a:t>
            </a:r>
          </a:p>
        </p:txBody>
      </p:sp>
      <p:sp>
        <p:nvSpPr>
          <p:cNvPr id="96" name="Rectangle 95">
            <a:extLst>
              <a:ext uri="{FF2B5EF4-FFF2-40B4-BE49-F238E27FC236}">
                <a16:creationId xmlns:a16="http://schemas.microsoft.com/office/drawing/2014/main" id="{B5FC561A-8886-4757-ADF6-0F9945A52F36}"/>
              </a:ext>
            </a:extLst>
          </p:cNvPr>
          <p:cNvSpPr/>
          <p:nvPr/>
        </p:nvSpPr>
        <p:spPr bwMode="auto">
          <a:xfrm>
            <a:off x="151847" y="2429773"/>
            <a:ext cx="2178830" cy="12311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PP</a:t>
            </a:r>
            <a:r>
              <a:rPr kumimoji="0" lang="fr-FR" sz="800" b="0" i="0" u="none" strike="noStrike" kern="0" cap="none" spc="0" normalizeH="0" baseline="0" noProof="0" dirty="0">
                <a:ln>
                  <a:noFill/>
                </a:ln>
                <a:solidFill>
                  <a:prstClr val="black"/>
                </a:solidFill>
                <a:effectLst/>
                <a:uLnTx/>
                <a:uFillTx/>
                <a:latin typeface="Marianne" panose="02000000000000000000" pitchFamily="50" charset="0"/>
              </a:rPr>
              <a:t> </a:t>
            </a:r>
            <a:r>
              <a:rPr lang="fr-FR" sz="800" i="1" dirty="0">
                <a:solidFill>
                  <a:srgbClr val="252525"/>
                </a:solidFill>
                <a:latin typeface="Segoe UI" panose="020B0502040204020203" pitchFamily="34" charset="0"/>
                <a:cs typeface="Segoe UI" panose="020B0502040204020203" pitchFamily="34" charset="0"/>
              </a:rPr>
              <a:t>= Partie prenante de l’écosystème</a:t>
            </a:r>
          </a:p>
        </p:txBody>
      </p:sp>
      <p:sp>
        <p:nvSpPr>
          <p:cNvPr id="97" name="Forme libre 17">
            <a:extLst>
              <a:ext uri="{FF2B5EF4-FFF2-40B4-BE49-F238E27FC236}">
                <a16:creationId xmlns:a16="http://schemas.microsoft.com/office/drawing/2014/main" id="{64F666B5-1BC3-45F6-9306-632B038EB17E}"/>
              </a:ext>
            </a:extLst>
          </p:cNvPr>
          <p:cNvSpPr/>
          <p:nvPr/>
        </p:nvSpPr>
        <p:spPr>
          <a:xfrm>
            <a:off x="3946807" y="2005911"/>
            <a:ext cx="1784444" cy="1415602"/>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9" name="Connecteur droit 98">
            <a:extLst>
              <a:ext uri="{FF2B5EF4-FFF2-40B4-BE49-F238E27FC236}">
                <a16:creationId xmlns:a16="http://schemas.microsoft.com/office/drawing/2014/main" id="{E9C12086-77C6-483E-8E3D-EA37B676E403}"/>
              </a:ext>
            </a:extLst>
          </p:cNvPr>
          <p:cNvCxnSpPr>
            <a:cxnSpLocks/>
          </p:cNvCxnSpPr>
          <p:nvPr/>
        </p:nvCxnSpPr>
        <p:spPr>
          <a:xfrm>
            <a:off x="3582691" y="3539288"/>
            <a:ext cx="2148560"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0" name="ZoneTexte 99">
            <a:extLst>
              <a:ext uri="{FF2B5EF4-FFF2-40B4-BE49-F238E27FC236}">
                <a16:creationId xmlns:a16="http://schemas.microsoft.com/office/drawing/2014/main" id="{3E24DB95-E62B-4EDC-B9CB-97CEF1C4A916}"/>
              </a:ext>
            </a:extLst>
          </p:cNvPr>
          <p:cNvSpPr txBox="1"/>
          <p:nvPr/>
        </p:nvSpPr>
        <p:spPr>
          <a:xfrm>
            <a:off x="3209449" y="3065025"/>
            <a:ext cx="604552" cy="540014"/>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000" b="1" dirty="0">
                <a:solidFill>
                  <a:schemeClr val="bg1"/>
                </a:solidFill>
                <a:latin typeface="Segoe UI" panose="020B0502040204020203" pitchFamily="34" charset="0"/>
                <a:cs typeface="Segoe UI" panose="020B0502040204020203" pitchFamily="34" charset="0"/>
              </a:rPr>
              <a:t>EI</a:t>
            </a:r>
          </a:p>
        </p:txBody>
      </p:sp>
      <p:cxnSp>
        <p:nvCxnSpPr>
          <p:cNvPr id="101" name="Connecteur droit 100">
            <a:extLst>
              <a:ext uri="{FF2B5EF4-FFF2-40B4-BE49-F238E27FC236}">
                <a16:creationId xmlns:a16="http://schemas.microsoft.com/office/drawing/2014/main" id="{513877D1-B2AB-48F0-9C88-BD3A68B4F2C9}"/>
              </a:ext>
            </a:extLst>
          </p:cNvPr>
          <p:cNvCxnSpPr>
            <a:cxnSpLocks/>
          </p:cNvCxnSpPr>
          <p:nvPr/>
        </p:nvCxnSpPr>
        <p:spPr>
          <a:xfrm>
            <a:off x="4809940" y="3290321"/>
            <a:ext cx="921311" cy="0"/>
          </a:xfrm>
          <a:prstGeom prst="line">
            <a:avLst/>
          </a:prstGeom>
          <a:noFill/>
          <a:ln w="19050">
            <a:solidFill>
              <a:srgbClr val="32A5FF"/>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2" name="ZoneTexte 101">
            <a:extLst>
              <a:ext uri="{FF2B5EF4-FFF2-40B4-BE49-F238E27FC236}">
                <a16:creationId xmlns:a16="http://schemas.microsoft.com/office/drawing/2014/main" id="{53AF7769-E777-4AC8-AE18-9A90BB5DE857}"/>
              </a:ext>
            </a:extLst>
          </p:cNvPr>
          <p:cNvSpPr txBox="1"/>
          <p:nvPr/>
        </p:nvSpPr>
        <p:spPr>
          <a:xfrm>
            <a:off x="4539790" y="2820648"/>
            <a:ext cx="604552" cy="540014"/>
          </a:xfrm>
          <a:prstGeom prst="diamond">
            <a:avLst/>
          </a:prstGeom>
          <a:solidFill>
            <a:srgbClr val="00D1D2"/>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EI</a:t>
            </a:r>
            <a:endParaRPr lang="fr-FR" sz="1000" b="1" dirty="0">
              <a:solidFill>
                <a:schemeClr val="bg1"/>
              </a:solidFill>
              <a:latin typeface="Segoe UI" panose="020B0502040204020203" pitchFamily="34" charset="0"/>
              <a:cs typeface="Segoe UI" panose="020B0502040204020203" pitchFamily="34" charset="0"/>
            </a:endParaRPr>
          </a:p>
        </p:txBody>
      </p:sp>
      <p:sp>
        <p:nvSpPr>
          <p:cNvPr id="103" name="Forme libre 76">
            <a:extLst>
              <a:ext uri="{FF2B5EF4-FFF2-40B4-BE49-F238E27FC236}">
                <a16:creationId xmlns:a16="http://schemas.microsoft.com/office/drawing/2014/main" id="{B029A9D6-C84C-47F5-ABFD-46A7971321B2}"/>
              </a:ext>
            </a:extLst>
          </p:cNvPr>
          <p:cNvSpPr/>
          <p:nvPr/>
        </p:nvSpPr>
        <p:spPr>
          <a:xfrm>
            <a:off x="2939791" y="3464417"/>
            <a:ext cx="2610061" cy="590583"/>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Forme libre 77">
            <a:extLst>
              <a:ext uri="{FF2B5EF4-FFF2-40B4-BE49-F238E27FC236}">
                <a16:creationId xmlns:a16="http://schemas.microsoft.com/office/drawing/2014/main" id="{BAC8F10A-1046-43B5-BFA1-47FBDE485878}"/>
              </a:ext>
            </a:extLst>
          </p:cNvPr>
          <p:cNvSpPr/>
          <p:nvPr/>
        </p:nvSpPr>
        <p:spPr>
          <a:xfrm>
            <a:off x="3880721" y="1985219"/>
            <a:ext cx="1666721" cy="2202261"/>
          </a:xfrm>
          <a:custGeom>
            <a:avLst/>
            <a:gdLst>
              <a:gd name="connsiteX0" fmla="*/ 0 w 2774092"/>
              <a:gd name="connsiteY0" fmla="*/ 0 h 1865870"/>
              <a:gd name="connsiteX1" fmla="*/ 0 w 2774092"/>
              <a:gd name="connsiteY1" fmla="*/ 1865870 h 1865870"/>
              <a:gd name="connsiteX2" fmla="*/ 259492 w 2774092"/>
              <a:gd name="connsiteY2" fmla="*/ 1865870 h 1865870"/>
              <a:gd name="connsiteX3" fmla="*/ 2774092 w 2774092"/>
              <a:gd name="connsiteY3" fmla="*/ 1865870 h 1865870"/>
            </a:gdLst>
            <a:ahLst/>
            <a:cxnLst>
              <a:cxn ang="0">
                <a:pos x="connsiteX0" y="connsiteY0"/>
              </a:cxn>
              <a:cxn ang="0">
                <a:pos x="connsiteX1" y="connsiteY1"/>
              </a:cxn>
              <a:cxn ang="0">
                <a:pos x="connsiteX2" y="connsiteY2"/>
              </a:cxn>
              <a:cxn ang="0">
                <a:pos x="connsiteX3" y="connsiteY3"/>
              </a:cxn>
            </a:cxnLst>
            <a:rect l="l" t="t" r="r" b="b"/>
            <a:pathLst>
              <a:path w="2774092" h="1865870">
                <a:moveTo>
                  <a:pt x="0" y="0"/>
                </a:moveTo>
                <a:lnTo>
                  <a:pt x="0" y="1865870"/>
                </a:lnTo>
                <a:lnTo>
                  <a:pt x="259492" y="1865870"/>
                </a:lnTo>
                <a:lnTo>
                  <a:pt x="2774092" y="1865870"/>
                </a:lnTo>
              </a:path>
            </a:pathLst>
          </a:cu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Ellipse 105">
            <a:extLst>
              <a:ext uri="{FF2B5EF4-FFF2-40B4-BE49-F238E27FC236}">
                <a16:creationId xmlns:a16="http://schemas.microsoft.com/office/drawing/2014/main" id="{F9FC8050-6E08-4E3E-B19F-66777127EE4F}"/>
              </a:ext>
            </a:extLst>
          </p:cNvPr>
          <p:cNvSpPr/>
          <p:nvPr/>
        </p:nvSpPr>
        <p:spPr>
          <a:xfrm>
            <a:off x="2706263" y="3187524"/>
            <a:ext cx="432000" cy="432000"/>
          </a:xfrm>
          <a:prstGeom prst="ellipse">
            <a:avLst/>
          </a:prstGeom>
          <a:solidFill>
            <a:srgbClr val="7CCA28"/>
          </a:solidFill>
          <a:ln w="15875" cap="flat" cmpd="sng" algn="ctr">
            <a:solidFill>
              <a:sysClr val="window" lastClr="FFFFFF"/>
            </a:solidFill>
            <a:prstDash val="solid"/>
          </a:ln>
          <a:effectLst/>
        </p:spPr>
        <p:txBody>
          <a:bodyPr wrap="none" rtlCol="0" anchor="ctr"/>
          <a:lstStyle/>
          <a:p>
            <a:pPr algn="ctr"/>
            <a:r>
              <a:rPr lang="en-US" sz="1000" b="1" dirty="0">
                <a:latin typeface="Segoe UI" panose="020B0502040204020203" pitchFamily="34" charset="0"/>
                <a:cs typeface="Segoe UI" panose="020B0502040204020203" pitchFamily="34" charset="0"/>
              </a:rPr>
              <a:t>AE</a:t>
            </a:r>
          </a:p>
        </p:txBody>
      </p:sp>
      <p:sp>
        <p:nvSpPr>
          <p:cNvPr id="105" name="Forme libre 78">
            <a:extLst>
              <a:ext uri="{FF2B5EF4-FFF2-40B4-BE49-F238E27FC236}">
                <a16:creationId xmlns:a16="http://schemas.microsoft.com/office/drawing/2014/main" id="{6ECF9D33-B1B3-43C9-9FDA-9097A8834009}"/>
              </a:ext>
            </a:extLst>
          </p:cNvPr>
          <p:cNvSpPr/>
          <p:nvPr/>
        </p:nvSpPr>
        <p:spPr>
          <a:xfrm>
            <a:off x="3278380" y="1911350"/>
            <a:ext cx="336703" cy="776642"/>
          </a:xfrm>
          <a:custGeom>
            <a:avLst/>
            <a:gdLst>
              <a:gd name="connsiteX0" fmla="*/ 247135 w 247135"/>
              <a:gd name="connsiteY0" fmla="*/ 0 h 1309816"/>
              <a:gd name="connsiteX1" fmla="*/ 0 w 247135"/>
              <a:gd name="connsiteY1" fmla="*/ 296562 h 1309816"/>
              <a:gd name="connsiteX2" fmla="*/ 0 w 247135"/>
              <a:gd name="connsiteY2" fmla="*/ 1309816 h 1309816"/>
              <a:gd name="connsiteX3" fmla="*/ 6178 w 247135"/>
              <a:gd name="connsiteY3" fmla="*/ 1309816 h 1309816"/>
              <a:gd name="connsiteX0" fmla="*/ 247135 w 247135"/>
              <a:gd name="connsiteY0" fmla="*/ 0 h 1315994"/>
              <a:gd name="connsiteX1" fmla="*/ 0 w 247135"/>
              <a:gd name="connsiteY1" fmla="*/ 296562 h 1315994"/>
              <a:gd name="connsiteX2" fmla="*/ 0 w 247135"/>
              <a:gd name="connsiteY2" fmla="*/ 1309816 h 1315994"/>
              <a:gd name="connsiteX3" fmla="*/ 67962 w 247135"/>
              <a:gd name="connsiteY3" fmla="*/ 1315994 h 1315994"/>
              <a:gd name="connsiteX0" fmla="*/ 253314 w 253314"/>
              <a:gd name="connsiteY0" fmla="*/ 0 h 1315994"/>
              <a:gd name="connsiteX1" fmla="*/ 6179 w 253314"/>
              <a:gd name="connsiteY1" fmla="*/ 296562 h 1315994"/>
              <a:gd name="connsiteX2" fmla="*/ 0 w 253314"/>
              <a:gd name="connsiteY2" fmla="*/ 1241854 h 1315994"/>
              <a:gd name="connsiteX3" fmla="*/ 74141 w 253314"/>
              <a:gd name="connsiteY3" fmla="*/ 1315994 h 1315994"/>
              <a:gd name="connsiteX0" fmla="*/ 321318 w 321318"/>
              <a:gd name="connsiteY0" fmla="*/ 0 h 1383956"/>
              <a:gd name="connsiteX1" fmla="*/ 74183 w 321318"/>
              <a:gd name="connsiteY1" fmla="*/ 296562 h 1383956"/>
              <a:gd name="connsiteX2" fmla="*/ 68004 w 321318"/>
              <a:gd name="connsiteY2" fmla="*/ 1241854 h 1383956"/>
              <a:gd name="connsiteX3" fmla="*/ 43 w 321318"/>
              <a:gd name="connsiteY3" fmla="*/ 1383956 h 1383956"/>
              <a:gd name="connsiteX0" fmla="*/ 253908 w 253908"/>
              <a:gd name="connsiteY0" fmla="*/ 0 h 1340708"/>
              <a:gd name="connsiteX1" fmla="*/ 6773 w 253908"/>
              <a:gd name="connsiteY1" fmla="*/ 296562 h 1340708"/>
              <a:gd name="connsiteX2" fmla="*/ 594 w 253908"/>
              <a:gd name="connsiteY2" fmla="*/ 1241854 h 1340708"/>
              <a:gd name="connsiteX3" fmla="*/ 595 w 253908"/>
              <a:gd name="connsiteY3" fmla="*/ 1340708 h 1340708"/>
            </a:gdLst>
            <a:ahLst/>
            <a:cxnLst>
              <a:cxn ang="0">
                <a:pos x="connsiteX0" y="connsiteY0"/>
              </a:cxn>
              <a:cxn ang="0">
                <a:pos x="connsiteX1" y="connsiteY1"/>
              </a:cxn>
              <a:cxn ang="0">
                <a:pos x="connsiteX2" y="connsiteY2"/>
              </a:cxn>
              <a:cxn ang="0">
                <a:pos x="connsiteX3" y="connsiteY3"/>
              </a:cxn>
            </a:cxnLst>
            <a:rect l="l" t="t" r="r" b="b"/>
            <a:pathLst>
              <a:path w="253908" h="1340708">
                <a:moveTo>
                  <a:pt x="253908" y="0"/>
                </a:moveTo>
                <a:lnTo>
                  <a:pt x="6773" y="296562"/>
                </a:lnTo>
                <a:cubicBezTo>
                  <a:pt x="4713" y="611659"/>
                  <a:pt x="2654" y="926757"/>
                  <a:pt x="594" y="1241854"/>
                </a:cubicBezTo>
                <a:cubicBezTo>
                  <a:pt x="2653" y="1241854"/>
                  <a:pt x="-1464" y="1340708"/>
                  <a:pt x="595" y="1340708"/>
                </a:cubicBezTo>
              </a:path>
            </a:pathLst>
          </a:cu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 name="Groupe 1">
            <a:extLst>
              <a:ext uri="{FF2B5EF4-FFF2-40B4-BE49-F238E27FC236}">
                <a16:creationId xmlns:a16="http://schemas.microsoft.com/office/drawing/2014/main" id="{DC857820-4608-4A04-B5E6-19CF18641D1C}"/>
              </a:ext>
            </a:extLst>
          </p:cNvPr>
          <p:cNvGrpSpPr/>
          <p:nvPr/>
        </p:nvGrpSpPr>
        <p:grpSpPr>
          <a:xfrm>
            <a:off x="151670" y="3049036"/>
            <a:ext cx="2240157" cy="123111"/>
            <a:chOff x="151670" y="3049036"/>
            <a:chExt cx="2240157" cy="123111"/>
          </a:xfrm>
        </p:grpSpPr>
        <p:sp>
          <p:nvSpPr>
            <p:cNvPr id="107" name="Rectangle 106">
              <a:extLst>
                <a:ext uri="{FF2B5EF4-FFF2-40B4-BE49-F238E27FC236}">
                  <a16:creationId xmlns:a16="http://schemas.microsoft.com/office/drawing/2014/main" id="{88DA477A-4CA0-45C1-A165-9F04908A525B}"/>
                </a:ext>
              </a:extLst>
            </p:cNvPr>
            <p:cNvSpPr/>
            <p:nvPr/>
          </p:nvSpPr>
          <p:spPr bwMode="auto">
            <a:xfrm>
              <a:off x="374018" y="3049036"/>
              <a:ext cx="2017809" cy="123111"/>
            </a:xfrm>
            <a:prstGeom prst="rect">
              <a:avLst/>
            </a:prstGeom>
            <a:noFill/>
            <a:ln w="9525" cap="flat" cmpd="sng" algn="ctr">
              <a:noFill/>
              <a:prstDash val="solid"/>
            </a:ln>
            <a:effectLst/>
          </p:spPr>
          <p:txBody>
            <a:bodyPr wrap="square" lIns="0" tIns="0" rIns="0" bIns="0" anchor="t">
              <a:spAutoFit/>
            </a:bodyPr>
            <a:lstStyle/>
            <a:p>
              <a:pPr>
                <a:spcAft>
                  <a:spcPts val="300"/>
                </a:spcAft>
                <a:defRPr/>
              </a:pPr>
              <a:r>
                <a:rPr lang="fr-FR" sz="800" i="1" dirty="0">
                  <a:solidFill>
                    <a:srgbClr val="252525"/>
                  </a:solidFill>
                  <a:latin typeface="Segoe UI" panose="020B0502040204020203" pitchFamily="34" charset="0"/>
                  <a:cs typeface="Segoe UI" panose="020B0502040204020203" pitchFamily="34" charset="0"/>
                </a:rPr>
                <a:t>Mode opératoire d’un scénario opérationnel</a:t>
              </a:r>
            </a:p>
          </p:txBody>
        </p:sp>
        <p:cxnSp>
          <p:nvCxnSpPr>
            <p:cNvPr id="108" name="Connecteur droit avec flèche 107">
              <a:extLst>
                <a:ext uri="{FF2B5EF4-FFF2-40B4-BE49-F238E27FC236}">
                  <a16:creationId xmlns:a16="http://schemas.microsoft.com/office/drawing/2014/main" id="{50B28B18-32A7-49B3-ADF5-3A8B7971E968}"/>
                </a:ext>
              </a:extLst>
            </p:cNvPr>
            <p:cNvCxnSpPr>
              <a:cxnSpLocks/>
            </p:cNvCxnSpPr>
            <p:nvPr/>
          </p:nvCxnSpPr>
          <p:spPr>
            <a:xfrm>
              <a:off x="151670" y="3110591"/>
              <a:ext cx="176767" cy="0"/>
            </a:xfrm>
            <a:prstGeom prst="straightConnector1">
              <a:avLst/>
            </a:pr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grpSp>
      <p:sp>
        <p:nvSpPr>
          <p:cNvPr id="98" name="Ellipse 97">
            <a:extLst>
              <a:ext uri="{FF2B5EF4-FFF2-40B4-BE49-F238E27FC236}">
                <a16:creationId xmlns:a16="http://schemas.microsoft.com/office/drawing/2014/main" id="{9F5CB6A4-D47D-457E-A300-1D0FCE9DE1F6}"/>
              </a:ext>
            </a:extLst>
          </p:cNvPr>
          <p:cNvSpPr>
            <a:spLocks noChangeAspect="1"/>
          </p:cNvSpPr>
          <p:nvPr/>
        </p:nvSpPr>
        <p:spPr>
          <a:xfrm>
            <a:off x="3432832" y="1205798"/>
            <a:ext cx="814960"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fr-FR" sz="1000" dirty="0">
                <a:solidFill>
                  <a:schemeClr val="bg1"/>
                </a:solidFill>
                <a:latin typeface="Segoe UI" panose="020B0502040204020203" pitchFamily="34" charset="0"/>
                <a:cs typeface="Segoe UI" panose="020B0502040204020203" pitchFamily="34" charset="0"/>
              </a:rPr>
              <a:t>Source</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de risque (SR)</a:t>
            </a:r>
          </a:p>
        </p:txBody>
      </p:sp>
      <p:cxnSp>
        <p:nvCxnSpPr>
          <p:cNvPr id="110" name="Connecteur droit 109">
            <a:extLst>
              <a:ext uri="{FF2B5EF4-FFF2-40B4-BE49-F238E27FC236}">
                <a16:creationId xmlns:a16="http://schemas.microsoft.com/office/drawing/2014/main" id="{4944D9E5-478C-4682-8995-9D38BDD9F961}"/>
              </a:ext>
            </a:extLst>
          </p:cNvPr>
          <p:cNvCxnSpPr/>
          <p:nvPr/>
        </p:nvCxnSpPr>
        <p:spPr>
          <a:xfrm flipV="1">
            <a:off x="7247175" y="2033453"/>
            <a:ext cx="0" cy="1211044"/>
          </a:xfrm>
          <a:prstGeom prst="line">
            <a:avLst/>
          </a:pr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11" name="Connecteur droit avec flèche 110">
            <a:extLst>
              <a:ext uri="{FF2B5EF4-FFF2-40B4-BE49-F238E27FC236}">
                <a16:creationId xmlns:a16="http://schemas.microsoft.com/office/drawing/2014/main" id="{03E3882F-F3AE-47A6-8C1F-C518A1299767}"/>
              </a:ext>
            </a:extLst>
          </p:cNvPr>
          <p:cNvCxnSpPr>
            <a:cxnSpLocks/>
          </p:cNvCxnSpPr>
          <p:nvPr/>
        </p:nvCxnSpPr>
        <p:spPr>
          <a:xfrm>
            <a:off x="6488906" y="3969518"/>
            <a:ext cx="369267" cy="0"/>
          </a:xfrm>
          <a:prstGeom prst="straightConnector1">
            <a:avLst/>
          </a:prstGeom>
          <a:noFill/>
          <a:ln w="19050">
            <a:solidFill>
              <a:srgbClr val="FC9822"/>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12" name="Ellipse 111">
            <a:extLst>
              <a:ext uri="{FF2B5EF4-FFF2-40B4-BE49-F238E27FC236}">
                <a16:creationId xmlns:a16="http://schemas.microsoft.com/office/drawing/2014/main" id="{032976E3-6836-4813-BF82-771064FBD756}"/>
              </a:ext>
            </a:extLst>
          </p:cNvPr>
          <p:cNvSpPr/>
          <p:nvPr/>
        </p:nvSpPr>
        <p:spPr>
          <a:xfrm>
            <a:off x="6254765" y="3676002"/>
            <a:ext cx="432000" cy="432000"/>
          </a:xfrm>
          <a:prstGeom prst="ellipse">
            <a:avLst/>
          </a:prstGeom>
          <a:solidFill>
            <a:srgbClr val="7CCA28"/>
          </a:solidFill>
          <a:ln w="15875" cap="flat" cmpd="sng" algn="ctr">
            <a:solidFill>
              <a:sysClr val="window" lastClr="FFFFFF"/>
            </a:solidFill>
            <a:prstDash val="solid"/>
          </a:ln>
          <a:effectLst/>
        </p:spPr>
        <p:txBody>
          <a:bodyPr wrap="none" rtlCol="0" anchor="ctr"/>
          <a:lstStyle/>
          <a:p>
            <a:pPr algn="ctr"/>
            <a:r>
              <a:rPr lang="en-US" sz="1000" b="1" dirty="0">
                <a:latin typeface="Segoe UI" panose="020B0502040204020203" pitchFamily="34" charset="0"/>
                <a:cs typeface="Segoe UI" panose="020B0502040204020203" pitchFamily="34" charset="0"/>
              </a:rPr>
              <a:t>AE</a:t>
            </a:r>
          </a:p>
        </p:txBody>
      </p:sp>
      <p:sp>
        <p:nvSpPr>
          <p:cNvPr id="113" name="Forme libre 84">
            <a:extLst>
              <a:ext uri="{FF2B5EF4-FFF2-40B4-BE49-F238E27FC236}">
                <a16:creationId xmlns:a16="http://schemas.microsoft.com/office/drawing/2014/main" id="{84FDE994-4C0E-4797-9EFD-837E6C2FD037}"/>
              </a:ext>
            </a:extLst>
          </p:cNvPr>
          <p:cNvSpPr/>
          <p:nvPr/>
        </p:nvSpPr>
        <p:spPr>
          <a:xfrm>
            <a:off x="7359918" y="3492971"/>
            <a:ext cx="429024" cy="233517"/>
          </a:xfrm>
          <a:custGeom>
            <a:avLst/>
            <a:gdLst>
              <a:gd name="connsiteX0" fmla="*/ 0 w 407773"/>
              <a:gd name="connsiteY0" fmla="*/ 0 h 352168"/>
              <a:gd name="connsiteX1" fmla="*/ 407773 w 407773"/>
              <a:gd name="connsiteY1" fmla="*/ 0 h 352168"/>
              <a:gd name="connsiteX2" fmla="*/ 407773 w 407773"/>
              <a:gd name="connsiteY2" fmla="*/ 352168 h 352168"/>
            </a:gdLst>
            <a:ahLst/>
            <a:cxnLst>
              <a:cxn ang="0">
                <a:pos x="connsiteX0" y="connsiteY0"/>
              </a:cxn>
              <a:cxn ang="0">
                <a:pos x="connsiteX1" y="connsiteY1"/>
              </a:cxn>
              <a:cxn ang="0">
                <a:pos x="connsiteX2" y="connsiteY2"/>
              </a:cxn>
            </a:cxnLst>
            <a:rect l="l" t="t" r="r" b="b"/>
            <a:pathLst>
              <a:path w="407773" h="352168">
                <a:moveTo>
                  <a:pt x="0" y="0"/>
                </a:moveTo>
                <a:lnTo>
                  <a:pt x="407773" y="0"/>
                </a:lnTo>
                <a:lnTo>
                  <a:pt x="407773" y="352168"/>
                </a:lnTo>
              </a:path>
            </a:pathLst>
          </a:custGeom>
          <a:noFill/>
          <a:ln w="19050">
            <a:solidFill>
              <a:srgbClr val="FC9822"/>
            </a:solidFill>
            <a:prstDash val="sysDot"/>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Ellipse 108">
            <a:extLst>
              <a:ext uri="{FF2B5EF4-FFF2-40B4-BE49-F238E27FC236}">
                <a16:creationId xmlns:a16="http://schemas.microsoft.com/office/drawing/2014/main" id="{B812F774-AC0B-4BB3-BB1B-984EEF8E46D2}"/>
              </a:ext>
            </a:extLst>
          </p:cNvPr>
          <p:cNvSpPr/>
          <p:nvPr/>
        </p:nvSpPr>
        <p:spPr>
          <a:xfrm>
            <a:off x="7590712" y="3676002"/>
            <a:ext cx="432000" cy="432000"/>
          </a:xfrm>
          <a:prstGeom prst="ellipse">
            <a:avLst/>
          </a:prstGeom>
          <a:solidFill>
            <a:srgbClr val="7CCA28"/>
          </a:solidFill>
          <a:ln w="15875" cap="flat" cmpd="sng" algn="ctr">
            <a:solidFill>
              <a:sysClr val="window" lastClr="FFFFFF"/>
            </a:solidFill>
            <a:prstDash val="solid"/>
          </a:ln>
          <a:effectLst/>
        </p:spPr>
        <p:txBody>
          <a:bodyPr wrap="none" rtlCol="0" anchor="ctr"/>
          <a:lstStyle/>
          <a:p>
            <a:pPr marR="0" lvl="0" indent="0" algn="ctr" fontAlgn="auto">
              <a:lnSpc>
                <a:spcPct val="100000"/>
              </a:lnSpc>
              <a:spcBef>
                <a:spcPts val="0"/>
              </a:spcBef>
              <a:spcAft>
                <a:spcPts val="0"/>
              </a:spcAft>
              <a:buClrTx/>
              <a:buSzTx/>
              <a:buFontTx/>
              <a:buNone/>
              <a:tabLst/>
              <a:defRPr/>
            </a:pPr>
            <a:r>
              <a:rPr lang="en-US" sz="1000" b="1" dirty="0">
                <a:latin typeface="Segoe UI" panose="020B0502040204020203" pitchFamily="34" charset="0"/>
                <a:cs typeface="Segoe UI" panose="020B0502040204020203" pitchFamily="34" charset="0"/>
              </a:rPr>
              <a:t>AE</a:t>
            </a:r>
          </a:p>
        </p:txBody>
      </p:sp>
      <p:sp>
        <p:nvSpPr>
          <p:cNvPr id="55" name="ZoneTexte 54">
            <a:extLst>
              <a:ext uri="{FF2B5EF4-FFF2-40B4-BE49-F238E27FC236}">
                <a16:creationId xmlns:a16="http://schemas.microsoft.com/office/drawing/2014/main" id="{032A95AA-AAAD-471A-8B46-FF037D83B23B}"/>
              </a:ext>
            </a:extLst>
          </p:cNvPr>
          <p:cNvSpPr txBox="1"/>
          <p:nvPr/>
        </p:nvSpPr>
        <p:spPr>
          <a:xfrm>
            <a:off x="6944899" y="2970702"/>
            <a:ext cx="604552" cy="540014"/>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ER</a:t>
            </a:r>
            <a:endParaRPr lang="fr-FR" sz="1000" b="1" dirty="0">
              <a:solidFill>
                <a:schemeClr val="bg1"/>
              </a:solidFill>
              <a:latin typeface="Segoe UI" panose="020B0502040204020203" pitchFamily="34" charset="0"/>
              <a:cs typeface="Segoe UI" panose="020B0502040204020203" pitchFamily="34" charset="0"/>
            </a:endParaRPr>
          </a:p>
        </p:txBody>
      </p:sp>
      <p:sp>
        <p:nvSpPr>
          <p:cNvPr id="114" name="Rectangle 113">
            <a:extLst>
              <a:ext uri="{FF2B5EF4-FFF2-40B4-BE49-F238E27FC236}">
                <a16:creationId xmlns:a16="http://schemas.microsoft.com/office/drawing/2014/main" id="{2112C742-02AF-425D-B33D-8E5CB2CC3445}"/>
              </a:ext>
            </a:extLst>
          </p:cNvPr>
          <p:cNvSpPr/>
          <p:nvPr/>
        </p:nvSpPr>
        <p:spPr bwMode="auto">
          <a:xfrm>
            <a:off x="151670" y="3208417"/>
            <a:ext cx="2178830" cy="123111"/>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AE</a:t>
            </a:r>
            <a:r>
              <a:rPr lang="fr-FR" sz="800" i="1" dirty="0">
                <a:solidFill>
                  <a:srgbClr val="252525"/>
                </a:solidFill>
                <a:latin typeface="Segoe UI" panose="020B0502040204020203" pitchFamily="34" charset="0"/>
                <a:cs typeface="Segoe UI" panose="020B0502040204020203" pitchFamily="34" charset="0"/>
              </a:rPr>
              <a:t> = Action élémentaire sur un bien support</a:t>
            </a:r>
          </a:p>
        </p:txBody>
      </p:sp>
    </p:spTree>
    <p:extLst>
      <p:ext uri="{BB962C8B-B14F-4D97-AF65-F5344CB8AC3E}">
        <p14:creationId xmlns:p14="http://schemas.microsoft.com/office/powerpoint/2010/main" val="172765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up)">
                                      <p:cBhvr>
                                        <p:cTn id="23" dur="500"/>
                                        <p:tgtEl>
                                          <p:spTgt spid="50"/>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55"/>
                                        </p:tgtEl>
                                        <p:attrNameLst>
                                          <p:attrName>style.visibility</p:attrName>
                                        </p:attrNameLst>
                                      </p:cBhvr>
                                      <p:to>
                                        <p:strVal val="visible"/>
                                      </p:to>
                                    </p:set>
                                    <p:anim calcmode="lin" valueType="num">
                                      <p:cBhvr>
                                        <p:cTn id="40" dur="500" fill="hold"/>
                                        <p:tgtEl>
                                          <p:spTgt spid="55"/>
                                        </p:tgtEl>
                                        <p:attrNameLst>
                                          <p:attrName>ppt_w</p:attrName>
                                        </p:attrNameLst>
                                      </p:cBhvr>
                                      <p:tavLst>
                                        <p:tav tm="0">
                                          <p:val>
                                            <p:fltVal val="0"/>
                                          </p:val>
                                        </p:tav>
                                        <p:tav tm="100000">
                                          <p:val>
                                            <p:strVal val="#ppt_w"/>
                                          </p:val>
                                        </p:tav>
                                      </p:tavLst>
                                    </p:anim>
                                    <p:anim calcmode="lin" valueType="num">
                                      <p:cBhvr>
                                        <p:cTn id="41" dur="500" fill="hold"/>
                                        <p:tgtEl>
                                          <p:spTgt spid="55"/>
                                        </p:tgtEl>
                                        <p:attrNameLst>
                                          <p:attrName>ppt_h</p:attrName>
                                        </p:attrNameLst>
                                      </p:cBhvr>
                                      <p:tavLst>
                                        <p:tav tm="0">
                                          <p:val>
                                            <p:fltVal val="0"/>
                                          </p:val>
                                        </p:tav>
                                        <p:tav tm="100000">
                                          <p:val>
                                            <p:strVal val="#ppt_h"/>
                                          </p:val>
                                        </p:tav>
                                      </p:tavLst>
                                    </p:anim>
                                    <p:animEffect transition="in" filter="fade">
                                      <p:cBhvr>
                                        <p:cTn id="42" dur="500"/>
                                        <p:tgtEl>
                                          <p:spTgt spid="5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98"/>
                                        </p:tgtEl>
                                        <p:attrNameLst>
                                          <p:attrName>style.visibility</p:attrName>
                                        </p:attrNameLst>
                                      </p:cBhvr>
                                      <p:to>
                                        <p:strVal val="visible"/>
                                      </p:to>
                                    </p:set>
                                    <p:anim calcmode="lin" valueType="num">
                                      <p:cBhvr>
                                        <p:cTn id="50" dur="500" fill="hold"/>
                                        <p:tgtEl>
                                          <p:spTgt spid="98"/>
                                        </p:tgtEl>
                                        <p:attrNameLst>
                                          <p:attrName>ppt_w</p:attrName>
                                        </p:attrNameLst>
                                      </p:cBhvr>
                                      <p:tavLst>
                                        <p:tav tm="0">
                                          <p:val>
                                            <p:fltVal val="0"/>
                                          </p:val>
                                        </p:tav>
                                        <p:tav tm="100000">
                                          <p:val>
                                            <p:strVal val="#ppt_w"/>
                                          </p:val>
                                        </p:tav>
                                      </p:tavLst>
                                    </p:anim>
                                    <p:anim calcmode="lin" valueType="num">
                                      <p:cBhvr>
                                        <p:cTn id="51" dur="500" fill="hold"/>
                                        <p:tgtEl>
                                          <p:spTgt spid="98"/>
                                        </p:tgtEl>
                                        <p:attrNameLst>
                                          <p:attrName>ppt_h</p:attrName>
                                        </p:attrNameLst>
                                      </p:cBhvr>
                                      <p:tavLst>
                                        <p:tav tm="0">
                                          <p:val>
                                            <p:fltVal val="0"/>
                                          </p:val>
                                        </p:tav>
                                        <p:tav tm="100000">
                                          <p:val>
                                            <p:strVal val="#ppt_h"/>
                                          </p:val>
                                        </p:tav>
                                      </p:tavLst>
                                    </p:anim>
                                    <p:animEffect transition="in" filter="fade">
                                      <p:cBhvr>
                                        <p:cTn id="52" dur="500"/>
                                        <p:tgtEl>
                                          <p:spTgt spid="98"/>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56"/>
                                        </p:tgtEl>
                                        <p:attrNameLst>
                                          <p:attrName>style.visibility</p:attrName>
                                        </p:attrNameLst>
                                      </p:cBhvr>
                                      <p:to>
                                        <p:strVal val="visible"/>
                                      </p:to>
                                    </p:set>
                                    <p:anim calcmode="lin" valueType="num">
                                      <p:cBhvr>
                                        <p:cTn id="55" dur="500" fill="hold"/>
                                        <p:tgtEl>
                                          <p:spTgt spid="56"/>
                                        </p:tgtEl>
                                        <p:attrNameLst>
                                          <p:attrName>ppt_w</p:attrName>
                                        </p:attrNameLst>
                                      </p:cBhvr>
                                      <p:tavLst>
                                        <p:tav tm="0">
                                          <p:val>
                                            <p:fltVal val="0"/>
                                          </p:val>
                                        </p:tav>
                                        <p:tav tm="100000">
                                          <p:val>
                                            <p:strVal val="#ppt_w"/>
                                          </p:val>
                                        </p:tav>
                                      </p:tavLst>
                                    </p:anim>
                                    <p:anim calcmode="lin" valueType="num">
                                      <p:cBhvr>
                                        <p:cTn id="56" dur="500" fill="hold"/>
                                        <p:tgtEl>
                                          <p:spTgt spid="56"/>
                                        </p:tgtEl>
                                        <p:attrNameLst>
                                          <p:attrName>ppt_h</p:attrName>
                                        </p:attrNameLst>
                                      </p:cBhvr>
                                      <p:tavLst>
                                        <p:tav tm="0">
                                          <p:val>
                                            <p:fltVal val="0"/>
                                          </p:val>
                                        </p:tav>
                                        <p:tav tm="100000">
                                          <p:val>
                                            <p:strVal val="#ppt_h"/>
                                          </p:val>
                                        </p:tav>
                                      </p:tavLst>
                                    </p:anim>
                                    <p:animEffect transition="in" filter="fade">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barn(inVertical)">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up)">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9"/>
                                        </p:tgtEl>
                                        <p:attrNameLst>
                                          <p:attrName>style.visibility</p:attrName>
                                        </p:attrNameLst>
                                      </p:cBhvr>
                                      <p:to>
                                        <p:strVal val="visible"/>
                                      </p:to>
                                    </p:set>
                                    <p:animEffect transition="in" filter="fade">
                                      <p:cBhvr>
                                        <p:cTn id="78" dur="500"/>
                                        <p:tgtEl>
                                          <p:spTgt spid="39"/>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60"/>
                                        </p:tgtEl>
                                        <p:attrNameLst>
                                          <p:attrName>style.visibility</p:attrName>
                                        </p:attrNameLst>
                                      </p:cBhvr>
                                      <p:to>
                                        <p:strVal val="visible"/>
                                      </p:to>
                                    </p:set>
                                    <p:animEffect transition="in" filter="fade">
                                      <p:cBhvr>
                                        <p:cTn id="86" dur="500"/>
                                        <p:tgtEl>
                                          <p:spTgt spid="60"/>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animEffect transition="in" filter="wipe(left)">
                                      <p:cBhvr>
                                        <p:cTn id="89" dur="500"/>
                                        <p:tgtEl>
                                          <p:spTgt spid="9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97"/>
                                        </p:tgtEl>
                                        <p:attrNameLst>
                                          <p:attrName>style.visibility</p:attrName>
                                        </p:attrNameLst>
                                      </p:cBhvr>
                                      <p:to>
                                        <p:strVal val="visible"/>
                                      </p:to>
                                    </p:set>
                                    <p:animEffect transition="in" filter="wipe(left)">
                                      <p:cBhvr>
                                        <p:cTn id="94" dur="500"/>
                                        <p:tgtEl>
                                          <p:spTgt spid="97"/>
                                        </p:tgtEl>
                                      </p:cBhvr>
                                    </p:animEffect>
                                  </p:childTnLst>
                                </p:cTn>
                              </p:par>
                              <p:par>
                                <p:cTn id="95" presetID="22" presetClass="entr" presetSubtype="8" fill="hold"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wipe(left)">
                                      <p:cBhvr>
                                        <p:cTn id="97" dur="500"/>
                                        <p:tgtEl>
                                          <p:spTgt spid="4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up)">
                                      <p:cBhvr>
                                        <p:cTn id="102" dur="1000"/>
                                        <p:tgtEl>
                                          <p:spTgt spid="94"/>
                                        </p:tgtEl>
                                      </p:cBhvr>
                                    </p:animEffect>
                                  </p:childTnLst>
                                </p:cTn>
                              </p:par>
                            </p:childTnLst>
                          </p:cTn>
                        </p:par>
                        <p:par>
                          <p:cTn id="103" fill="hold">
                            <p:stCondLst>
                              <p:cond delay="1000"/>
                            </p:stCondLst>
                            <p:childTnLst>
                              <p:par>
                                <p:cTn id="104" presetID="53" presetClass="entr" presetSubtype="16" fill="hold" grpId="0" nodeType="afterEffect">
                                  <p:stCondLst>
                                    <p:cond delay="0"/>
                                  </p:stCondLst>
                                  <p:childTnLst>
                                    <p:set>
                                      <p:cBhvr>
                                        <p:cTn id="105" dur="1" fill="hold">
                                          <p:stCondLst>
                                            <p:cond delay="0"/>
                                          </p:stCondLst>
                                        </p:cTn>
                                        <p:tgtEl>
                                          <p:spTgt spid="100"/>
                                        </p:tgtEl>
                                        <p:attrNameLst>
                                          <p:attrName>style.visibility</p:attrName>
                                        </p:attrNameLst>
                                      </p:cBhvr>
                                      <p:to>
                                        <p:strVal val="visible"/>
                                      </p:to>
                                    </p:set>
                                    <p:anim calcmode="lin" valueType="num">
                                      <p:cBhvr>
                                        <p:cTn id="106" dur="1000" fill="hold"/>
                                        <p:tgtEl>
                                          <p:spTgt spid="100"/>
                                        </p:tgtEl>
                                        <p:attrNameLst>
                                          <p:attrName>ppt_w</p:attrName>
                                        </p:attrNameLst>
                                      </p:cBhvr>
                                      <p:tavLst>
                                        <p:tav tm="0">
                                          <p:val>
                                            <p:fltVal val="0"/>
                                          </p:val>
                                        </p:tav>
                                        <p:tav tm="100000">
                                          <p:val>
                                            <p:strVal val="#ppt_w"/>
                                          </p:val>
                                        </p:tav>
                                      </p:tavLst>
                                    </p:anim>
                                    <p:anim calcmode="lin" valueType="num">
                                      <p:cBhvr>
                                        <p:cTn id="107" dur="1000" fill="hold"/>
                                        <p:tgtEl>
                                          <p:spTgt spid="100"/>
                                        </p:tgtEl>
                                        <p:attrNameLst>
                                          <p:attrName>ppt_h</p:attrName>
                                        </p:attrNameLst>
                                      </p:cBhvr>
                                      <p:tavLst>
                                        <p:tav tm="0">
                                          <p:val>
                                            <p:fltVal val="0"/>
                                          </p:val>
                                        </p:tav>
                                        <p:tav tm="100000">
                                          <p:val>
                                            <p:strVal val="#ppt_h"/>
                                          </p:val>
                                        </p:tav>
                                      </p:tavLst>
                                    </p:anim>
                                    <p:animEffect transition="in" filter="fade">
                                      <p:cBhvr>
                                        <p:cTn id="108" dur="1000"/>
                                        <p:tgtEl>
                                          <p:spTgt spid="100"/>
                                        </p:tgtEl>
                                      </p:cBhvr>
                                    </p:animEffect>
                                  </p:childTnLst>
                                </p:cTn>
                              </p:par>
                            </p:childTnLst>
                          </p:cTn>
                        </p:par>
                        <p:par>
                          <p:cTn id="109" fill="hold">
                            <p:stCondLst>
                              <p:cond delay="2000"/>
                            </p:stCondLst>
                            <p:childTnLst>
                              <p:par>
                                <p:cTn id="110" presetID="22" presetClass="entr" presetSubtype="8" fill="hold" nodeType="afterEffect">
                                  <p:stCondLst>
                                    <p:cond delay="0"/>
                                  </p:stCondLst>
                                  <p:childTnLst>
                                    <p:set>
                                      <p:cBhvr>
                                        <p:cTn id="111" dur="1" fill="hold">
                                          <p:stCondLst>
                                            <p:cond delay="0"/>
                                          </p:stCondLst>
                                        </p:cTn>
                                        <p:tgtEl>
                                          <p:spTgt spid="99"/>
                                        </p:tgtEl>
                                        <p:attrNameLst>
                                          <p:attrName>style.visibility</p:attrName>
                                        </p:attrNameLst>
                                      </p:cBhvr>
                                      <p:to>
                                        <p:strVal val="visible"/>
                                      </p:to>
                                    </p:set>
                                    <p:animEffect transition="in" filter="wipe(left)">
                                      <p:cBhvr>
                                        <p:cTn id="112" dur="1000"/>
                                        <p:tgtEl>
                                          <p:spTgt spid="99"/>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animEffect transition="in" filter="wipe(left)">
                                      <p:cBhvr>
                                        <p:cTn id="115" dur="500"/>
                                        <p:tgtEl>
                                          <p:spTgt spid="95"/>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57"/>
                                        </p:tgtEl>
                                        <p:attrNameLst>
                                          <p:attrName>style.visibility</p:attrName>
                                        </p:attrNameLst>
                                      </p:cBhvr>
                                      <p:to>
                                        <p:strVal val="visible"/>
                                      </p:to>
                                    </p:set>
                                    <p:animEffect transition="in" filter="wipe(up)">
                                      <p:cBhvr>
                                        <p:cTn id="120" dur="1000"/>
                                        <p:tgtEl>
                                          <p:spTgt spid="57"/>
                                        </p:tgtEl>
                                      </p:cBhvr>
                                    </p:animEffect>
                                  </p:childTnLst>
                                </p:cTn>
                              </p:par>
                            </p:childTnLst>
                          </p:cTn>
                        </p:par>
                        <p:par>
                          <p:cTn id="121" fill="hold">
                            <p:stCondLst>
                              <p:cond delay="1000"/>
                            </p:stCondLst>
                            <p:childTnLst>
                              <p:par>
                                <p:cTn id="122" presetID="53" presetClass="entr" presetSubtype="16" fill="hold" grpId="0" nodeType="afterEffect">
                                  <p:stCondLst>
                                    <p:cond delay="0"/>
                                  </p:stCondLst>
                                  <p:childTnLst>
                                    <p:set>
                                      <p:cBhvr>
                                        <p:cTn id="123" dur="1" fill="hold">
                                          <p:stCondLst>
                                            <p:cond delay="0"/>
                                          </p:stCondLst>
                                        </p:cTn>
                                        <p:tgtEl>
                                          <p:spTgt spid="102"/>
                                        </p:tgtEl>
                                        <p:attrNameLst>
                                          <p:attrName>style.visibility</p:attrName>
                                        </p:attrNameLst>
                                      </p:cBhvr>
                                      <p:to>
                                        <p:strVal val="visible"/>
                                      </p:to>
                                    </p:set>
                                    <p:anim calcmode="lin" valueType="num">
                                      <p:cBhvr>
                                        <p:cTn id="124" dur="1000" fill="hold"/>
                                        <p:tgtEl>
                                          <p:spTgt spid="102"/>
                                        </p:tgtEl>
                                        <p:attrNameLst>
                                          <p:attrName>ppt_w</p:attrName>
                                        </p:attrNameLst>
                                      </p:cBhvr>
                                      <p:tavLst>
                                        <p:tav tm="0">
                                          <p:val>
                                            <p:fltVal val="0"/>
                                          </p:val>
                                        </p:tav>
                                        <p:tav tm="100000">
                                          <p:val>
                                            <p:strVal val="#ppt_w"/>
                                          </p:val>
                                        </p:tav>
                                      </p:tavLst>
                                    </p:anim>
                                    <p:anim calcmode="lin" valueType="num">
                                      <p:cBhvr>
                                        <p:cTn id="125" dur="1000" fill="hold"/>
                                        <p:tgtEl>
                                          <p:spTgt spid="102"/>
                                        </p:tgtEl>
                                        <p:attrNameLst>
                                          <p:attrName>ppt_h</p:attrName>
                                        </p:attrNameLst>
                                      </p:cBhvr>
                                      <p:tavLst>
                                        <p:tav tm="0">
                                          <p:val>
                                            <p:fltVal val="0"/>
                                          </p:val>
                                        </p:tav>
                                        <p:tav tm="100000">
                                          <p:val>
                                            <p:strVal val="#ppt_h"/>
                                          </p:val>
                                        </p:tav>
                                      </p:tavLst>
                                    </p:anim>
                                    <p:animEffect transition="in" filter="fade">
                                      <p:cBhvr>
                                        <p:cTn id="126" dur="1000"/>
                                        <p:tgtEl>
                                          <p:spTgt spid="102"/>
                                        </p:tgtEl>
                                      </p:cBhvr>
                                    </p:animEffect>
                                  </p:childTnLst>
                                </p:cTn>
                              </p:par>
                            </p:childTnLst>
                          </p:cTn>
                        </p:par>
                        <p:par>
                          <p:cTn id="127" fill="hold">
                            <p:stCondLst>
                              <p:cond delay="2000"/>
                            </p:stCondLst>
                            <p:childTnLst>
                              <p:par>
                                <p:cTn id="128" presetID="22" presetClass="entr" presetSubtype="8" fill="hold" nodeType="afterEffect">
                                  <p:stCondLst>
                                    <p:cond delay="0"/>
                                  </p:stCondLst>
                                  <p:childTnLst>
                                    <p:set>
                                      <p:cBhvr>
                                        <p:cTn id="129" dur="1" fill="hold">
                                          <p:stCondLst>
                                            <p:cond delay="0"/>
                                          </p:stCondLst>
                                        </p:cTn>
                                        <p:tgtEl>
                                          <p:spTgt spid="101"/>
                                        </p:tgtEl>
                                        <p:attrNameLst>
                                          <p:attrName>style.visibility</p:attrName>
                                        </p:attrNameLst>
                                      </p:cBhvr>
                                      <p:to>
                                        <p:strVal val="visible"/>
                                      </p:to>
                                    </p:set>
                                    <p:animEffect transition="in" filter="wipe(left)">
                                      <p:cBhvr>
                                        <p:cTn id="130" dur="1000"/>
                                        <p:tgtEl>
                                          <p:spTgt spid="101"/>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104"/>
                                        </p:tgtEl>
                                        <p:attrNameLst>
                                          <p:attrName>style.visibility</p:attrName>
                                        </p:attrNameLst>
                                      </p:cBhvr>
                                      <p:to>
                                        <p:strVal val="visible"/>
                                      </p:to>
                                    </p:set>
                                    <p:animEffect transition="in" filter="wipe(left)">
                                      <p:cBhvr>
                                        <p:cTn id="135" dur="1000"/>
                                        <p:tgtEl>
                                          <p:spTgt spid="104"/>
                                        </p:tgtEl>
                                      </p:cBhvr>
                                    </p:animEffect>
                                  </p:childTnLst>
                                </p:cTn>
                              </p:par>
                              <p:par>
                                <p:cTn id="136" presetID="22" presetClass="entr" presetSubtype="8" fill="hold" nodeType="withEffect">
                                  <p:stCondLst>
                                    <p:cond delay="0"/>
                                  </p:stCondLst>
                                  <p:childTnLst>
                                    <p:set>
                                      <p:cBhvr>
                                        <p:cTn id="137" dur="1" fill="hold">
                                          <p:stCondLst>
                                            <p:cond delay="0"/>
                                          </p:stCondLst>
                                        </p:cTn>
                                        <p:tgtEl>
                                          <p:spTgt spid="2"/>
                                        </p:tgtEl>
                                        <p:attrNameLst>
                                          <p:attrName>style.visibility</p:attrName>
                                        </p:attrNameLst>
                                      </p:cBhvr>
                                      <p:to>
                                        <p:strVal val="visible"/>
                                      </p:to>
                                    </p:set>
                                    <p:animEffect transition="in" filter="wipe(left)">
                                      <p:cBhvr>
                                        <p:cTn id="138" dur="500"/>
                                        <p:tgtEl>
                                          <p:spTgt spid="2"/>
                                        </p:tgtEl>
                                      </p:cBhvr>
                                    </p:animEffect>
                                  </p:childTnLst>
                                </p:cTn>
                              </p:par>
                            </p:childTnLst>
                          </p:cTn>
                        </p:par>
                      </p:childTnLst>
                    </p:cTn>
                  </p:par>
                  <p:par>
                    <p:cTn id="139" fill="hold">
                      <p:stCondLst>
                        <p:cond delay="indefinite"/>
                      </p:stCondLst>
                      <p:childTnLst>
                        <p:par>
                          <p:cTn id="140" fill="hold">
                            <p:stCondLst>
                              <p:cond delay="0"/>
                            </p:stCondLst>
                            <p:childTnLst>
                              <p:par>
                                <p:cTn id="141" presetID="22" presetClass="entr" presetSubtype="1" fill="hold" grpId="0" nodeType="clickEffect">
                                  <p:stCondLst>
                                    <p:cond delay="0"/>
                                  </p:stCondLst>
                                  <p:childTnLst>
                                    <p:set>
                                      <p:cBhvr>
                                        <p:cTn id="142" dur="1" fill="hold">
                                          <p:stCondLst>
                                            <p:cond delay="0"/>
                                          </p:stCondLst>
                                        </p:cTn>
                                        <p:tgtEl>
                                          <p:spTgt spid="105"/>
                                        </p:tgtEl>
                                        <p:attrNameLst>
                                          <p:attrName>style.visibility</p:attrName>
                                        </p:attrNameLst>
                                      </p:cBhvr>
                                      <p:to>
                                        <p:strVal val="visible"/>
                                      </p:to>
                                    </p:set>
                                    <p:animEffect transition="in" filter="wipe(up)">
                                      <p:cBhvr>
                                        <p:cTn id="143" dur="1000"/>
                                        <p:tgtEl>
                                          <p:spTgt spid="105"/>
                                        </p:tgtEl>
                                      </p:cBhvr>
                                    </p:animEffect>
                                  </p:childTnLst>
                                </p:cTn>
                              </p:par>
                            </p:childTnLst>
                          </p:cTn>
                        </p:par>
                        <p:par>
                          <p:cTn id="144" fill="hold">
                            <p:stCondLst>
                              <p:cond delay="1000"/>
                            </p:stCondLst>
                            <p:childTnLst>
                              <p:par>
                                <p:cTn id="145" presetID="53" presetClass="entr" presetSubtype="16" fill="hold" grpId="0" nodeType="afterEffect">
                                  <p:stCondLst>
                                    <p:cond delay="0"/>
                                  </p:stCondLst>
                                  <p:childTnLst>
                                    <p:set>
                                      <p:cBhvr>
                                        <p:cTn id="146" dur="1" fill="hold">
                                          <p:stCondLst>
                                            <p:cond delay="0"/>
                                          </p:stCondLst>
                                        </p:cTn>
                                        <p:tgtEl>
                                          <p:spTgt spid="106"/>
                                        </p:tgtEl>
                                        <p:attrNameLst>
                                          <p:attrName>style.visibility</p:attrName>
                                        </p:attrNameLst>
                                      </p:cBhvr>
                                      <p:to>
                                        <p:strVal val="visible"/>
                                      </p:to>
                                    </p:set>
                                    <p:anim calcmode="lin" valueType="num">
                                      <p:cBhvr>
                                        <p:cTn id="147" dur="500" fill="hold"/>
                                        <p:tgtEl>
                                          <p:spTgt spid="106"/>
                                        </p:tgtEl>
                                        <p:attrNameLst>
                                          <p:attrName>ppt_w</p:attrName>
                                        </p:attrNameLst>
                                      </p:cBhvr>
                                      <p:tavLst>
                                        <p:tav tm="0">
                                          <p:val>
                                            <p:fltVal val="0"/>
                                          </p:val>
                                        </p:tav>
                                        <p:tav tm="100000">
                                          <p:val>
                                            <p:strVal val="#ppt_w"/>
                                          </p:val>
                                        </p:tav>
                                      </p:tavLst>
                                    </p:anim>
                                    <p:anim calcmode="lin" valueType="num">
                                      <p:cBhvr>
                                        <p:cTn id="148" dur="500" fill="hold"/>
                                        <p:tgtEl>
                                          <p:spTgt spid="106"/>
                                        </p:tgtEl>
                                        <p:attrNameLst>
                                          <p:attrName>ppt_h</p:attrName>
                                        </p:attrNameLst>
                                      </p:cBhvr>
                                      <p:tavLst>
                                        <p:tav tm="0">
                                          <p:val>
                                            <p:fltVal val="0"/>
                                          </p:val>
                                        </p:tav>
                                        <p:tav tm="100000">
                                          <p:val>
                                            <p:strVal val="#ppt_h"/>
                                          </p:val>
                                        </p:tav>
                                      </p:tavLst>
                                    </p:anim>
                                    <p:animEffect transition="in" filter="fade">
                                      <p:cBhvr>
                                        <p:cTn id="149" dur="500"/>
                                        <p:tgtEl>
                                          <p:spTgt spid="106"/>
                                        </p:tgtEl>
                                      </p:cBhvr>
                                    </p:animEffect>
                                  </p:childTnLst>
                                </p:cTn>
                              </p:par>
                              <p:par>
                                <p:cTn id="150" presetID="22" presetClass="entr" presetSubtype="8" fill="hold" grpId="0" nodeType="withEffect">
                                  <p:stCondLst>
                                    <p:cond delay="0"/>
                                  </p:stCondLst>
                                  <p:childTnLst>
                                    <p:set>
                                      <p:cBhvr>
                                        <p:cTn id="151" dur="1" fill="hold">
                                          <p:stCondLst>
                                            <p:cond delay="0"/>
                                          </p:stCondLst>
                                        </p:cTn>
                                        <p:tgtEl>
                                          <p:spTgt spid="114"/>
                                        </p:tgtEl>
                                        <p:attrNameLst>
                                          <p:attrName>style.visibility</p:attrName>
                                        </p:attrNameLst>
                                      </p:cBhvr>
                                      <p:to>
                                        <p:strVal val="visible"/>
                                      </p:to>
                                    </p:set>
                                    <p:animEffect transition="in" filter="wipe(left)">
                                      <p:cBhvr>
                                        <p:cTn id="152" dur="500"/>
                                        <p:tgtEl>
                                          <p:spTgt spid="114"/>
                                        </p:tgtEl>
                                      </p:cBhvr>
                                    </p:animEffect>
                                  </p:childTnLst>
                                </p:cTn>
                              </p:par>
                            </p:childTnLst>
                          </p:cTn>
                        </p:par>
                        <p:par>
                          <p:cTn id="153" fill="hold">
                            <p:stCondLst>
                              <p:cond delay="1500"/>
                            </p:stCondLst>
                            <p:childTnLst>
                              <p:par>
                                <p:cTn id="154" presetID="22" presetClass="entr" presetSubtype="8" fill="hold" grpId="0" nodeType="afterEffect">
                                  <p:stCondLst>
                                    <p:cond delay="0"/>
                                  </p:stCondLst>
                                  <p:childTnLst>
                                    <p:set>
                                      <p:cBhvr>
                                        <p:cTn id="155" dur="1" fill="hold">
                                          <p:stCondLst>
                                            <p:cond delay="0"/>
                                          </p:stCondLst>
                                        </p:cTn>
                                        <p:tgtEl>
                                          <p:spTgt spid="103"/>
                                        </p:tgtEl>
                                        <p:attrNameLst>
                                          <p:attrName>style.visibility</p:attrName>
                                        </p:attrNameLst>
                                      </p:cBhvr>
                                      <p:to>
                                        <p:strVal val="visible"/>
                                      </p:to>
                                    </p:set>
                                    <p:animEffect transition="in" filter="wipe(left)">
                                      <p:cBhvr>
                                        <p:cTn id="156" dur="1000"/>
                                        <p:tgtEl>
                                          <p:spTgt spid="103"/>
                                        </p:tgtEl>
                                      </p:cBhvr>
                                    </p:animEffect>
                                  </p:childTnLst>
                                </p:cTn>
                              </p:par>
                            </p:childTnLst>
                          </p:cTn>
                        </p:par>
                      </p:childTnLst>
                    </p:cTn>
                  </p:par>
                  <p:par>
                    <p:cTn id="157" fill="hold">
                      <p:stCondLst>
                        <p:cond delay="indefinite"/>
                      </p:stCondLst>
                      <p:childTnLst>
                        <p:par>
                          <p:cTn id="158" fill="hold">
                            <p:stCondLst>
                              <p:cond delay="0"/>
                            </p:stCondLst>
                            <p:childTnLst>
                              <p:par>
                                <p:cTn id="159" presetID="53" presetClass="entr" presetSubtype="16" fill="hold" grpId="0" nodeType="clickEffect">
                                  <p:stCondLst>
                                    <p:cond delay="0"/>
                                  </p:stCondLst>
                                  <p:childTnLst>
                                    <p:set>
                                      <p:cBhvr>
                                        <p:cTn id="160" dur="1" fill="hold">
                                          <p:stCondLst>
                                            <p:cond delay="0"/>
                                          </p:stCondLst>
                                        </p:cTn>
                                        <p:tgtEl>
                                          <p:spTgt spid="112"/>
                                        </p:tgtEl>
                                        <p:attrNameLst>
                                          <p:attrName>style.visibility</p:attrName>
                                        </p:attrNameLst>
                                      </p:cBhvr>
                                      <p:to>
                                        <p:strVal val="visible"/>
                                      </p:to>
                                    </p:set>
                                    <p:anim calcmode="lin" valueType="num">
                                      <p:cBhvr>
                                        <p:cTn id="161" dur="500" fill="hold"/>
                                        <p:tgtEl>
                                          <p:spTgt spid="112"/>
                                        </p:tgtEl>
                                        <p:attrNameLst>
                                          <p:attrName>ppt_w</p:attrName>
                                        </p:attrNameLst>
                                      </p:cBhvr>
                                      <p:tavLst>
                                        <p:tav tm="0">
                                          <p:val>
                                            <p:fltVal val="0"/>
                                          </p:val>
                                        </p:tav>
                                        <p:tav tm="100000">
                                          <p:val>
                                            <p:strVal val="#ppt_w"/>
                                          </p:val>
                                        </p:tav>
                                      </p:tavLst>
                                    </p:anim>
                                    <p:anim calcmode="lin" valueType="num">
                                      <p:cBhvr>
                                        <p:cTn id="162" dur="500" fill="hold"/>
                                        <p:tgtEl>
                                          <p:spTgt spid="112"/>
                                        </p:tgtEl>
                                        <p:attrNameLst>
                                          <p:attrName>ppt_h</p:attrName>
                                        </p:attrNameLst>
                                      </p:cBhvr>
                                      <p:tavLst>
                                        <p:tav tm="0">
                                          <p:val>
                                            <p:fltVal val="0"/>
                                          </p:val>
                                        </p:tav>
                                        <p:tav tm="100000">
                                          <p:val>
                                            <p:strVal val="#ppt_h"/>
                                          </p:val>
                                        </p:tav>
                                      </p:tavLst>
                                    </p:anim>
                                    <p:animEffect transition="in" filter="fade">
                                      <p:cBhvr>
                                        <p:cTn id="163" dur="500"/>
                                        <p:tgtEl>
                                          <p:spTgt spid="112"/>
                                        </p:tgtEl>
                                      </p:cBhvr>
                                    </p:animEffect>
                                  </p:childTnLst>
                                </p:cTn>
                              </p:par>
                            </p:childTnLst>
                          </p:cTn>
                        </p:par>
                        <p:par>
                          <p:cTn id="164" fill="hold">
                            <p:stCondLst>
                              <p:cond delay="500"/>
                            </p:stCondLst>
                            <p:childTnLst>
                              <p:par>
                                <p:cTn id="165" presetID="22" presetClass="entr" presetSubtype="8" fill="hold" nodeType="afterEffect">
                                  <p:stCondLst>
                                    <p:cond delay="0"/>
                                  </p:stCondLst>
                                  <p:childTnLst>
                                    <p:set>
                                      <p:cBhvr>
                                        <p:cTn id="166" dur="1" fill="hold">
                                          <p:stCondLst>
                                            <p:cond delay="0"/>
                                          </p:stCondLst>
                                        </p:cTn>
                                        <p:tgtEl>
                                          <p:spTgt spid="111"/>
                                        </p:tgtEl>
                                        <p:attrNameLst>
                                          <p:attrName>style.visibility</p:attrName>
                                        </p:attrNameLst>
                                      </p:cBhvr>
                                      <p:to>
                                        <p:strVal val="visible"/>
                                      </p:to>
                                    </p:set>
                                    <p:animEffect transition="in" filter="wipe(left)">
                                      <p:cBhvr>
                                        <p:cTn id="167" dur="1000"/>
                                        <p:tgtEl>
                                          <p:spTgt spid="111"/>
                                        </p:tgtEl>
                                      </p:cBhvr>
                                    </p:animEffect>
                                  </p:childTnLst>
                                </p:cTn>
                              </p:par>
                            </p:childTnLst>
                          </p:cTn>
                        </p:par>
                        <p:par>
                          <p:cTn id="168" fill="hold">
                            <p:stCondLst>
                              <p:cond delay="1500"/>
                            </p:stCondLst>
                            <p:childTnLst>
                              <p:par>
                                <p:cTn id="169" presetID="53" presetClass="entr" presetSubtype="16" fill="hold" grpId="0" nodeType="afterEffect">
                                  <p:stCondLst>
                                    <p:cond delay="0"/>
                                  </p:stCondLst>
                                  <p:childTnLst>
                                    <p:set>
                                      <p:cBhvr>
                                        <p:cTn id="170" dur="1" fill="hold">
                                          <p:stCondLst>
                                            <p:cond delay="0"/>
                                          </p:stCondLst>
                                        </p:cTn>
                                        <p:tgtEl>
                                          <p:spTgt spid="109"/>
                                        </p:tgtEl>
                                        <p:attrNameLst>
                                          <p:attrName>style.visibility</p:attrName>
                                        </p:attrNameLst>
                                      </p:cBhvr>
                                      <p:to>
                                        <p:strVal val="visible"/>
                                      </p:to>
                                    </p:set>
                                    <p:anim calcmode="lin" valueType="num">
                                      <p:cBhvr>
                                        <p:cTn id="171" dur="500" fill="hold"/>
                                        <p:tgtEl>
                                          <p:spTgt spid="109"/>
                                        </p:tgtEl>
                                        <p:attrNameLst>
                                          <p:attrName>ppt_w</p:attrName>
                                        </p:attrNameLst>
                                      </p:cBhvr>
                                      <p:tavLst>
                                        <p:tav tm="0">
                                          <p:val>
                                            <p:fltVal val="0"/>
                                          </p:val>
                                        </p:tav>
                                        <p:tav tm="100000">
                                          <p:val>
                                            <p:strVal val="#ppt_w"/>
                                          </p:val>
                                        </p:tav>
                                      </p:tavLst>
                                    </p:anim>
                                    <p:anim calcmode="lin" valueType="num">
                                      <p:cBhvr>
                                        <p:cTn id="172" dur="500" fill="hold"/>
                                        <p:tgtEl>
                                          <p:spTgt spid="109"/>
                                        </p:tgtEl>
                                        <p:attrNameLst>
                                          <p:attrName>ppt_h</p:attrName>
                                        </p:attrNameLst>
                                      </p:cBhvr>
                                      <p:tavLst>
                                        <p:tav tm="0">
                                          <p:val>
                                            <p:fltVal val="0"/>
                                          </p:val>
                                        </p:tav>
                                        <p:tav tm="100000">
                                          <p:val>
                                            <p:strVal val="#ppt_h"/>
                                          </p:val>
                                        </p:tav>
                                      </p:tavLst>
                                    </p:anim>
                                    <p:animEffect transition="in" filter="fade">
                                      <p:cBhvr>
                                        <p:cTn id="173" dur="500"/>
                                        <p:tgtEl>
                                          <p:spTgt spid="109"/>
                                        </p:tgtEl>
                                      </p:cBhvr>
                                    </p:animEffect>
                                  </p:childTnLst>
                                </p:cTn>
                              </p:par>
                            </p:childTnLst>
                          </p:cTn>
                        </p:par>
                        <p:par>
                          <p:cTn id="174" fill="hold">
                            <p:stCondLst>
                              <p:cond delay="2000"/>
                            </p:stCondLst>
                            <p:childTnLst>
                              <p:par>
                                <p:cTn id="175" presetID="22" presetClass="entr" presetSubtype="4" fill="hold" grpId="0" nodeType="afterEffect">
                                  <p:stCondLst>
                                    <p:cond delay="0"/>
                                  </p:stCondLst>
                                  <p:childTnLst>
                                    <p:set>
                                      <p:cBhvr>
                                        <p:cTn id="176" dur="1" fill="hold">
                                          <p:stCondLst>
                                            <p:cond delay="0"/>
                                          </p:stCondLst>
                                        </p:cTn>
                                        <p:tgtEl>
                                          <p:spTgt spid="113"/>
                                        </p:tgtEl>
                                        <p:attrNameLst>
                                          <p:attrName>style.visibility</p:attrName>
                                        </p:attrNameLst>
                                      </p:cBhvr>
                                      <p:to>
                                        <p:strVal val="visible"/>
                                      </p:to>
                                    </p:set>
                                    <p:animEffect transition="in" filter="wipe(down)">
                                      <p:cBhvr>
                                        <p:cTn id="177" dur="1000"/>
                                        <p:tgtEl>
                                          <p:spTgt spid="113"/>
                                        </p:tgtEl>
                                      </p:cBhvr>
                                    </p:animEffect>
                                  </p:childTnLst>
                                </p:cTn>
                              </p:par>
                            </p:childTnLst>
                          </p:cTn>
                        </p:par>
                        <p:par>
                          <p:cTn id="178" fill="hold">
                            <p:stCondLst>
                              <p:cond delay="3000"/>
                            </p:stCondLst>
                            <p:childTnLst>
                              <p:par>
                                <p:cTn id="179" presetID="22" presetClass="entr" presetSubtype="4" fill="hold" nodeType="afterEffect">
                                  <p:stCondLst>
                                    <p:cond delay="0"/>
                                  </p:stCondLst>
                                  <p:childTnLst>
                                    <p:set>
                                      <p:cBhvr>
                                        <p:cTn id="180" dur="1" fill="hold">
                                          <p:stCondLst>
                                            <p:cond delay="0"/>
                                          </p:stCondLst>
                                        </p:cTn>
                                        <p:tgtEl>
                                          <p:spTgt spid="110"/>
                                        </p:tgtEl>
                                        <p:attrNameLst>
                                          <p:attrName>style.visibility</p:attrName>
                                        </p:attrNameLst>
                                      </p:cBhvr>
                                      <p:to>
                                        <p:strVal val="visible"/>
                                      </p:to>
                                    </p:set>
                                    <p:animEffect transition="in" filter="wipe(down)">
                                      <p:cBhvr>
                                        <p:cTn id="181" dur="10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5" grpId="0" animBg="1"/>
      <p:bldP spid="46" grpId="0" animBg="1"/>
      <p:bldP spid="47" grpId="0" animBg="1"/>
      <p:bldP spid="48" grpId="0" animBg="1"/>
      <p:bldP spid="49" grpId="0"/>
      <p:bldP spid="52" grpId="0" animBg="1"/>
      <p:bldP spid="53" grpId="0"/>
      <p:bldP spid="54" grpId="0" animBg="1"/>
      <p:bldP spid="56" grpId="0" animBg="1"/>
      <p:bldP spid="57" grpId="0" animBg="1"/>
      <p:bldP spid="58" grpId="0"/>
      <p:bldP spid="59" grpId="0" animBg="1"/>
      <p:bldP spid="60" grpId="0" animBg="1"/>
      <p:bldP spid="94" grpId="0" animBg="1"/>
      <p:bldP spid="95" grpId="0"/>
      <p:bldP spid="96" grpId="0"/>
      <p:bldP spid="97" grpId="0" animBg="1"/>
      <p:bldP spid="100" grpId="0" animBg="1"/>
      <p:bldP spid="102" grpId="0" animBg="1"/>
      <p:bldP spid="103" grpId="0" animBg="1"/>
      <p:bldP spid="104" grpId="0" animBg="1"/>
      <p:bldP spid="106" grpId="0" animBg="1"/>
      <p:bldP spid="105" grpId="0" animBg="1"/>
      <p:bldP spid="98" grpId="0" animBg="1"/>
      <p:bldP spid="112" grpId="0" animBg="1"/>
      <p:bldP spid="113" grpId="0" animBg="1"/>
      <p:bldP spid="109" grpId="0" animBg="1"/>
      <p:bldP spid="55" grpId="0" animBg="1"/>
      <p:bldP spid="114"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511E2644-8182-D39A-8A38-E001D827A00D}"/>
              </a:ext>
            </a:extLst>
          </p:cNvPr>
          <p:cNvPicPr>
            <a:picLocks noChangeAspect="1"/>
          </p:cNvPicPr>
          <p:nvPr/>
        </p:nvPicPr>
        <p:blipFill>
          <a:blip r:embed="rId11"/>
          <a:stretch>
            <a:fillRect/>
          </a:stretch>
        </p:blipFill>
        <p:spPr>
          <a:xfrm>
            <a:off x="1746814" y="766000"/>
            <a:ext cx="5638800" cy="3860800"/>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052000" y="504000"/>
            <a:ext cx="1800201" cy="720080"/>
          </a:xfrm>
          <a:prstGeom prst="rect">
            <a:avLst/>
          </a:prstGeom>
          <a:noFill/>
        </p:spPr>
        <p:txBody>
          <a:bodyPr wrap="square" lIns="0" tIns="0" rIns="0" bIns="0">
            <a:noAutofit/>
          </a:bodyPr>
          <a:lstStyle/>
          <a:p>
            <a:r>
              <a:rPr lang="fr-FR">
                <a:solidFill>
                  <a:srgbClr val="E53D51"/>
                </a:solidFill>
                <a:latin typeface="Segoe UI" panose="020B0502040204020203" pitchFamily="34" charset="0"/>
                <a:cs typeface="Segoe UI" panose="020B0502040204020203" pitchFamily="34" charset="0"/>
              </a:rPr>
              <a:t>Atelier 5</a:t>
            </a:r>
          </a:p>
          <a:p>
            <a:r>
              <a:rPr lang="fr-FR" b="1" dirty="0">
                <a:solidFill>
                  <a:srgbClr val="252525"/>
                </a:solidFill>
                <a:latin typeface="Segoe UI" panose="020B0502040204020203" pitchFamily="34" charset="0"/>
                <a:cs typeface="Segoe UI" panose="020B0502040204020203" pitchFamily="34" charset="0"/>
              </a:rPr>
              <a:t>Traitement</a:t>
            </a:r>
            <a:br>
              <a:rPr lang="fr-FR" b="1" dirty="0">
                <a:solidFill>
                  <a:srgbClr val="252525"/>
                </a:solidFill>
                <a:latin typeface="Segoe UI" panose="020B0502040204020203" pitchFamily="34" charset="0"/>
                <a:cs typeface="Segoe UI" panose="020B0502040204020203" pitchFamily="34" charset="0"/>
              </a:rPr>
            </a:br>
            <a:r>
              <a:rPr lang="fr-FR" b="1" dirty="0">
                <a:solidFill>
                  <a:srgbClr val="252525"/>
                </a:solidFill>
                <a:latin typeface="Segoe UI" panose="020B0502040204020203" pitchFamily="34" charset="0"/>
                <a:cs typeface="Segoe UI" panose="020B0502040204020203" pitchFamily="34" charset="0"/>
              </a:rPr>
              <a:t>du risque</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1863568" y="230795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3003093" y="230795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4124458"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5254598" y="2307950"/>
            <a:ext cx="883513"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6396919"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22303083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A8DC8EA-3051-0BF1-311F-9474099129B8}"/>
              </a:ext>
            </a:extLst>
          </p:cNvPr>
          <p:cNvSpPr/>
          <p:nvPr/>
        </p:nvSpPr>
        <p:spPr>
          <a:xfrm>
            <a:off x="5971875" y="2705949"/>
            <a:ext cx="2452577" cy="191728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300"/>
              </a:spcAft>
              <a:buClr>
                <a:schemeClr val="tx2"/>
              </a:buClr>
              <a:buSzPts val="2400"/>
            </a:pPr>
            <a:r>
              <a:rPr lang="fr-FR" sz="1200" b="1" dirty="0">
                <a:solidFill>
                  <a:srgbClr val="E53D51"/>
                </a:solidFill>
                <a:latin typeface="Segoe UI" panose="020B0502040204020203" pitchFamily="34" charset="0"/>
                <a:cs typeface="Segoe UI" panose="020B0502040204020203" pitchFamily="34" charset="0"/>
              </a:rPr>
              <a:t>Éléments en sortie</a:t>
            </a:r>
          </a:p>
          <a:p>
            <a:pPr marL="92075" indent="-92075">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Stratégie de traitement du risque</a:t>
            </a:r>
          </a:p>
          <a:p>
            <a:pPr marL="92075" indent="-92075">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Plan d’amélioration continue de la sécurité (PACS)</a:t>
            </a:r>
          </a:p>
          <a:p>
            <a:pPr marL="92075" indent="-92075">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Synthèse des risques résiduels</a:t>
            </a:r>
          </a:p>
          <a:p>
            <a:pPr marL="92075" indent="-92075">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Cadre du suivi des risques</a:t>
            </a:r>
          </a:p>
        </p:txBody>
      </p:sp>
      <p:sp>
        <p:nvSpPr>
          <p:cNvPr id="4" name="Organigramme : Décision 13">
            <a:extLst>
              <a:ext uri="{FF2B5EF4-FFF2-40B4-BE49-F238E27FC236}">
                <a16:creationId xmlns:a16="http://schemas.microsoft.com/office/drawing/2014/main" id="{D165626D-D9FD-DE28-39DF-240F9948B540}"/>
              </a:ext>
            </a:extLst>
          </p:cNvPr>
          <p:cNvSpPr/>
          <p:nvPr/>
        </p:nvSpPr>
        <p:spPr>
          <a:xfrm>
            <a:off x="3643095" y="2735688"/>
            <a:ext cx="1857810" cy="1857810"/>
          </a:xfrm>
          <a:prstGeom prst="flowChartDecision">
            <a:avLst/>
          </a:prstGeom>
          <a:solidFill>
            <a:srgbClr val="E53D5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080" cap="all" dirty="0">
              <a:latin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A9F81ACA-2838-14DC-5376-3D5578B0C750}"/>
              </a:ext>
            </a:extLst>
          </p:cNvPr>
          <p:cNvSpPr/>
          <p:nvPr/>
        </p:nvSpPr>
        <p:spPr>
          <a:xfrm>
            <a:off x="332808" y="3189342"/>
            <a:ext cx="2821155" cy="100811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marL="95250" indent="-95250" algn="r">
              <a:spcAft>
                <a:spcPts val="300"/>
              </a:spcAft>
              <a:buClr>
                <a:schemeClr val="tx2"/>
              </a:buClr>
              <a:buSzPts val="2400"/>
            </a:pPr>
            <a:r>
              <a:rPr lang="fr-FR" sz="1200" b="1" dirty="0">
                <a:solidFill>
                  <a:srgbClr val="E53D51"/>
                </a:solidFill>
                <a:latin typeface="Segoe UI" panose="020B0502040204020203" pitchFamily="34" charset="0"/>
                <a:cs typeface="Segoe UI" panose="020B0502040204020203" pitchFamily="34" charset="0"/>
              </a:rPr>
              <a:t>Éléments en entrée</a:t>
            </a:r>
          </a:p>
          <a:p>
            <a:pPr marL="92075" indent="-92075" algn="r">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Socle de sécurité </a:t>
            </a:r>
            <a:r>
              <a:rPr lang="fr-FR" sz="1200" dirty="0">
                <a:solidFill>
                  <a:srgbClr val="E7007E"/>
                </a:solidFill>
                <a:latin typeface="Segoe UI" panose="020B0502040204020203" pitchFamily="34" charset="0"/>
                <a:ea typeface="Segoe UI" panose="020B0502040204020203" pitchFamily="34" charset="0"/>
                <a:cs typeface="Segoe UI" panose="020B0502040204020203" pitchFamily="34" charset="0"/>
              </a:rPr>
              <a:t>(atelier 1)</a:t>
            </a:r>
          </a:p>
          <a:p>
            <a:pPr marL="92075" indent="-92075" algn="r">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Mesures de sécurité portant sur l’écosystème </a:t>
            </a:r>
            <a:r>
              <a:rPr lang="fr-FR" sz="1200" dirty="0">
                <a:solidFill>
                  <a:srgbClr val="00AFAA"/>
                </a:solidFill>
                <a:latin typeface="Segoe UI" panose="020B0502040204020203" pitchFamily="34" charset="0"/>
                <a:ea typeface="Segoe UI" panose="020B0502040204020203" pitchFamily="34" charset="0"/>
                <a:cs typeface="Segoe UI" panose="020B0502040204020203" pitchFamily="34" charset="0"/>
              </a:rPr>
              <a:t>(atelier 3)</a:t>
            </a:r>
          </a:p>
          <a:p>
            <a:pPr marL="92075" indent="-92075" algn="r">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stratégiques </a:t>
            </a:r>
            <a:r>
              <a:rPr lang="fr-FR" sz="1200" dirty="0">
                <a:solidFill>
                  <a:srgbClr val="00AFAA"/>
                </a:solidFill>
                <a:latin typeface="Segoe UI" panose="020B0502040204020203" pitchFamily="34" charset="0"/>
                <a:ea typeface="Segoe UI" panose="020B0502040204020203" pitchFamily="34" charset="0"/>
                <a:cs typeface="Segoe UI" panose="020B0502040204020203" pitchFamily="34" charset="0"/>
              </a:rPr>
              <a:t>(atelier 3)</a:t>
            </a:r>
          </a:p>
          <a:p>
            <a:pPr marL="92075" indent="-92075" algn="r">
              <a:spcAft>
                <a:spcPts val="3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Scénarios opérationnels </a:t>
            </a:r>
            <a:r>
              <a:rPr lang="fr-FR" sz="1200" dirty="0">
                <a:solidFill>
                  <a:srgbClr val="C9AD00"/>
                </a:solidFill>
                <a:latin typeface="Segoe UI" panose="020B0502040204020203" pitchFamily="34" charset="0"/>
                <a:ea typeface="Segoe UI" panose="020B0502040204020203" pitchFamily="34" charset="0"/>
                <a:cs typeface="Segoe UI" panose="020B0502040204020203" pitchFamily="34" charset="0"/>
              </a:rPr>
              <a:t>(atelier 4)</a:t>
            </a:r>
          </a:p>
        </p:txBody>
      </p:sp>
      <p:sp>
        <p:nvSpPr>
          <p:cNvPr id="6" name="Rectangle 5">
            <a:extLst>
              <a:ext uri="{FF2B5EF4-FFF2-40B4-BE49-F238E27FC236}">
                <a16:creationId xmlns:a16="http://schemas.microsoft.com/office/drawing/2014/main" id="{C184F122-F27D-680A-8485-8B7E963056D4}"/>
              </a:ext>
            </a:extLst>
          </p:cNvPr>
          <p:cNvSpPr/>
          <p:nvPr/>
        </p:nvSpPr>
        <p:spPr>
          <a:xfrm>
            <a:off x="1385536" y="1655020"/>
            <a:ext cx="3060000" cy="916726"/>
          </a:xfrm>
          <a:prstGeom prst="rect">
            <a:avLst/>
          </a:prstGeom>
          <a:solidFill>
            <a:schemeClr val="bg1"/>
          </a:solidFill>
          <a:ln w="3175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rgbClr val="E53D51"/>
                </a:solidFill>
                <a:latin typeface="Segoe UI" panose="020B0502040204020203" pitchFamily="34" charset="0"/>
                <a:cs typeface="Segoe UI" panose="020B0502040204020203" pitchFamily="34" charset="0"/>
              </a:rPr>
              <a:t>Objectif</a:t>
            </a:r>
            <a:r>
              <a:rPr lang="fr-FR" sz="1200" b="1" dirty="0">
                <a:solidFill>
                  <a:srgbClr val="C9AD00"/>
                </a:solidFill>
                <a:latin typeface="Segoe UI" panose="020B0502040204020203" pitchFamily="34" charset="0"/>
                <a:cs typeface="Segoe UI" panose="020B0502040204020203" pitchFamily="34" charset="0"/>
              </a:rPr>
              <a:t> </a:t>
            </a:r>
          </a:p>
          <a:p>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Définir une stratégie de traitement du risque et identifier les risques résiduels.</a:t>
            </a:r>
          </a:p>
        </p:txBody>
      </p:sp>
      <p:sp>
        <p:nvSpPr>
          <p:cNvPr id="7" name="Rectangle 6">
            <a:extLst>
              <a:ext uri="{FF2B5EF4-FFF2-40B4-BE49-F238E27FC236}">
                <a16:creationId xmlns:a16="http://schemas.microsoft.com/office/drawing/2014/main" id="{F10AA7F6-A923-BC02-3502-5A871E2C0730}"/>
              </a:ext>
            </a:extLst>
          </p:cNvPr>
          <p:cNvSpPr/>
          <p:nvPr/>
        </p:nvSpPr>
        <p:spPr>
          <a:xfrm>
            <a:off x="4697904" y="1655020"/>
            <a:ext cx="3060000" cy="916726"/>
          </a:xfrm>
          <a:prstGeom prst="rect">
            <a:avLst/>
          </a:prstGeom>
          <a:solidFill>
            <a:schemeClr val="bg1"/>
          </a:solidFill>
          <a:ln w="3175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buNone/>
            </a:pPr>
            <a:r>
              <a:rPr lang="fr-FR" sz="1200" b="1" dirty="0">
                <a:solidFill>
                  <a:srgbClr val="E53D51"/>
                </a:solidFill>
                <a:latin typeface="Segoe UI" panose="020B0502040204020203" pitchFamily="34" charset="0"/>
                <a:cs typeface="Segoe UI" panose="020B0502040204020203" pitchFamily="34" charset="0"/>
              </a:rPr>
              <a:t>Participants</a:t>
            </a:r>
            <a:r>
              <a:rPr lang="fr-FR" sz="1200" b="1" dirty="0">
                <a:solidFill>
                  <a:srgbClr val="772080"/>
                </a:solidFill>
                <a:latin typeface="Segoe UI" panose="020B0502040204020203" pitchFamily="34" charset="0"/>
                <a:cs typeface="Segoe UI" panose="020B0502040204020203" pitchFamily="34" charset="0"/>
              </a:rPr>
              <a:t> </a:t>
            </a:r>
          </a:p>
          <a:p>
            <a:pPr indent="0">
              <a:buNone/>
            </a:pPr>
            <a:r>
              <a:rPr lang="fr-FR" sz="1200" dirty="0">
                <a:solidFill>
                  <a:srgbClr val="252525"/>
                </a:solidFill>
                <a:latin typeface="Segoe UI" panose="020B0502040204020203" pitchFamily="34" charset="0"/>
                <a:ea typeface="Segoe UI" panose="020B0502040204020203" pitchFamily="34" charset="0"/>
                <a:cs typeface="Segoe UI" panose="020B0502040204020203" pitchFamily="34" charset="0"/>
              </a:rPr>
              <a:t>Direction, Métiers, RSSI, DSI.</a:t>
            </a:r>
          </a:p>
        </p:txBody>
      </p:sp>
      <p:cxnSp>
        <p:nvCxnSpPr>
          <p:cNvPr id="8" name="Connecteur droit avec flèche 7">
            <a:extLst>
              <a:ext uri="{FF2B5EF4-FFF2-40B4-BE49-F238E27FC236}">
                <a16:creationId xmlns:a16="http://schemas.microsoft.com/office/drawing/2014/main" id="{0C0AD2FE-A58E-4A41-A4DA-C293918DB2A9}"/>
              </a:ext>
            </a:extLst>
          </p:cNvPr>
          <p:cNvCxnSpPr>
            <a:cxnSpLocks/>
          </p:cNvCxnSpPr>
          <p:nvPr/>
        </p:nvCxnSpPr>
        <p:spPr>
          <a:xfrm>
            <a:off x="5346973" y="3664593"/>
            <a:ext cx="441964" cy="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9">
            <a:extLst>
              <a:ext uri="{FF2B5EF4-FFF2-40B4-BE49-F238E27FC236}">
                <a16:creationId xmlns:a16="http://schemas.microsoft.com/office/drawing/2014/main" id="{269CEE7A-4B24-1DBC-A171-60CDE1397EA6}"/>
              </a:ext>
            </a:extLst>
          </p:cNvPr>
          <p:cNvCxnSpPr>
            <a:cxnSpLocks/>
          </p:cNvCxnSpPr>
          <p:nvPr/>
        </p:nvCxnSpPr>
        <p:spPr>
          <a:xfrm flipV="1">
            <a:off x="3332456" y="3061915"/>
            <a:ext cx="0" cy="1242890"/>
          </a:xfrm>
          <a:prstGeom prst="line">
            <a:avLst/>
          </a:prstGeom>
          <a:ln w="34925">
            <a:solidFill>
              <a:srgbClr val="E53D51"/>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A429128-C74F-8C8A-A527-DF7CF91012AC}"/>
              </a:ext>
            </a:extLst>
          </p:cNvPr>
          <p:cNvCxnSpPr>
            <a:cxnSpLocks/>
          </p:cNvCxnSpPr>
          <p:nvPr/>
        </p:nvCxnSpPr>
        <p:spPr>
          <a:xfrm>
            <a:off x="3332456" y="3664593"/>
            <a:ext cx="310639" cy="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1" name="Organigramme : Décision 13">
            <a:extLst>
              <a:ext uri="{FF2B5EF4-FFF2-40B4-BE49-F238E27FC236}">
                <a16:creationId xmlns:a16="http://schemas.microsoft.com/office/drawing/2014/main" id="{6648030C-C0DA-0CB3-84A8-2984A71B057F}"/>
              </a:ext>
            </a:extLst>
          </p:cNvPr>
          <p:cNvSpPr/>
          <p:nvPr/>
        </p:nvSpPr>
        <p:spPr>
          <a:xfrm>
            <a:off x="3643095" y="3266632"/>
            <a:ext cx="1857810" cy="780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080" b="1" cap="all" dirty="0">
                <a:latin typeface="Segoe UI" panose="020B0502040204020203" pitchFamily="34" charset="0"/>
                <a:cs typeface="Segoe UI" panose="020B0502040204020203" pitchFamily="34" charset="0"/>
              </a:rPr>
              <a:t>Atelier 5</a:t>
            </a:r>
          </a:p>
          <a:p>
            <a:pPr algn="ctr"/>
            <a:r>
              <a:rPr lang="fr-FR" sz="1100" cap="all" dirty="0">
                <a:latin typeface="Calibri" panose="020F0502020204030204" pitchFamily="34" charset="0"/>
              </a:rPr>
              <a:t>Traitement</a:t>
            </a:r>
          </a:p>
          <a:p>
            <a:pPr algn="ctr"/>
            <a:r>
              <a:rPr lang="fr-FR" sz="1100" cap="all" dirty="0">
                <a:latin typeface="Calibri" panose="020F0502020204030204" pitchFamily="34" charset="0"/>
              </a:rPr>
              <a:t>du risque</a:t>
            </a:r>
          </a:p>
        </p:txBody>
      </p:sp>
      <p:pic>
        <p:nvPicPr>
          <p:cNvPr id="14" name="Image 13">
            <a:extLst>
              <a:ext uri="{FF2B5EF4-FFF2-40B4-BE49-F238E27FC236}">
                <a16:creationId xmlns:a16="http://schemas.microsoft.com/office/drawing/2014/main" id="{94B18F82-5C70-51F4-EA49-8E03F257D76B}"/>
              </a:ext>
            </a:extLst>
          </p:cNvPr>
          <p:cNvPicPr>
            <a:picLocks noChangeAspect="1"/>
          </p:cNvPicPr>
          <p:nvPr/>
        </p:nvPicPr>
        <p:blipFill>
          <a:blip r:embed="rId4"/>
          <a:stretch>
            <a:fillRect/>
          </a:stretch>
        </p:blipFill>
        <p:spPr>
          <a:xfrm>
            <a:off x="2526231" y="1071433"/>
            <a:ext cx="720000" cy="720000"/>
          </a:xfrm>
          <a:prstGeom prst="rect">
            <a:avLst/>
          </a:prstGeom>
        </p:spPr>
      </p:pic>
      <p:pic>
        <p:nvPicPr>
          <p:cNvPr id="16" name="Image 15">
            <a:extLst>
              <a:ext uri="{FF2B5EF4-FFF2-40B4-BE49-F238E27FC236}">
                <a16:creationId xmlns:a16="http://schemas.microsoft.com/office/drawing/2014/main" id="{FB3198C3-E4DB-985F-00A9-88E7F1CAB64B}"/>
              </a:ext>
            </a:extLst>
          </p:cNvPr>
          <p:cNvPicPr>
            <a:picLocks noChangeAspect="1"/>
          </p:cNvPicPr>
          <p:nvPr/>
        </p:nvPicPr>
        <p:blipFill>
          <a:blip r:embed="rId5"/>
          <a:stretch>
            <a:fillRect/>
          </a:stretch>
        </p:blipFill>
        <p:spPr>
          <a:xfrm>
            <a:off x="5861187" y="1071821"/>
            <a:ext cx="720000" cy="720000"/>
          </a:xfrm>
          <a:prstGeom prst="rect">
            <a:avLst/>
          </a:prstGeom>
        </p:spPr>
      </p:pic>
      <p:cxnSp>
        <p:nvCxnSpPr>
          <p:cNvPr id="28" name="Connecteur droit 27">
            <a:extLst>
              <a:ext uri="{FF2B5EF4-FFF2-40B4-BE49-F238E27FC236}">
                <a16:creationId xmlns:a16="http://schemas.microsoft.com/office/drawing/2014/main" id="{9D53B8FB-F653-EB6E-5344-8CDDBBE041F1}"/>
              </a:ext>
            </a:extLst>
          </p:cNvPr>
          <p:cNvCxnSpPr>
            <a:cxnSpLocks/>
          </p:cNvCxnSpPr>
          <p:nvPr/>
        </p:nvCxnSpPr>
        <p:spPr>
          <a:xfrm flipV="1">
            <a:off x="5802524" y="3061915"/>
            <a:ext cx="0" cy="1242890"/>
          </a:xfrm>
          <a:prstGeom prst="line">
            <a:avLst/>
          </a:prstGeom>
          <a:ln w="34925">
            <a:solidFill>
              <a:srgbClr val="E53D51"/>
            </a:solidFill>
          </a:ln>
        </p:spPr>
        <p:style>
          <a:lnRef idx="1">
            <a:schemeClr val="accent1"/>
          </a:lnRef>
          <a:fillRef idx="0">
            <a:schemeClr val="accent1"/>
          </a:fillRef>
          <a:effectRef idx="0">
            <a:schemeClr val="accent1"/>
          </a:effectRef>
          <a:fontRef idx="minor">
            <a:schemeClr val="tx1"/>
          </a:fontRef>
        </p:style>
      </p:cxnSp>
      <p:sp>
        <p:nvSpPr>
          <p:cNvPr id="9" name="Title 4">
            <a:extLst>
              <a:ext uri="{FF2B5EF4-FFF2-40B4-BE49-F238E27FC236}">
                <a16:creationId xmlns:a16="http://schemas.microsoft.com/office/drawing/2014/main" id="{64DF60D2-23D0-3E43-66F1-77B03C1B7613}"/>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Traitement du risque</a:t>
            </a:r>
            <a:endParaRPr lang="fr-FR" sz="1800" dirty="0">
              <a:solidFill>
                <a:srgbClr val="252525"/>
              </a:solidFill>
              <a:latin typeface="Segoe UI" panose="020B0502040204020203" pitchFamily="34" charset="0"/>
              <a:ea typeface="+mn-ea"/>
              <a:cs typeface="Segoe UI" panose="020B0502040204020203" pitchFamily="34" charset="0"/>
            </a:endParaRPr>
          </a:p>
        </p:txBody>
      </p:sp>
      <p:sp>
        <p:nvSpPr>
          <p:cNvPr id="12" name="ZoneTexte 11">
            <a:extLst>
              <a:ext uri="{FF2B5EF4-FFF2-40B4-BE49-F238E27FC236}">
                <a16:creationId xmlns:a16="http://schemas.microsoft.com/office/drawing/2014/main" id="{68C9338F-8403-FA9B-F52E-D233E6CB281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a:t>
            </a:r>
          </a:p>
        </p:txBody>
      </p:sp>
    </p:spTree>
    <p:extLst>
      <p:ext uri="{BB962C8B-B14F-4D97-AF65-F5344CB8AC3E}">
        <p14:creationId xmlns:p14="http://schemas.microsoft.com/office/powerpoint/2010/main" val="3586227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necteur droit 2">
            <a:extLst>
              <a:ext uri="{FF2B5EF4-FFF2-40B4-BE49-F238E27FC236}">
                <a16:creationId xmlns:a16="http://schemas.microsoft.com/office/drawing/2014/main" id="{31290BD4-D15B-2354-C118-AF111665365C}"/>
              </a:ext>
            </a:extLst>
          </p:cNvPr>
          <p:cNvCxnSpPr>
            <a:cxnSpLocks/>
            <a:stCxn id="4" idx="0"/>
          </p:cNvCxnSpPr>
          <p:nvPr/>
        </p:nvCxnSpPr>
        <p:spPr>
          <a:xfrm>
            <a:off x="4547150" y="1453744"/>
            <a:ext cx="0" cy="2332609"/>
          </a:xfrm>
          <a:prstGeom prst="line">
            <a:avLst/>
          </a:prstGeom>
          <a:solidFill>
            <a:schemeClr val="bg1"/>
          </a:solidFill>
          <a:ln w="15875">
            <a:solidFill>
              <a:srgbClr val="E53D51"/>
            </a:solidFill>
          </a:ln>
          <a:effectLst/>
        </p:spPr>
        <p:style>
          <a:lnRef idx="1">
            <a:schemeClr val="accent1"/>
          </a:lnRef>
          <a:fillRef idx="3">
            <a:schemeClr val="accent1"/>
          </a:fillRef>
          <a:effectRef idx="2">
            <a:schemeClr val="accent1"/>
          </a:effectRef>
          <a:fontRef idx="minor">
            <a:schemeClr val="lt1"/>
          </a:fontRef>
        </p:style>
      </p:cxnSp>
      <p:grpSp>
        <p:nvGrpSpPr>
          <p:cNvPr id="10" name="Groupe 9">
            <a:extLst>
              <a:ext uri="{FF2B5EF4-FFF2-40B4-BE49-F238E27FC236}">
                <a16:creationId xmlns:a16="http://schemas.microsoft.com/office/drawing/2014/main" id="{14B2672F-6C15-8131-421F-DB1F72D95483}"/>
              </a:ext>
            </a:extLst>
          </p:cNvPr>
          <p:cNvGrpSpPr/>
          <p:nvPr/>
        </p:nvGrpSpPr>
        <p:grpSpPr>
          <a:xfrm>
            <a:off x="4427984" y="1295998"/>
            <a:ext cx="2977816" cy="553998"/>
            <a:chOff x="4427984" y="1295998"/>
            <a:chExt cx="2977816" cy="553998"/>
          </a:xfrm>
        </p:grpSpPr>
        <p:sp>
          <p:nvSpPr>
            <p:cNvPr id="4" name="Ellipse 3">
              <a:extLst>
                <a:ext uri="{FF2B5EF4-FFF2-40B4-BE49-F238E27FC236}">
                  <a16:creationId xmlns:a16="http://schemas.microsoft.com/office/drawing/2014/main" id="{8C00AE35-523A-A96F-4354-7676A997EC7E}"/>
                </a:ext>
              </a:extLst>
            </p:cNvPr>
            <p:cNvSpPr>
              <a:spLocks noChangeAspect="1"/>
            </p:cNvSpPr>
            <p:nvPr/>
          </p:nvSpPr>
          <p:spPr>
            <a:xfrm>
              <a:off x="4427984" y="1453744"/>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Title 4">
              <a:extLst>
                <a:ext uri="{FF2B5EF4-FFF2-40B4-BE49-F238E27FC236}">
                  <a16:creationId xmlns:a16="http://schemas.microsoft.com/office/drawing/2014/main" id="{A7E6DCB6-6EC3-DD10-5CEE-5FEB3588EC9E}"/>
                </a:ext>
              </a:extLst>
            </p:cNvPr>
            <p:cNvSpPr txBox="1">
              <a:spLocks/>
            </p:cNvSpPr>
            <p:nvPr>
              <p:custDataLst>
                <p:tags r:id="rId6"/>
              </p:custDataLst>
            </p:nvPr>
          </p:nvSpPr>
          <p:spPr>
            <a:xfrm>
              <a:off x="4782044" y="1295998"/>
              <a:ext cx="26237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53D51"/>
                  </a:solidFill>
                  <a:latin typeface="Segoe UI" panose="020B0502040204020203" pitchFamily="34" charset="0"/>
                  <a:cs typeface="Segoe UI" panose="020B0502040204020203" pitchFamily="34" charset="0"/>
                </a:rPr>
                <a:t>Activité 1</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Réaliser une synthèse des scénarios de risques</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18" name="Groupe 17">
            <a:extLst>
              <a:ext uri="{FF2B5EF4-FFF2-40B4-BE49-F238E27FC236}">
                <a16:creationId xmlns:a16="http://schemas.microsoft.com/office/drawing/2014/main" id="{3A1C0612-90AB-E72A-41D7-6F8CFBC577B7}"/>
              </a:ext>
            </a:extLst>
          </p:cNvPr>
          <p:cNvGrpSpPr/>
          <p:nvPr/>
        </p:nvGrpSpPr>
        <p:grpSpPr>
          <a:xfrm>
            <a:off x="4427984" y="1915020"/>
            <a:ext cx="3115808" cy="553998"/>
            <a:chOff x="4427984" y="1923061"/>
            <a:chExt cx="3115808" cy="553998"/>
          </a:xfrm>
        </p:grpSpPr>
        <p:sp>
          <p:nvSpPr>
            <p:cNvPr id="5" name="Ellipse 4">
              <a:extLst>
                <a:ext uri="{FF2B5EF4-FFF2-40B4-BE49-F238E27FC236}">
                  <a16:creationId xmlns:a16="http://schemas.microsoft.com/office/drawing/2014/main" id="{FBBEAA1B-793E-0C03-E606-3102C82D7961}"/>
                </a:ext>
              </a:extLst>
            </p:cNvPr>
            <p:cNvSpPr>
              <a:spLocks noChangeAspect="1"/>
            </p:cNvSpPr>
            <p:nvPr/>
          </p:nvSpPr>
          <p:spPr>
            <a:xfrm>
              <a:off x="4427984" y="2080807"/>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Title 4">
              <a:extLst>
                <a:ext uri="{FF2B5EF4-FFF2-40B4-BE49-F238E27FC236}">
                  <a16:creationId xmlns:a16="http://schemas.microsoft.com/office/drawing/2014/main" id="{FB1F7BBD-7F61-C32A-D00F-A55034C71AFB}"/>
                </a:ext>
              </a:extLst>
            </p:cNvPr>
            <p:cNvSpPr txBox="1">
              <a:spLocks/>
            </p:cNvSpPr>
            <p:nvPr>
              <p:custDataLst>
                <p:tags r:id="rId5"/>
              </p:custDataLst>
            </p:nvPr>
          </p:nvSpPr>
          <p:spPr>
            <a:xfrm>
              <a:off x="4782044" y="1923061"/>
              <a:ext cx="2761748"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53D51"/>
                  </a:solidFill>
                  <a:latin typeface="Segoe UI" panose="020B0502040204020203" pitchFamily="34" charset="0"/>
                  <a:cs typeface="Segoe UI" panose="020B0502040204020203" pitchFamily="34" charset="0"/>
                </a:rPr>
                <a:t>Activité 2</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Décider de la stratégie de traitement du risque</a:t>
              </a:r>
              <a:endParaRPr lang="fr-FR" altLang="fr-FR" sz="1200" dirty="0">
                <a:solidFill>
                  <a:srgbClr val="252525"/>
                </a:solidFill>
                <a:latin typeface="Segoe UI" panose="020B0502040204020203" pitchFamily="34" charset="0"/>
                <a:cs typeface="Segoe UI" panose="020B0502040204020203" pitchFamily="34" charset="0"/>
              </a:endParaRPr>
            </a:p>
          </p:txBody>
        </p:sp>
      </p:grpSp>
      <p:grpSp>
        <p:nvGrpSpPr>
          <p:cNvPr id="19" name="Groupe 18">
            <a:extLst>
              <a:ext uri="{FF2B5EF4-FFF2-40B4-BE49-F238E27FC236}">
                <a16:creationId xmlns:a16="http://schemas.microsoft.com/office/drawing/2014/main" id="{24A89D5D-946C-34D8-E1E1-0E570CFB9D9B}"/>
              </a:ext>
            </a:extLst>
          </p:cNvPr>
          <p:cNvGrpSpPr/>
          <p:nvPr/>
        </p:nvGrpSpPr>
        <p:grpSpPr>
          <a:xfrm>
            <a:off x="4427984" y="2534042"/>
            <a:ext cx="3323846" cy="369332"/>
            <a:chOff x="4427984" y="2547445"/>
            <a:chExt cx="3323846" cy="369332"/>
          </a:xfrm>
        </p:grpSpPr>
        <p:sp>
          <p:nvSpPr>
            <p:cNvPr id="6" name="Title 4">
              <a:extLst>
                <a:ext uri="{FF2B5EF4-FFF2-40B4-BE49-F238E27FC236}">
                  <a16:creationId xmlns:a16="http://schemas.microsoft.com/office/drawing/2014/main" id="{C303B8EA-4EE0-0561-84A8-215A8BE7BEC5}"/>
                </a:ext>
              </a:extLst>
            </p:cNvPr>
            <p:cNvSpPr txBox="1">
              <a:spLocks/>
            </p:cNvSpPr>
            <p:nvPr>
              <p:custDataLst>
                <p:tags r:id="rId4"/>
              </p:custDataLst>
            </p:nvPr>
          </p:nvSpPr>
          <p:spPr>
            <a:xfrm>
              <a:off x="4782044" y="2547445"/>
              <a:ext cx="296978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53D51"/>
                  </a:solidFill>
                  <a:latin typeface="Segoe UI" panose="020B0502040204020203" pitchFamily="34" charset="0"/>
                  <a:cs typeface="Segoe UI" panose="020B0502040204020203" pitchFamily="34" charset="0"/>
                </a:rPr>
                <a:t>Activité 3</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Définir les mesures de sécurité</a:t>
              </a:r>
              <a:endParaRPr lang="fr-FR" altLang="fr-FR" sz="1200" dirty="0">
                <a:solidFill>
                  <a:srgbClr val="252525"/>
                </a:solidFill>
                <a:latin typeface="Segoe UI" panose="020B0502040204020203" pitchFamily="34" charset="0"/>
                <a:cs typeface="Segoe UI" panose="020B0502040204020203" pitchFamily="34" charset="0"/>
              </a:endParaRPr>
            </a:p>
          </p:txBody>
        </p:sp>
        <p:sp>
          <p:nvSpPr>
            <p:cNvPr id="14" name="Ellipse 13">
              <a:extLst>
                <a:ext uri="{FF2B5EF4-FFF2-40B4-BE49-F238E27FC236}">
                  <a16:creationId xmlns:a16="http://schemas.microsoft.com/office/drawing/2014/main" id="{0B372E11-BBB9-5D92-483C-19F06D4DA96E}"/>
                </a:ext>
              </a:extLst>
            </p:cNvPr>
            <p:cNvSpPr>
              <a:spLocks noChangeAspect="1"/>
            </p:cNvSpPr>
            <p:nvPr/>
          </p:nvSpPr>
          <p:spPr>
            <a:xfrm>
              <a:off x="4427984" y="2612858"/>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D0B1F1D5-E8E5-7E1E-5E3F-334B0C655605}"/>
              </a:ext>
            </a:extLst>
          </p:cNvPr>
          <p:cNvGrpSpPr/>
          <p:nvPr/>
        </p:nvGrpSpPr>
        <p:grpSpPr>
          <a:xfrm>
            <a:off x="4427984" y="2968398"/>
            <a:ext cx="3323846" cy="553998"/>
            <a:chOff x="4427984" y="2972894"/>
            <a:chExt cx="3323846" cy="553998"/>
          </a:xfrm>
        </p:grpSpPr>
        <p:sp>
          <p:nvSpPr>
            <p:cNvPr id="9" name="Title 4">
              <a:extLst>
                <a:ext uri="{FF2B5EF4-FFF2-40B4-BE49-F238E27FC236}">
                  <a16:creationId xmlns:a16="http://schemas.microsoft.com/office/drawing/2014/main" id="{09984719-65D1-9423-C680-3F0268D17C97}"/>
                </a:ext>
              </a:extLst>
            </p:cNvPr>
            <p:cNvSpPr txBox="1">
              <a:spLocks/>
            </p:cNvSpPr>
            <p:nvPr>
              <p:custDataLst>
                <p:tags r:id="rId3"/>
              </p:custDataLst>
            </p:nvPr>
          </p:nvSpPr>
          <p:spPr>
            <a:xfrm>
              <a:off x="4782044" y="2972894"/>
              <a:ext cx="296978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53D51"/>
                  </a:solidFill>
                  <a:latin typeface="Segoe UI" panose="020B0502040204020203" pitchFamily="34" charset="0"/>
                  <a:cs typeface="Segoe UI" panose="020B0502040204020203" pitchFamily="34" charset="0"/>
                </a:rPr>
                <a:t>Activité 4</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Évaluer et documenter les risques résiduels</a:t>
              </a:r>
              <a:endParaRPr lang="fr-FR" altLang="fr-FR" sz="1200" dirty="0">
                <a:solidFill>
                  <a:srgbClr val="252525"/>
                </a:solidFill>
                <a:latin typeface="Segoe UI" panose="020B0502040204020203" pitchFamily="34" charset="0"/>
                <a:cs typeface="Segoe UI" panose="020B0502040204020203" pitchFamily="34" charset="0"/>
              </a:endParaRPr>
            </a:p>
          </p:txBody>
        </p:sp>
        <p:sp>
          <p:nvSpPr>
            <p:cNvPr id="15" name="Ellipse 14">
              <a:extLst>
                <a:ext uri="{FF2B5EF4-FFF2-40B4-BE49-F238E27FC236}">
                  <a16:creationId xmlns:a16="http://schemas.microsoft.com/office/drawing/2014/main" id="{55FA85EE-B459-C793-66ED-B3452D779858}"/>
                </a:ext>
              </a:extLst>
            </p:cNvPr>
            <p:cNvSpPr>
              <a:spLocks noChangeAspect="1"/>
            </p:cNvSpPr>
            <p:nvPr/>
          </p:nvSpPr>
          <p:spPr>
            <a:xfrm>
              <a:off x="4427984" y="3130640"/>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1" name="Groupe 20">
            <a:extLst>
              <a:ext uri="{FF2B5EF4-FFF2-40B4-BE49-F238E27FC236}">
                <a16:creationId xmlns:a16="http://schemas.microsoft.com/office/drawing/2014/main" id="{A5327DD8-AF4E-BD9A-1684-35903F73A2F6}"/>
              </a:ext>
            </a:extLst>
          </p:cNvPr>
          <p:cNvGrpSpPr/>
          <p:nvPr/>
        </p:nvGrpSpPr>
        <p:grpSpPr>
          <a:xfrm>
            <a:off x="4427984" y="3587419"/>
            <a:ext cx="2785616" cy="553998"/>
            <a:chOff x="4427984" y="3587419"/>
            <a:chExt cx="2785616" cy="553998"/>
          </a:xfrm>
        </p:grpSpPr>
        <p:sp>
          <p:nvSpPr>
            <p:cNvPr id="11" name="Title 4">
              <a:extLst>
                <a:ext uri="{FF2B5EF4-FFF2-40B4-BE49-F238E27FC236}">
                  <a16:creationId xmlns:a16="http://schemas.microsoft.com/office/drawing/2014/main" id="{A2EB0EBA-F911-6A9E-683E-40FF2E9A5603}"/>
                </a:ext>
              </a:extLst>
            </p:cNvPr>
            <p:cNvSpPr txBox="1">
              <a:spLocks/>
            </p:cNvSpPr>
            <p:nvPr>
              <p:custDataLst>
                <p:tags r:id="rId2"/>
              </p:custDataLst>
            </p:nvPr>
          </p:nvSpPr>
          <p:spPr>
            <a:xfrm>
              <a:off x="4782044" y="3587419"/>
              <a:ext cx="24315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53D51"/>
                  </a:solidFill>
                  <a:latin typeface="Segoe UI" panose="020B0502040204020203" pitchFamily="34" charset="0"/>
                  <a:cs typeface="Segoe UI" panose="020B0502040204020203" pitchFamily="34" charset="0"/>
                </a:rPr>
                <a:t>Activité 5</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Mettre en place le cadre de suivi des risques</a:t>
              </a:r>
              <a:endParaRPr lang="fr-FR" altLang="fr-FR" sz="1200" dirty="0">
                <a:solidFill>
                  <a:srgbClr val="252525"/>
                </a:solidFill>
                <a:latin typeface="Segoe UI" panose="020B0502040204020203" pitchFamily="34" charset="0"/>
                <a:cs typeface="Segoe UI" panose="020B0502040204020203" pitchFamily="34" charset="0"/>
              </a:endParaRPr>
            </a:p>
          </p:txBody>
        </p:sp>
        <p:sp>
          <p:nvSpPr>
            <p:cNvPr id="16" name="Ellipse 15">
              <a:extLst>
                <a:ext uri="{FF2B5EF4-FFF2-40B4-BE49-F238E27FC236}">
                  <a16:creationId xmlns:a16="http://schemas.microsoft.com/office/drawing/2014/main" id="{496B3AFD-13DC-EE2C-C771-303DEBE0D8A6}"/>
                </a:ext>
              </a:extLst>
            </p:cNvPr>
            <p:cNvSpPr>
              <a:spLocks noChangeAspect="1"/>
            </p:cNvSpPr>
            <p:nvPr/>
          </p:nvSpPr>
          <p:spPr>
            <a:xfrm>
              <a:off x="4427984" y="3745165"/>
              <a:ext cx="238332" cy="238507"/>
            </a:xfrm>
            <a:prstGeom prst="ellipse">
              <a:avLst/>
            </a:prstGeom>
            <a:solidFill>
              <a:schemeClr val="bg1"/>
            </a:solidFill>
            <a:ln w="38100">
              <a:solidFill>
                <a:srgbClr val="E53D5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2" name="Title 4">
            <a:extLst>
              <a:ext uri="{FF2B5EF4-FFF2-40B4-BE49-F238E27FC236}">
                <a16:creationId xmlns:a16="http://schemas.microsoft.com/office/drawing/2014/main" id="{44492836-0587-6743-289F-18109D50849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Traitement du risque</a:t>
            </a:r>
            <a:endParaRPr lang="fr-FR" sz="1800" dirty="0">
              <a:solidFill>
                <a:srgbClr val="252525"/>
              </a:solidFill>
              <a:latin typeface="Segoe UI" panose="020B0502040204020203" pitchFamily="34" charset="0"/>
              <a:ea typeface="+mn-ea"/>
              <a:cs typeface="Segoe UI" panose="020B0502040204020203" pitchFamily="34" charset="0"/>
            </a:endParaRPr>
          </a:p>
        </p:txBody>
      </p:sp>
      <p:sp>
        <p:nvSpPr>
          <p:cNvPr id="13" name="ZoneTexte 12">
            <a:extLst>
              <a:ext uri="{FF2B5EF4-FFF2-40B4-BE49-F238E27FC236}">
                <a16:creationId xmlns:a16="http://schemas.microsoft.com/office/drawing/2014/main" id="{EEEBE484-C724-4EE0-8EA9-1BD04D72B84B}"/>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a:t>
            </a:r>
          </a:p>
        </p:txBody>
      </p:sp>
    </p:spTree>
    <p:extLst>
      <p:ext uri="{BB962C8B-B14F-4D97-AF65-F5344CB8AC3E}">
        <p14:creationId xmlns:p14="http://schemas.microsoft.com/office/powerpoint/2010/main" val="24647204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orme libre 32">
            <a:extLst>
              <a:ext uri="{FF2B5EF4-FFF2-40B4-BE49-F238E27FC236}">
                <a16:creationId xmlns:a16="http://schemas.microsoft.com/office/drawing/2014/main" id="{8F4B64B1-BEDF-0FB2-FA45-7EA15DEF1786}"/>
              </a:ext>
            </a:extLst>
          </p:cNvPr>
          <p:cNvSpPr/>
          <p:nvPr/>
        </p:nvSpPr>
        <p:spPr>
          <a:xfrm rot="4739389" flipH="1">
            <a:off x="6690724"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pic>
        <p:nvPicPr>
          <p:cNvPr id="19" name="Image 18">
            <a:extLst>
              <a:ext uri="{FF2B5EF4-FFF2-40B4-BE49-F238E27FC236}">
                <a16:creationId xmlns:a16="http://schemas.microsoft.com/office/drawing/2014/main" id="{BBC80AFF-D35E-AC19-736E-D0E0579A1C6C}"/>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21" name="Forme libre 20">
            <a:extLst>
              <a:ext uri="{FF2B5EF4-FFF2-40B4-BE49-F238E27FC236}">
                <a16:creationId xmlns:a16="http://schemas.microsoft.com/office/drawing/2014/main" id="{D1BD6731-DD93-1C50-5F03-E40737AAB39B}"/>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22" name="Rectangle à coins arrondis 11">
            <a:extLst>
              <a:ext uri="{FF2B5EF4-FFF2-40B4-BE49-F238E27FC236}">
                <a16:creationId xmlns:a16="http://schemas.microsoft.com/office/drawing/2014/main" id="{FB9CF013-4947-1B03-8D7C-EF8994ACE835}"/>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23" name="Forme libre 22">
            <a:extLst>
              <a:ext uri="{FF2B5EF4-FFF2-40B4-BE49-F238E27FC236}">
                <a16:creationId xmlns:a16="http://schemas.microsoft.com/office/drawing/2014/main" id="{7D58F3F4-314A-F2B1-CD7C-083413D1F7A0}"/>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4" name="Forme libre 23">
            <a:extLst>
              <a:ext uri="{FF2B5EF4-FFF2-40B4-BE49-F238E27FC236}">
                <a16:creationId xmlns:a16="http://schemas.microsoft.com/office/drawing/2014/main" id="{BD113E4D-EDCB-5CC1-C56E-8679F4A33147}"/>
              </a:ext>
            </a:extLst>
          </p:cNvPr>
          <p:cNvSpPr/>
          <p:nvPr/>
        </p:nvSpPr>
        <p:spPr>
          <a:xfrm>
            <a:off x="3491881" y="1148189"/>
            <a:ext cx="2700040" cy="2053905"/>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25" name="Rectangle à coins arrondis 4">
            <a:extLst>
              <a:ext uri="{FF2B5EF4-FFF2-40B4-BE49-F238E27FC236}">
                <a16:creationId xmlns:a16="http://schemas.microsoft.com/office/drawing/2014/main" id="{76A1785B-040D-7E04-00B6-DC4F3A54D3CD}"/>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26" name="Rectangle à coins arrondis 6">
            <a:extLst>
              <a:ext uri="{FF2B5EF4-FFF2-40B4-BE49-F238E27FC236}">
                <a16:creationId xmlns:a16="http://schemas.microsoft.com/office/drawing/2014/main" id="{5448EEF8-31A5-1141-BCCD-0096C5BA2D8C}"/>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27" name="Rectangle à coins arrondis 7">
            <a:extLst>
              <a:ext uri="{FF2B5EF4-FFF2-40B4-BE49-F238E27FC236}">
                <a16:creationId xmlns:a16="http://schemas.microsoft.com/office/drawing/2014/main" id="{7F43647C-DFD1-F867-E70C-319D1C1AD3FB}"/>
              </a:ext>
            </a:extLst>
          </p:cNvPr>
          <p:cNvSpPr/>
          <p:nvPr/>
        </p:nvSpPr>
        <p:spPr>
          <a:xfrm>
            <a:off x="3491881" y="1148189"/>
            <a:ext cx="2700040" cy="15962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28" name="Forme libre 27">
            <a:extLst>
              <a:ext uri="{FF2B5EF4-FFF2-40B4-BE49-F238E27FC236}">
                <a16:creationId xmlns:a16="http://schemas.microsoft.com/office/drawing/2014/main" id="{1A121EB6-DB13-DFED-824F-147B16D40385}"/>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9" name="Rectangle à coins arrondis 6">
            <a:extLst>
              <a:ext uri="{FF2B5EF4-FFF2-40B4-BE49-F238E27FC236}">
                <a16:creationId xmlns:a16="http://schemas.microsoft.com/office/drawing/2014/main" id="{E298CC85-D15E-3AF1-D989-CDD72D61CD7E}"/>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Quels sont les </a:t>
            </a:r>
            <a:r>
              <a:rPr lang="fr-FR" sz="1200" b="1" i="1" dirty="0">
                <a:solidFill>
                  <a:srgbClr val="252525"/>
                </a:solidFill>
                <a:latin typeface="Segoe UI" panose="020B0502040204020203" pitchFamily="34" charset="0"/>
                <a:cs typeface="Segoe UI" panose="020B0502040204020203" pitchFamily="34" charset="0"/>
              </a:rPr>
              <a:t>niveaux</a:t>
            </a:r>
            <a:r>
              <a:rPr lang="fr-FR" sz="1200" i="1" dirty="0">
                <a:solidFill>
                  <a:srgbClr val="252525"/>
                </a:solidFill>
                <a:latin typeface="Segoe UI" panose="020B0502040204020203" pitchFamily="34" charset="0"/>
                <a:cs typeface="Segoe UI" panose="020B0502040204020203" pitchFamily="34" charset="0"/>
              </a:rPr>
              <a:t> des risques initiaux ?</a:t>
            </a:r>
          </a:p>
          <a:p>
            <a:pPr algn="ctr"/>
            <a:r>
              <a:rPr lang="fr-FR" sz="1200" i="1" dirty="0">
                <a:solidFill>
                  <a:srgbClr val="252525"/>
                </a:solidFill>
                <a:latin typeface="Segoe UI" panose="020B0502040204020203" pitchFamily="34" charset="0"/>
                <a:cs typeface="Segoe UI" panose="020B0502040204020203" pitchFamily="34" charset="0"/>
              </a:rPr>
              <a:t>Comment représenter les risques ?</a:t>
            </a:r>
          </a:p>
        </p:txBody>
      </p:sp>
      <p:sp>
        <p:nvSpPr>
          <p:cNvPr id="30" name="Rectangle à coins arrondis 11">
            <a:extLst>
              <a:ext uri="{FF2B5EF4-FFF2-40B4-BE49-F238E27FC236}">
                <a16:creationId xmlns:a16="http://schemas.microsoft.com/office/drawing/2014/main" id="{4983527E-F720-C8E4-E9DF-6D0BB559591E}"/>
              </a:ext>
            </a:extLst>
          </p:cNvPr>
          <p:cNvSpPr/>
          <p:nvPr/>
        </p:nvSpPr>
        <p:spPr>
          <a:xfrm>
            <a:off x="6687670" y="2976421"/>
            <a:ext cx="1900517"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4" name="Title 4">
            <a:extLst>
              <a:ext uri="{FF2B5EF4-FFF2-40B4-BE49-F238E27FC236}">
                <a16:creationId xmlns:a16="http://schemas.microsoft.com/office/drawing/2014/main" id="{9C3494C6-9862-496C-647D-2E6FD984057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Réaliser une synthèse des scénarios de risques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FC27AD2D-5591-92CC-CA3D-C8A27834EBC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5-1 • </a:t>
            </a:r>
            <a:r>
              <a:rPr lang="fr-FR" sz="1400" dirty="0">
                <a:solidFill>
                  <a:srgbClr val="E53D51"/>
                </a:solidFill>
                <a:latin typeface="Segoe UI" panose="020B0502040204020203" pitchFamily="34" charset="0"/>
                <a:cs typeface="Segoe UI" panose="020B0502040204020203" pitchFamily="34" charset="0"/>
              </a:rPr>
              <a:t>Les questions à se poser</a:t>
            </a:r>
            <a:r>
              <a:rPr lang="fr-FR" sz="1400" b="0" dirty="0">
                <a:solidFill>
                  <a:srgbClr val="E53D51"/>
                </a:solidFill>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12059909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D752808A-7F63-FB3A-2FCE-442CD833CC81}"/>
              </a:ext>
            </a:extLst>
          </p:cNvPr>
          <p:cNvPicPr>
            <a:picLocks noChangeAspect="1"/>
          </p:cNvPicPr>
          <p:nvPr/>
        </p:nvPicPr>
        <p:blipFill>
          <a:blip r:embed="rId4"/>
          <a:stretch>
            <a:fillRect/>
          </a:stretch>
        </p:blipFill>
        <p:spPr>
          <a:xfrm>
            <a:off x="4115696" y="1434808"/>
            <a:ext cx="4623455" cy="3708692"/>
          </a:xfrm>
          <a:prstGeom prst="rect">
            <a:avLst/>
          </a:prstGeom>
        </p:spPr>
      </p:pic>
      <p:sp>
        <p:nvSpPr>
          <p:cNvPr id="3" name="Espace réservé du contenu 2">
            <a:extLst>
              <a:ext uri="{FF2B5EF4-FFF2-40B4-BE49-F238E27FC236}">
                <a16:creationId xmlns:a16="http://schemas.microsoft.com/office/drawing/2014/main" id="{2F306AE7-5950-27B8-6F56-37C0341F544B}"/>
              </a:ext>
            </a:extLst>
          </p:cNvPr>
          <p:cNvSpPr txBox="1">
            <a:spLocks/>
          </p:cNvSpPr>
          <p:nvPr/>
        </p:nvSpPr>
        <p:spPr>
          <a:xfrm>
            <a:off x="1134140" y="1425321"/>
            <a:ext cx="3399548" cy="1668149"/>
          </a:xfrm>
          <a:prstGeom prst="rect">
            <a:avLst/>
          </a:prstGeom>
        </p:spPr>
        <p:txBody>
          <a:bodyPr vert="horz" lIns="0" tIns="0" rIns="0" bIns="0" rtlCol="0">
            <a:sp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spcAft>
                <a:spcPts val="600"/>
              </a:spcAft>
              <a:buNone/>
            </a:pPr>
            <a:r>
              <a:rPr lang="fr-FR" sz="1200" b="1" dirty="0">
                <a:solidFill>
                  <a:srgbClr val="E53D51"/>
                </a:solidFill>
                <a:latin typeface="Segoe UI" panose="020B0502040204020203" pitchFamily="34" charset="0"/>
                <a:cs typeface="Segoe UI" panose="020B0502040204020203" pitchFamily="34" charset="0"/>
              </a:rPr>
              <a:t>Scénario de risque</a:t>
            </a:r>
            <a:endParaRPr lang="fr-FR" sz="1200" dirty="0">
              <a:solidFill>
                <a:srgbClr val="252525"/>
              </a:solidFill>
              <a:latin typeface="Segoe UI" panose="020B0502040204020203" pitchFamily="34" charset="0"/>
              <a:cs typeface="Segoe UI" panose="020B0502040204020203" pitchFamily="34" charset="0"/>
            </a:endParaRPr>
          </a:p>
          <a:p>
            <a:pPr marL="96838" indent="-96838">
              <a:spcBef>
                <a:spcPts val="0"/>
              </a:spcBef>
              <a:spcAft>
                <a:spcPts val="600"/>
              </a:spcAft>
              <a:buClr>
                <a:srgbClr val="E53D51"/>
              </a:buClr>
              <a:buFont typeface="Arial" panose="020B0604020202020204" pitchFamily="34" charset="0"/>
              <a:buChar char="•"/>
            </a:pPr>
            <a:r>
              <a:rPr lang="fr-FR" sz="1200" b="1" dirty="0">
                <a:solidFill>
                  <a:srgbClr val="252525"/>
                </a:solidFill>
                <a:latin typeface="Segoe UI" panose="020B0502040204020203" pitchFamily="34" charset="0"/>
                <a:cs typeface="Segoe UI" panose="020B0502040204020203" pitchFamily="34" charset="0"/>
              </a:rPr>
              <a:t>Séquence ou combinaison d'événements</a:t>
            </a:r>
            <a:r>
              <a:rPr lang="fr-FR" sz="1200" dirty="0">
                <a:solidFill>
                  <a:srgbClr val="252525"/>
                </a:solidFill>
                <a:latin typeface="Segoe UI" panose="020B0502040204020203" pitchFamily="34" charset="0"/>
                <a:cs typeface="Segoe UI" panose="020B0502040204020203" pitchFamily="34" charset="0"/>
              </a:rPr>
              <a:t> qui conduisent de la cause initiale à la conséquence indésirable (ISO 27005:2022).</a:t>
            </a:r>
          </a:p>
          <a:p>
            <a:pPr marL="96838" indent="-96838">
              <a:buClr>
                <a:srgbClr val="E53D51"/>
              </a:buClr>
              <a:buFont typeface="Arial" panose="020B0604020202020204" pitchFamily="34" charset="0"/>
              <a:buChar char="•"/>
            </a:pPr>
            <a:r>
              <a:rPr lang="fr-FR" sz="1200" b="1" dirty="0">
                <a:solidFill>
                  <a:srgbClr val="252525"/>
                </a:solidFill>
                <a:latin typeface="Segoe UI" panose="020B0502040204020203" pitchFamily="34" charset="0"/>
                <a:cs typeface="Segoe UI" panose="020B0502040204020203" pitchFamily="34" charset="0"/>
              </a:rPr>
              <a:t>Scénario complet</a:t>
            </a:r>
            <a:r>
              <a:rPr lang="fr-FR" sz="1200" dirty="0">
                <a:solidFill>
                  <a:srgbClr val="252525"/>
                </a:solidFill>
                <a:latin typeface="Segoe UI" panose="020B0502040204020203" pitchFamily="34" charset="0"/>
                <a:cs typeface="Segoe UI" panose="020B0502040204020203" pitchFamily="34" charset="0"/>
              </a:rPr>
              <a:t>, allant de la source de risque à l’objectif visé par elle, décrivant un chemin d’attaque et le scénario opérationnel associé (EBIOS RM).</a:t>
            </a:r>
          </a:p>
        </p:txBody>
      </p:sp>
      <p:sp>
        <p:nvSpPr>
          <p:cNvPr id="2" name="Title 4">
            <a:extLst>
              <a:ext uri="{FF2B5EF4-FFF2-40B4-BE49-F238E27FC236}">
                <a16:creationId xmlns:a16="http://schemas.microsoft.com/office/drawing/2014/main" id="{B7B9D9FB-FE88-A70D-2AD7-BC112C141CE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Définition</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49551702-79AA-82B1-0CFC-C5BBB4136733}"/>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5-1</a:t>
            </a:r>
          </a:p>
        </p:txBody>
      </p:sp>
    </p:spTree>
    <p:extLst>
      <p:ext uri="{BB962C8B-B14F-4D97-AF65-F5344CB8AC3E}">
        <p14:creationId xmlns:p14="http://schemas.microsoft.com/office/powerpoint/2010/main" val="8271515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orme libre : forme 58">
            <a:extLst>
              <a:ext uri="{FF2B5EF4-FFF2-40B4-BE49-F238E27FC236}">
                <a16:creationId xmlns:a16="http://schemas.microsoft.com/office/drawing/2014/main" id="{3C64CDFA-B2E0-4AFA-9071-69EAC41C2484}"/>
              </a:ext>
            </a:extLst>
          </p:cNvPr>
          <p:cNvSpPr/>
          <p:nvPr/>
        </p:nvSpPr>
        <p:spPr>
          <a:xfrm>
            <a:off x="3499658" y="2111357"/>
            <a:ext cx="3092335" cy="365833"/>
          </a:xfrm>
          <a:custGeom>
            <a:avLst/>
            <a:gdLst>
              <a:gd name="connsiteX0" fmla="*/ 0 w 3092335"/>
              <a:gd name="connsiteY0" fmla="*/ 340895 h 365833"/>
              <a:gd name="connsiteX1" fmla="*/ 1546167 w 3092335"/>
              <a:gd name="connsiteY1" fmla="*/ 73 h 365833"/>
              <a:gd name="connsiteX2" fmla="*/ 3092335 w 3092335"/>
              <a:gd name="connsiteY2" fmla="*/ 365833 h 365833"/>
            </a:gdLst>
            <a:ahLst/>
            <a:cxnLst>
              <a:cxn ang="0">
                <a:pos x="connsiteX0" y="connsiteY0"/>
              </a:cxn>
              <a:cxn ang="0">
                <a:pos x="connsiteX1" y="connsiteY1"/>
              </a:cxn>
              <a:cxn ang="0">
                <a:pos x="connsiteX2" y="connsiteY2"/>
              </a:cxn>
            </a:cxnLst>
            <a:rect l="l" t="t" r="r" b="b"/>
            <a:pathLst>
              <a:path w="3092335" h="365833">
                <a:moveTo>
                  <a:pt x="0" y="340895"/>
                </a:moveTo>
                <a:cubicBezTo>
                  <a:pt x="515389" y="168406"/>
                  <a:pt x="1030778" y="-4083"/>
                  <a:pt x="1546167" y="73"/>
                </a:cubicBezTo>
                <a:cubicBezTo>
                  <a:pt x="2061556" y="4229"/>
                  <a:pt x="2576945" y="185031"/>
                  <a:pt x="3092335" y="365833"/>
                </a:cubicBezTo>
              </a:path>
            </a:pathLst>
          </a:custGeom>
          <a:noFill/>
          <a:ln w="28575">
            <a:solidFill>
              <a:srgbClr val="FF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le 4">
            <a:extLst>
              <a:ext uri="{FF2B5EF4-FFF2-40B4-BE49-F238E27FC236}">
                <a16:creationId xmlns:a16="http://schemas.microsoft.com/office/drawing/2014/main" id="{E6C67665-5A86-C048-2031-96B9C8B806C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Construction de la formulation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7" name="ZoneTexte 6">
            <a:extLst>
              <a:ext uri="{FF2B5EF4-FFF2-40B4-BE49-F238E27FC236}">
                <a16:creationId xmlns:a16="http://schemas.microsoft.com/office/drawing/2014/main" id="{6C8DCA36-7FEA-F0AE-FA21-61EA31BD2965}"/>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a:t>
            </a:r>
            <a:r>
              <a:rPr lang="fr-FR" sz="1400" dirty="0">
                <a:solidFill>
                  <a:srgbClr val="E53D51"/>
                </a:solidFill>
                <a:latin typeface="Segoe UI" panose="020B0502040204020203" pitchFamily="34" charset="0"/>
                <a:cs typeface="Segoe UI" panose="020B0502040204020203" pitchFamily="34" charset="0"/>
              </a:rPr>
              <a:t>5-1 • Vision globale</a:t>
            </a:r>
            <a:endParaRPr lang="fr-FR" sz="1400" b="0" dirty="0">
              <a:solidFill>
                <a:srgbClr val="E53D51"/>
              </a:solidFill>
              <a:latin typeface="Segoe UI" panose="020B0502040204020203" pitchFamily="34" charset="0"/>
              <a:ea typeface="+mn-ea"/>
              <a:cs typeface="Segoe UI" panose="020B0502040204020203" pitchFamily="34" charset="0"/>
            </a:endParaRPr>
          </a:p>
        </p:txBody>
      </p:sp>
      <p:sp>
        <p:nvSpPr>
          <p:cNvPr id="51" name="Rectangle 50">
            <a:extLst>
              <a:ext uri="{FF2B5EF4-FFF2-40B4-BE49-F238E27FC236}">
                <a16:creationId xmlns:a16="http://schemas.microsoft.com/office/drawing/2014/main" id="{7B4DF4F0-5D08-4333-83D6-3EC4560D135D}"/>
              </a:ext>
            </a:extLst>
          </p:cNvPr>
          <p:cNvSpPr/>
          <p:nvPr/>
        </p:nvSpPr>
        <p:spPr>
          <a:xfrm>
            <a:off x="2503360" y="2038903"/>
            <a:ext cx="1080000" cy="1065694"/>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Sources de risque (SR)</a:t>
            </a:r>
          </a:p>
        </p:txBody>
      </p:sp>
      <p:pic>
        <p:nvPicPr>
          <p:cNvPr id="55" name="Image 54">
            <a:extLst>
              <a:ext uri="{FF2B5EF4-FFF2-40B4-BE49-F238E27FC236}">
                <a16:creationId xmlns:a16="http://schemas.microsoft.com/office/drawing/2014/main" id="{0637C843-8B0F-429C-B511-14C8B6F4FF00}"/>
              </a:ext>
            </a:extLst>
          </p:cNvPr>
          <p:cNvPicPr>
            <a:picLocks noChangeAspect="1"/>
          </p:cNvPicPr>
          <p:nvPr/>
        </p:nvPicPr>
        <p:blipFill>
          <a:blip r:embed="rId4"/>
          <a:stretch>
            <a:fillRect/>
          </a:stretch>
        </p:blipFill>
        <p:spPr>
          <a:xfrm>
            <a:off x="7494699" y="2689544"/>
            <a:ext cx="689699" cy="802338"/>
          </a:xfrm>
          <a:prstGeom prst="rect">
            <a:avLst/>
          </a:prstGeom>
        </p:spPr>
      </p:pic>
      <p:pic>
        <p:nvPicPr>
          <p:cNvPr id="53" name="Image 52">
            <a:extLst>
              <a:ext uri="{FF2B5EF4-FFF2-40B4-BE49-F238E27FC236}">
                <a16:creationId xmlns:a16="http://schemas.microsoft.com/office/drawing/2014/main" id="{C3FE6808-5C12-4B5D-B58F-103C29441234}"/>
              </a:ext>
            </a:extLst>
          </p:cNvPr>
          <p:cNvPicPr>
            <a:picLocks noChangeAspect="1"/>
          </p:cNvPicPr>
          <p:nvPr/>
        </p:nvPicPr>
        <p:blipFill>
          <a:blip r:embed="rId5"/>
          <a:stretch>
            <a:fillRect/>
          </a:stretch>
        </p:blipFill>
        <p:spPr>
          <a:xfrm>
            <a:off x="4789080" y="1853065"/>
            <a:ext cx="540000" cy="540000"/>
          </a:xfrm>
          <a:prstGeom prst="rect">
            <a:avLst/>
          </a:prstGeom>
        </p:spPr>
      </p:pic>
      <p:sp>
        <p:nvSpPr>
          <p:cNvPr id="61" name="Rectangle à coins arrondis 4">
            <a:extLst>
              <a:ext uri="{FF2B5EF4-FFF2-40B4-BE49-F238E27FC236}">
                <a16:creationId xmlns:a16="http://schemas.microsoft.com/office/drawing/2014/main" id="{9606D7E9-EA6D-49B0-BF12-EF423B35200B}"/>
              </a:ext>
            </a:extLst>
          </p:cNvPr>
          <p:cNvSpPr/>
          <p:nvPr/>
        </p:nvSpPr>
        <p:spPr>
          <a:xfrm>
            <a:off x="7364675" y="3202822"/>
            <a:ext cx="949746" cy="19083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800"/>
              </a:lnSpc>
            </a:pPr>
            <a:r>
              <a:rPr lang="fr-FR" sz="900" b="1" dirty="0">
                <a:solidFill>
                  <a:srgbClr val="252525"/>
                </a:solidFill>
                <a:latin typeface="Segoe UI" panose="020B0502040204020203" pitchFamily="34" charset="0"/>
                <a:cs typeface="Segoe UI" panose="020B0502040204020203" pitchFamily="34" charset="0"/>
              </a:rPr>
              <a:t>Valeurs</a:t>
            </a:r>
          </a:p>
          <a:p>
            <a:pPr algn="ctr">
              <a:lnSpc>
                <a:spcPts val="800"/>
              </a:lnSpc>
            </a:pPr>
            <a:r>
              <a:rPr lang="fr-FR" sz="900" b="1" dirty="0">
                <a:solidFill>
                  <a:srgbClr val="252525"/>
                </a:solidFill>
                <a:latin typeface="Segoe UI" panose="020B0502040204020203" pitchFamily="34" charset="0"/>
                <a:cs typeface="Segoe UI" panose="020B0502040204020203" pitchFamily="34" charset="0"/>
              </a:rPr>
              <a:t>métier</a:t>
            </a:r>
          </a:p>
        </p:txBody>
      </p:sp>
      <p:sp>
        <p:nvSpPr>
          <p:cNvPr id="52" name="Rectangle 51">
            <a:extLst>
              <a:ext uri="{FF2B5EF4-FFF2-40B4-BE49-F238E27FC236}">
                <a16:creationId xmlns:a16="http://schemas.microsoft.com/office/drawing/2014/main" id="{A01061DC-1F73-4052-9CF2-0754DE294BB9}"/>
              </a:ext>
            </a:extLst>
          </p:cNvPr>
          <p:cNvSpPr/>
          <p:nvPr/>
        </p:nvSpPr>
        <p:spPr>
          <a:xfrm>
            <a:off x="6584678" y="2038903"/>
            <a:ext cx="1080000" cy="1065694"/>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Objectifs</a:t>
            </a:r>
          </a:p>
          <a:p>
            <a:pPr algn="ctr">
              <a:defRPr/>
            </a:pPr>
            <a:r>
              <a:rPr lang="fr-FR" sz="1000" b="1" kern="0" dirty="0">
                <a:solidFill>
                  <a:schemeClr val="bg1"/>
                </a:solidFill>
                <a:latin typeface="Segoe UI" panose="020B0502040204020203" pitchFamily="34" charset="0"/>
                <a:cs typeface="Segoe UI" panose="020B0502040204020203" pitchFamily="34" charset="0"/>
              </a:rPr>
              <a:t>visés (OV)</a:t>
            </a:r>
          </a:p>
        </p:txBody>
      </p:sp>
      <p:cxnSp>
        <p:nvCxnSpPr>
          <p:cNvPr id="63" name="Connecteur droit avec flèche 62">
            <a:extLst>
              <a:ext uri="{FF2B5EF4-FFF2-40B4-BE49-F238E27FC236}">
                <a16:creationId xmlns:a16="http://schemas.microsoft.com/office/drawing/2014/main" id="{D55B9A28-1F0B-432F-A9B9-111D4B5673DF}"/>
              </a:ext>
            </a:extLst>
          </p:cNvPr>
          <p:cNvCxnSpPr/>
          <p:nvPr/>
        </p:nvCxnSpPr>
        <p:spPr>
          <a:xfrm>
            <a:off x="3583360" y="2759822"/>
            <a:ext cx="3001318" cy="0"/>
          </a:xfrm>
          <a:prstGeom prst="straightConnector1">
            <a:avLst/>
          </a:prstGeom>
          <a:ln w="28575">
            <a:solidFill>
              <a:srgbClr val="FF0000"/>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43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B6F3A1FC-EF14-4D6D-90C6-6A86328CC4FB}"/>
              </a:ext>
            </a:extLst>
          </p:cNvPr>
          <p:cNvSpPr txBox="1"/>
          <p:nvPr/>
        </p:nvSpPr>
        <p:spPr>
          <a:xfrm>
            <a:off x="1258888" y="4383986"/>
            <a:ext cx="3313112" cy="307777"/>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dirty="0"/>
              <a:t>Synthèse du scénario stratégique et du mode opératoire ayant permis d’obtenir ce risque.</a:t>
            </a:r>
          </a:p>
        </p:txBody>
      </p:sp>
      <p:sp>
        <p:nvSpPr>
          <p:cNvPr id="3" name="ZoneTexte 2">
            <a:extLst>
              <a:ext uri="{FF2B5EF4-FFF2-40B4-BE49-F238E27FC236}">
                <a16:creationId xmlns:a16="http://schemas.microsoft.com/office/drawing/2014/main" id="{B77E0545-3F0E-58A5-D3E6-8128D112B62C}"/>
              </a:ext>
            </a:extLst>
          </p:cNvPr>
          <p:cNvSpPr txBox="1"/>
          <p:nvPr/>
        </p:nvSpPr>
        <p:spPr>
          <a:xfrm>
            <a:off x="1258889" y="892731"/>
            <a:ext cx="3408188" cy="461665"/>
          </a:xfrm>
          <a:prstGeom prst="rect">
            <a:avLst/>
          </a:prstGeom>
          <a:noFill/>
        </p:spPr>
        <p:txBody>
          <a:bodyPr wrap="square" lIns="0" tIns="0" rIns="0" bIns="0" rtlCol="0">
            <a:spAutoFit/>
          </a:bodyPr>
          <a:lstStyle/>
          <a:p>
            <a:r>
              <a:rPr lang="fr-FR" sz="1000" dirty="0">
                <a:solidFill>
                  <a:srgbClr val="252525"/>
                </a:solidFill>
                <a:latin typeface="Segoe UI" panose="020B0502040204020203" pitchFamily="34" charset="0"/>
                <a:cs typeface="Segoe UI" panose="020B0502040204020203" pitchFamily="34" charset="0"/>
              </a:rPr>
              <a:t>Lors de l’atelier 1, le métier exprime des événements redoutés (ER) et évalue leur gravité. Les ER les plus graves serviront de base pour le reste de la construction du risque.</a:t>
            </a:r>
          </a:p>
        </p:txBody>
      </p:sp>
      <p:sp>
        <p:nvSpPr>
          <p:cNvPr id="5" name="ZoneTexte 4">
            <a:extLst>
              <a:ext uri="{FF2B5EF4-FFF2-40B4-BE49-F238E27FC236}">
                <a16:creationId xmlns:a16="http://schemas.microsoft.com/office/drawing/2014/main" id="{89C2FC95-F6A1-B481-A574-D3054356C686}"/>
              </a:ext>
            </a:extLst>
          </p:cNvPr>
          <p:cNvSpPr txBox="1"/>
          <p:nvPr/>
        </p:nvSpPr>
        <p:spPr>
          <a:xfrm>
            <a:off x="1258888" y="1444563"/>
            <a:ext cx="3408187" cy="615553"/>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dirty="0"/>
              <a:t>Lors de l’atelier 2, le métier valide des couples de sources de risque et d’objectifs visés. Les plus pertinents, à mettre en relation avec les ER précédemment retenus, seront (re)formulés et contextualisés.</a:t>
            </a:r>
          </a:p>
        </p:txBody>
      </p:sp>
      <p:sp>
        <p:nvSpPr>
          <p:cNvPr id="8" name="ZoneTexte 7">
            <a:extLst>
              <a:ext uri="{FF2B5EF4-FFF2-40B4-BE49-F238E27FC236}">
                <a16:creationId xmlns:a16="http://schemas.microsoft.com/office/drawing/2014/main" id="{CE585627-01B0-A519-ECB9-44BE988CD8F4}"/>
              </a:ext>
            </a:extLst>
          </p:cNvPr>
          <p:cNvSpPr txBox="1"/>
          <p:nvPr/>
        </p:nvSpPr>
        <p:spPr>
          <a:xfrm>
            <a:off x="1258889" y="2287219"/>
            <a:ext cx="3313112" cy="307777"/>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dirty="0"/>
              <a:t>Sur la base des couples SR/OV retenus et contextualisés, création de scénarios stratégiques (SS).</a:t>
            </a:r>
          </a:p>
        </p:txBody>
      </p:sp>
      <p:sp>
        <p:nvSpPr>
          <p:cNvPr id="9" name="ZoneTexte 8">
            <a:extLst>
              <a:ext uri="{FF2B5EF4-FFF2-40B4-BE49-F238E27FC236}">
                <a16:creationId xmlns:a16="http://schemas.microsoft.com/office/drawing/2014/main" id="{7FC08334-A7E5-AC43-5851-1BDEFCB733DD}"/>
              </a:ext>
            </a:extLst>
          </p:cNvPr>
          <p:cNvSpPr txBox="1"/>
          <p:nvPr/>
        </p:nvSpPr>
        <p:spPr>
          <a:xfrm>
            <a:off x="1258888" y="2796993"/>
            <a:ext cx="3313112" cy="461665"/>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dirty="0"/>
              <a:t>Puis raffinage des SS en chemins d’attaque, avec reformulation, en y intégrant pour certains des parties prenantes.</a:t>
            </a:r>
          </a:p>
        </p:txBody>
      </p:sp>
      <p:sp>
        <p:nvSpPr>
          <p:cNvPr id="10" name="ZoneTexte 9">
            <a:extLst>
              <a:ext uri="{FF2B5EF4-FFF2-40B4-BE49-F238E27FC236}">
                <a16:creationId xmlns:a16="http://schemas.microsoft.com/office/drawing/2014/main" id="{C6A86C9D-F8A3-691C-6FF7-BC7AD06FAC9E}"/>
              </a:ext>
            </a:extLst>
          </p:cNvPr>
          <p:cNvSpPr txBox="1"/>
          <p:nvPr/>
        </p:nvSpPr>
        <p:spPr>
          <a:xfrm>
            <a:off x="1258888" y="3450112"/>
            <a:ext cx="3313112"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dirty="0"/>
              <a:t>Reprise du SS + chemin d’attaque retenu.</a:t>
            </a:r>
          </a:p>
        </p:txBody>
      </p:sp>
      <p:sp>
        <p:nvSpPr>
          <p:cNvPr id="11" name="ZoneTexte 10">
            <a:extLst>
              <a:ext uri="{FF2B5EF4-FFF2-40B4-BE49-F238E27FC236}">
                <a16:creationId xmlns:a16="http://schemas.microsoft.com/office/drawing/2014/main" id="{303B734D-D2EB-D24D-C1C1-B369C99D228C}"/>
              </a:ext>
            </a:extLst>
          </p:cNvPr>
          <p:cNvSpPr txBox="1"/>
          <p:nvPr/>
        </p:nvSpPr>
        <p:spPr>
          <a:xfrm>
            <a:off x="1258888" y="3921491"/>
            <a:ext cx="3313112" cy="153888"/>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dirty="0"/>
              <a:t>Description synthétique de chaque mode opératoire</a:t>
            </a:r>
          </a:p>
        </p:txBody>
      </p:sp>
      <p:sp>
        <p:nvSpPr>
          <p:cNvPr id="45" name="ZoneTexte 44">
            <a:extLst>
              <a:ext uri="{FF2B5EF4-FFF2-40B4-BE49-F238E27FC236}">
                <a16:creationId xmlns:a16="http://schemas.microsoft.com/office/drawing/2014/main" id="{D1EAB132-8EDF-489E-A259-BDF29FD9391C}"/>
              </a:ext>
            </a:extLst>
          </p:cNvPr>
          <p:cNvSpPr txBox="1"/>
          <p:nvPr/>
        </p:nvSpPr>
        <p:spPr>
          <a:xfrm>
            <a:off x="6105467" y="4409016"/>
            <a:ext cx="2688038" cy="415498"/>
          </a:xfrm>
          <a:prstGeom prst="rect">
            <a:avLst/>
          </a:prstGeom>
          <a:noFill/>
        </p:spPr>
        <p:txBody>
          <a:bodyPr wrap="square" lIns="0" tIns="0" rIns="0" bIns="0" rtlCol="0">
            <a:spAutoFit/>
          </a:bodyPr>
          <a:lstStyle/>
          <a:p>
            <a:r>
              <a:rPr lang="fr-FR" sz="900" b="1" dirty="0">
                <a:solidFill>
                  <a:srgbClr val="252525"/>
                </a:solidFill>
                <a:latin typeface="Segoe UI" panose="020B0502040204020203" pitchFamily="34" charset="0"/>
                <a:cs typeface="Segoe UI" panose="020B0502040204020203" pitchFamily="34" charset="0"/>
              </a:rPr>
              <a:t>La formulation du risque pourrait être vue comme une dérivation légère du scénario stratégique et du chemin d’attaque associé.</a:t>
            </a:r>
          </a:p>
        </p:txBody>
      </p:sp>
      <p:sp>
        <p:nvSpPr>
          <p:cNvPr id="13" name="Ellipse 12">
            <a:extLst>
              <a:ext uri="{FF2B5EF4-FFF2-40B4-BE49-F238E27FC236}">
                <a16:creationId xmlns:a16="http://schemas.microsoft.com/office/drawing/2014/main" id="{A7828FBA-8B49-DE1C-FE40-AFF84FE9C84E}"/>
              </a:ext>
            </a:extLst>
          </p:cNvPr>
          <p:cNvSpPr/>
          <p:nvPr/>
        </p:nvSpPr>
        <p:spPr>
          <a:xfrm>
            <a:off x="5158691" y="1335697"/>
            <a:ext cx="792000" cy="472173"/>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Source de Risque 1</a:t>
            </a:r>
          </a:p>
        </p:txBody>
      </p:sp>
      <p:sp>
        <p:nvSpPr>
          <p:cNvPr id="14" name="Rectangle 13">
            <a:extLst>
              <a:ext uri="{FF2B5EF4-FFF2-40B4-BE49-F238E27FC236}">
                <a16:creationId xmlns:a16="http://schemas.microsoft.com/office/drawing/2014/main" id="{63581BBE-7553-9A3D-7BF3-1D8A3C3B6734}"/>
              </a:ext>
            </a:extLst>
          </p:cNvPr>
          <p:cNvSpPr/>
          <p:nvPr/>
        </p:nvSpPr>
        <p:spPr>
          <a:xfrm>
            <a:off x="5286988" y="2286063"/>
            <a:ext cx="1588066" cy="34107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Scénario stratégique 1</a:t>
            </a:r>
          </a:p>
        </p:txBody>
      </p:sp>
      <p:sp>
        <p:nvSpPr>
          <p:cNvPr id="15" name="Rectangle 14">
            <a:extLst>
              <a:ext uri="{FF2B5EF4-FFF2-40B4-BE49-F238E27FC236}">
                <a16:creationId xmlns:a16="http://schemas.microsoft.com/office/drawing/2014/main" id="{E987DCB6-97DF-ECF3-E16B-AA4FEA0CDC00}"/>
              </a:ext>
            </a:extLst>
          </p:cNvPr>
          <p:cNvSpPr/>
          <p:nvPr/>
        </p:nvSpPr>
        <p:spPr>
          <a:xfrm>
            <a:off x="5059681" y="2824488"/>
            <a:ext cx="747891" cy="369844"/>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Chemin d’attaque 1</a:t>
            </a:r>
          </a:p>
        </p:txBody>
      </p:sp>
      <p:sp>
        <p:nvSpPr>
          <p:cNvPr id="16" name="Rectangle 15">
            <a:extLst>
              <a:ext uri="{FF2B5EF4-FFF2-40B4-BE49-F238E27FC236}">
                <a16:creationId xmlns:a16="http://schemas.microsoft.com/office/drawing/2014/main" id="{DA0238CD-DA86-DE53-D20D-3C8F954A1315}"/>
              </a:ext>
            </a:extLst>
          </p:cNvPr>
          <p:cNvSpPr/>
          <p:nvPr/>
        </p:nvSpPr>
        <p:spPr>
          <a:xfrm>
            <a:off x="6206335" y="2824488"/>
            <a:ext cx="747891" cy="369844"/>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Chemin d’attaque n</a:t>
            </a:r>
          </a:p>
        </p:txBody>
      </p:sp>
      <p:sp>
        <p:nvSpPr>
          <p:cNvPr id="17" name="Rectangle 16">
            <a:extLst>
              <a:ext uri="{FF2B5EF4-FFF2-40B4-BE49-F238E27FC236}">
                <a16:creationId xmlns:a16="http://schemas.microsoft.com/office/drawing/2014/main" id="{1E1D4A0F-9105-B157-4040-4762F6B983E5}"/>
              </a:ext>
            </a:extLst>
          </p:cNvPr>
          <p:cNvSpPr/>
          <p:nvPr/>
        </p:nvSpPr>
        <p:spPr>
          <a:xfrm>
            <a:off x="5059680" y="3359595"/>
            <a:ext cx="1518565" cy="33636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Scénario opérationnel 1</a:t>
            </a:r>
          </a:p>
        </p:txBody>
      </p:sp>
      <p:sp>
        <p:nvSpPr>
          <p:cNvPr id="18" name="Rectangle 17">
            <a:extLst>
              <a:ext uri="{FF2B5EF4-FFF2-40B4-BE49-F238E27FC236}">
                <a16:creationId xmlns:a16="http://schemas.microsoft.com/office/drawing/2014/main" id="{E5DD6AB0-26C7-1053-F46D-C98A57C19B4A}"/>
              </a:ext>
            </a:extLst>
          </p:cNvPr>
          <p:cNvSpPr/>
          <p:nvPr/>
        </p:nvSpPr>
        <p:spPr>
          <a:xfrm>
            <a:off x="5059681" y="3891906"/>
            <a:ext cx="747891" cy="369844"/>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Mode opératoire 1</a:t>
            </a:r>
          </a:p>
        </p:txBody>
      </p:sp>
      <p:sp>
        <p:nvSpPr>
          <p:cNvPr id="19" name="Rectangle 18">
            <a:extLst>
              <a:ext uri="{FF2B5EF4-FFF2-40B4-BE49-F238E27FC236}">
                <a16:creationId xmlns:a16="http://schemas.microsoft.com/office/drawing/2014/main" id="{FA9BB4B6-033A-DC9D-11B6-16852BD4164E}"/>
              </a:ext>
            </a:extLst>
          </p:cNvPr>
          <p:cNvSpPr/>
          <p:nvPr/>
        </p:nvSpPr>
        <p:spPr>
          <a:xfrm>
            <a:off x="6202513" y="3890457"/>
            <a:ext cx="743354" cy="369844"/>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Mode opératoire n</a:t>
            </a:r>
          </a:p>
        </p:txBody>
      </p:sp>
      <p:sp>
        <p:nvSpPr>
          <p:cNvPr id="20" name="ZoneTexte 19">
            <a:extLst>
              <a:ext uri="{FF2B5EF4-FFF2-40B4-BE49-F238E27FC236}">
                <a16:creationId xmlns:a16="http://schemas.microsoft.com/office/drawing/2014/main" id="{758CC8DE-6555-4922-B8DF-EC19059772B9}"/>
              </a:ext>
            </a:extLst>
          </p:cNvPr>
          <p:cNvSpPr txBox="1"/>
          <p:nvPr/>
        </p:nvSpPr>
        <p:spPr>
          <a:xfrm>
            <a:off x="6929952" y="3961095"/>
            <a:ext cx="1108705" cy="369332"/>
          </a:xfrm>
          <a:prstGeom prst="rect">
            <a:avLst/>
          </a:prstGeom>
          <a:solidFill>
            <a:srgbClr val="CC9900"/>
          </a:solidFill>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fr-FR" sz="900" dirty="0">
                <a:latin typeface="Segoe UI" panose="020B0502040204020203" pitchFamily="34" charset="0"/>
                <a:cs typeface="Segoe UI" panose="020B0502040204020203" pitchFamily="34" charset="0"/>
              </a:rPr>
              <a:t>On retient les plus vraisemblables</a:t>
            </a:r>
          </a:p>
        </p:txBody>
      </p:sp>
      <p:cxnSp>
        <p:nvCxnSpPr>
          <p:cNvPr id="21" name="Connecteur droit avec flèche 20">
            <a:extLst>
              <a:ext uri="{FF2B5EF4-FFF2-40B4-BE49-F238E27FC236}">
                <a16:creationId xmlns:a16="http://schemas.microsoft.com/office/drawing/2014/main" id="{C7197FD0-11E6-2850-325B-D3BB5449FF3A}"/>
              </a:ext>
            </a:extLst>
          </p:cNvPr>
          <p:cNvCxnSpPr>
            <a:cxnSpLocks/>
            <a:stCxn id="37" idx="2"/>
            <a:endCxn id="48" idx="0"/>
          </p:cNvCxnSpPr>
          <p:nvPr/>
        </p:nvCxnSpPr>
        <p:spPr>
          <a:xfrm>
            <a:off x="7905471" y="1450012"/>
            <a:ext cx="7500" cy="1098195"/>
          </a:xfrm>
          <a:prstGeom prst="straightConnector1">
            <a:avLst/>
          </a:prstGeom>
          <a:ln w="19050">
            <a:solidFill>
              <a:srgbClr val="CA4C66"/>
            </a:solidFill>
            <a:tailEnd type="triangle"/>
          </a:ln>
          <a:effectLst/>
        </p:spPr>
        <p:style>
          <a:lnRef idx="2">
            <a:schemeClr val="accent5"/>
          </a:lnRef>
          <a:fillRef idx="0">
            <a:schemeClr val="accent5"/>
          </a:fillRef>
          <a:effectRef idx="1">
            <a:schemeClr val="accent5"/>
          </a:effectRef>
          <a:fontRef idx="minor">
            <a:schemeClr val="tx1"/>
          </a:fontRef>
        </p:style>
      </p:cxnSp>
      <p:sp>
        <p:nvSpPr>
          <p:cNvPr id="22" name="Ellipse 21">
            <a:extLst>
              <a:ext uri="{FF2B5EF4-FFF2-40B4-BE49-F238E27FC236}">
                <a16:creationId xmlns:a16="http://schemas.microsoft.com/office/drawing/2014/main" id="{32E0810E-70CE-A3D2-6F54-D2239DD7C1C4}"/>
              </a:ext>
            </a:extLst>
          </p:cNvPr>
          <p:cNvSpPr/>
          <p:nvPr/>
        </p:nvSpPr>
        <p:spPr>
          <a:xfrm>
            <a:off x="5877390" y="1335697"/>
            <a:ext cx="792000" cy="472173"/>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Objectif Visé 1</a:t>
            </a:r>
          </a:p>
        </p:txBody>
      </p:sp>
      <p:sp>
        <p:nvSpPr>
          <p:cNvPr id="23" name="Rectangle 22">
            <a:extLst>
              <a:ext uri="{FF2B5EF4-FFF2-40B4-BE49-F238E27FC236}">
                <a16:creationId xmlns:a16="http://schemas.microsoft.com/office/drawing/2014/main" id="{171349B9-39B6-5A38-BF91-26225FD4DDE3}"/>
              </a:ext>
            </a:extLst>
          </p:cNvPr>
          <p:cNvSpPr/>
          <p:nvPr/>
        </p:nvSpPr>
        <p:spPr>
          <a:xfrm>
            <a:off x="5145865" y="1026469"/>
            <a:ext cx="1545622" cy="26203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Evénement redouté 1</a:t>
            </a:r>
          </a:p>
        </p:txBody>
      </p:sp>
      <p:cxnSp>
        <p:nvCxnSpPr>
          <p:cNvPr id="24" name="Connecteur : en angle 57">
            <a:extLst>
              <a:ext uri="{FF2B5EF4-FFF2-40B4-BE49-F238E27FC236}">
                <a16:creationId xmlns:a16="http://schemas.microsoft.com/office/drawing/2014/main" id="{7E6EDF09-0199-33BB-BB9B-952CCB566A52}"/>
              </a:ext>
            </a:extLst>
          </p:cNvPr>
          <p:cNvCxnSpPr>
            <a:cxnSpLocks/>
            <a:stCxn id="14" idx="2"/>
            <a:endCxn id="16" idx="0"/>
          </p:cNvCxnSpPr>
          <p:nvPr/>
        </p:nvCxnSpPr>
        <p:spPr>
          <a:xfrm rot="16200000" flipH="1">
            <a:off x="6231976" y="2476183"/>
            <a:ext cx="197349" cy="499259"/>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25" name="ZoneTexte 24">
            <a:extLst>
              <a:ext uri="{FF2B5EF4-FFF2-40B4-BE49-F238E27FC236}">
                <a16:creationId xmlns:a16="http://schemas.microsoft.com/office/drawing/2014/main" id="{23EF2842-7C47-63DD-3586-D601E6321141}"/>
              </a:ext>
            </a:extLst>
          </p:cNvPr>
          <p:cNvSpPr txBox="1"/>
          <p:nvPr/>
        </p:nvSpPr>
        <p:spPr>
          <a:xfrm>
            <a:off x="5846779" y="2925244"/>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grpSp>
        <p:nvGrpSpPr>
          <p:cNvPr id="26" name="Groupe 25">
            <a:extLst>
              <a:ext uri="{FF2B5EF4-FFF2-40B4-BE49-F238E27FC236}">
                <a16:creationId xmlns:a16="http://schemas.microsoft.com/office/drawing/2014/main" id="{63094067-B602-2A18-63B9-2CEF31F75AFC}"/>
              </a:ext>
            </a:extLst>
          </p:cNvPr>
          <p:cNvGrpSpPr/>
          <p:nvPr/>
        </p:nvGrpSpPr>
        <p:grpSpPr>
          <a:xfrm>
            <a:off x="5059680" y="915988"/>
            <a:ext cx="1692084" cy="1357463"/>
            <a:chOff x="4645256" y="1052736"/>
            <a:chExt cx="2322437" cy="1863161"/>
          </a:xfrm>
        </p:grpSpPr>
        <p:sp>
          <p:nvSpPr>
            <p:cNvPr id="27" name="Rectangle 26">
              <a:extLst>
                <a:ext uri="{FF2B5EF4-FFF2-40B4-BE49-F238E27FC236}">
                  <a16:creationId xmlns:a16="http://schemas.microsoft.com/office/drawing/2014/main" id="{D31A474F-1825-E2FC-3AD5-4B3265F2F254}"/>
                </a:ext>
              </a:extLst>
            </p:cNvPr>
            <p:cNvSpPr/>
            <p:nvPr/>
          </p:nvSpPr>
          <p:spPr>
            <a:xfrm>
              <a:off x="4645256" y="1052736"/>
              <a:ext cx="2322437" cy="1317708"/>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cxnSp>
          <p:nvCxnSpPr>
            <p:cNvPr id="28" name="Connecteur droit avec flèche 27">
              <a:extLst>
                <a:ext uri="{FF2B5EF4-FFF2-40B4-BE49-F238E27FC236}">
                  <a16:creationId xmlns:a16="http://schemas.microsoft.com/office/drawing/2014/main" id="{8C80527F-0A76-82DB-0307-99F6726131BC}"/>
                </a:ext>
              </a:extLst>
            </p:cNvPr>
            <p:cNvCxnSpPr>
              <a:cxnSpLocks/>
            </p:cNvCxnSpPr>
            <p:nvPr/>
          </p:nvCxnSpPr>
          <p:spPr>
            <a:xfrm>
              <a:off x="6047079" y="2370444"/>
              <a:ext cx="0" cy="545453"/>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grpSp>
      <p:sp>
        <p:nvSpPr>
          <p:cNvPr id="29" name="Ellipse 28">
            <a:extLst>
              <a:ext uri="{FF2B5EF4-FFF2-40B4-BE49-F238E27FC236}">
                <a16:creationId xmlns:a16="http://schemas.microsoft.com/office/drawing/2014/main" id="{2A264F31-39C1-387C-B264-B59A655950B5}"/>
              </a:ext>
            </a:extLst>
          </p:cNvPr>
          <p:cNvSpPr/>
          <p:nvPr/>
        </p:nvSpPr>
        <p:spPr>
          <a:xfrm>
            <a:off x="5672282" y="2742488"/>
            <a:ext cx="324000" cy="324000"/>
          </a:xfrm>
          <a:prstGeom prst="ellipse">
            <a:avLst/>
          </a:prstGeom>
          <a:solidFill>
            <a:schemeClr val="tx2">
              <a:lumMod val="20000"/>
              <a:lumOff val="80000"/>
            </a:schemeClr>
          </a:solidFill>
          <a:ln>
            <a:noFill/>
            <a:prstDash val="dash"/>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800" b="1" dirty="0">
                <a:latin typeface="Segoe UI" panose="020B0502040204020203" pitchFamily="34" charset="0"/>
                <a:cs typeface="Segoe UI" panose="020B0502040204020203" pitchFamily="34" charset="0"/>
              </a:rPr>
              <a:t>PP</a:t>
            </a:r>
          </a:p>
        </p:txBody>
      </p:sp>
      <p:cxnSp>
        <p:nvCxnSpPr>
          <p:cNvPr id="30" name="Connecteur : en angle 53">
            <a:extLst>
              <a:ext uri="{FF2B5EF4-FFF2-40B4-BE49-F238E27FC236}">
                <a16:creationId xmlns:a16="http://schemas.microsoft.com/office/drawing/2014/main" id="{9DB03F86-C0CD-24B8-67BA-F45301EFA9A4}"/>
              </a:ext>
            </a:extLst>
          </p:cNvPr>
          <p:cNvCxnSpPr>
            <a:cxnSpLocks/>
            <a:stCxn id="14" idx="2"/>
            <a:endCxn id="15" idx="0"/>
          </p:cNvCxnSpPr>
          <p:nvPr/>
        </p:nvCxnSpPr>
        <p:spPr>
          <a:xfrm rot="5400000">
            <a:off x="5658649" y="2402117"/>
            <a:ext cx="197349" cy="647395"/>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31" name="ZoneTexte 30">
            <a:extLst>
              <a:ext uri="{FF2B5EF4-FFF2-40B4-BE49-F238E27FC236}">
                <a16:creationId xmlns:a16="http://schemas.microsoft.com/office/drawing/2014/main" id="{D24FB854-0DD1-2914-8BA2-539E1D629692}"/>
              </a:ext>
            </a:extLst>
          </p:cNvPr>
          <p:cNvSpPr txBox="1"/>
          <p:nvPr/>
        </p:nvSpPr>
        <p:spPr>
          <a:xfrm>
            <a:off x="5846779" y="3994733"/>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cxnSp>
        <p:nvCxnSpPr>
          <p:cNvPr id="32" name="Connecteur : en angle 46">
            <a:extLst>
              <a:ext uri="{FF2B5EF4-FFF2-40B4-BE49-F238E27FC236}">
                <a16:creationId xmlns:a16="http://schemas.microsoft.com/office/drawing/2014/main" id="{1E9BE418-D495-3A52-E780-B876258112C7}"/>
              </a:ext>
            </a:extLst>
          </p:cNvPr>
          <p:cNvCxnSpPr>
            <a:cxnSpLocks/>
            <a:stCxn id="17" idx="2"/>
            <a:endCxn id="18" idx="0"/>
          </p:cNvCxnSpPr>
          <p:nvPr/>
        </p:nvCxnSpPr>
        <p:spPr>
          <a:xfrm rot="5400000">
            <a:off x="5528319" y="3601262"/>
            <a:ext cx="195950" cy="385336"/>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33" name="Connecteur : en angle 48">
            <a:extLst>
              <a:ext uri="{FF2B5EF4-FFF2-40B4-BE49-F238E27FC236}">
                <a16:creationId xmlns:a16="http://schemas.microsoft.com/office/drawing/2014/main" id="{66F9555F-F246-E2DB-B7D5-6E7C69460535}"/>
              </a:ext>
            </a:extLst>
          </p:cNvPr>
          <p:cNvCxnSpPr>
            <a:cxnSpLocks/>
            <a:stCxn id="17" idx="2"/>
            <a:endCxn id="19" idx="0"/>
          </p:cNvCxnSpPr>
          <p:nvPr/>
        </p:nvCxnSpPr>
        <p:spPr>
          <a:xfrm rot="16200000" flipH="1">
            <a:off x="6099326" y="3415591"/>
            <a:ext cx="194501" cy="755227"/>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34" name="Ellipse 33">
            <a:extLst>
              <a:ext uri="{FF2B5EF4-FFF2-40B4-BE49-F238E27FC236}">
                <a16:creationId xmlns:a16="http://schemas.microsoft.com/office/drawing/2014/main" id="{5107BF32-623F-3F1C-F503-047EA2328D76}"/>
              </a:ext>
            </a:extLst>
          </p:cNvPr>
          <p:cNvSpPr/>
          <p:nvPr/>
        </p:nvSpPr>
        <p:spPr>
          <a:xfrm>
            <a:off x="6956322" y="1335697"/>
            <a:ext cx="432000" cy="432000"/>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ts val="1000"/>
              </a:lnSpc>
            </a:pPr>
            <a:r>
              <a:rPr lang="fr-FR" sz="850" dirty="0">
                <a:solidFill>
                  <a:srgbClr val="252525"/>
                </a:solidFill>
                <a:latin typeface="Segoe UI" panose="020B0502040204020203" pitchFamily="34" charset="0"/>
                <a:cs typeface="Segoe UI" panose="020B0502040204020203" pitchFamily="34" charset="0"/>
              </a:rPr>
              <a:t>SR</a:t>
            </a:r>
            <a:br>
              <a:rPr lang="fr-FR" sz="850" dirty="0">
                <a:solidFill>
                  <a:srgbClr val="252525"/>
                </a:solidFill>
                <a:latin typeface="Segoe UI" panose="020B0502040204020203" pitchFamily="34" charset="0"/>
                <a:cs typeface="Segoe UI" panose="020B0502040204020203" pitchFamily="34" charset="0"/>
              </a:rPr>
            </a:br>
            <a:r>
              <a:rPr lang="fr-FR" sz="850" dirty="0">
                <a:solidFill>
                  <a:srgbClr val="252525"/>
                </a:solidFill>
                <a:latin typeface="Segoe UI" panose="020B0502040204020203" pitchFamily="34" charset="0"/>
                <a:cs typeface="Segoe UI" panose="020B0502040204020203" pitchFamily="34" charset="0"/>
              </a:rPr>
              <a:t>n</a:t>
            </a:r>
          </a:p>
        </p:txBody>
      </p:sp>
      <p:sp>
        <p:nvSpPr>
          <p:cNvPr id="35" name="Rectangle 34">
            <a:extLst>
              <a:ext uri="{FF2B5EF4-FFF2-40B4-BE49-F238E27FC236}">
                <a16:creationId xmlns:a16="http://schemas.microsoft.com/office/drawing/2014/main" id="{1D051B2F-72B8-131C-B132-9BD0A648BE49}"/>
              </a:ext>
            </a:extLst>
          </p:cNvPr>
          <p:cNvSpPr/>
          <p:nvPr/>
        </p:nvSpPr>
        <p:spPr>
          <a:xfrm>
            <a:off x="7080198" y="1026469"/>
            <a:ext cx="490428" cy="26203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ER n</a:t>
            </a:r>
          </a:p>
        </p:txBody>
      </p:sp>
      <p:sp>
        <p:nvSpPr>
          <p:cNvPr id="36" name="ZoneTexte 35">
            <a:extLst>
              <a:ext uri="{FF2B5EF4-FFF2-40B4-BE49-F238E27FC236}">
                <a16:creationId xmlns:a16="http://schemas.microsoft.com/office/drawing/2014/main" id="{AAD1673B-4990-7C05-9EA0-7F9CEBE1194E}"/>
              </a:ext>
            </a:extLst>
          </p:cNvPr>
          <p:cNvSpPr txBox="1"/>
          <p:nvPr/>
        </p:nvSpPr>
        <p:spPr>
          <a:xfrm>
            <a:off x="6685144" y="1450012"/>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sp>
        <p:nvSpPr>
          <p:cNvPr id="37" name="ZoneTexte 36">
            <a:extLst>
              <a:ext uri="{FF2B5EF4-FFF2-40B4-BE49-F238E27FC236}">
                <a16:creationId xmlns:a16="http://schemas.microsoft.com/office/drawing/2014/main" id="{72F9027E-29CA-ED89-DDD0-1F8B5AD4E7F5}"/>
              </a:ext>
            </a:extLst>
          </p:cNvPr>
          <p:cNvSpPr txBox="1"/>
          <p:nvPr/>
        </p:nvSpPr>
        <p:spPr>
          <a:xfrm>
            <a:off x="7486217" y="1082016"/>
            <a:ext cx="838508" cy="367996"/>
          </a:xfrm>
          <a:prstGeom prst="rect">
            <a:avLst/>
          </a:prstGeom>
          <a:solidFill>
            <a:srgbClr val="CA4C66"/>
          </a:solidFill>
          <a:ln>
            <a:noFill/>
          </a:ln>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lstStyle/>
          <a:p>
            <a:pPr algn="ctr"/>
            <a:r>
              <a:rPr lang="fr-FR" sz="850" dirty="0">
                <a:latin typeface="Segoe UI" panose="020B0502040204020203" pitchFamily="34" charset="0"/>
                <a:cs typeface="Segoe UI" panose="020B0502040204020203" pitchFamily="34" charset="0"/>
              </a:rPr>
              <a:t>On retient les plus graves</a:t>
            </a:r>
          </a:p>
        </p:txBody>
      </p:sp>
      <p:sp>
        <p:nvSpPr>
          <p:cNvPr id="38" name="Ellipse 37">
            <a:extLst>
              <a:ext uri="{FF2B5EF4-FFF2-40B4-BE49-F238E27FC236}">
                <a16:creationId xmlns:a16="http://schemas.microsoft.com/office/drawing/2014/main" id="{EF7EC786-2A14-B91F-A1C7-EB2E96A3E1D3}"/>
              </a:ext>
            </a:extLst>
          </p:cNvPr>
          <p:cNvSpPr/>
          <p:nvPr/>
        </p:nvSpPr>
        <p:spPr>
          <a:xfrm>
            <a:off x="7307146" y="1335697"/>
            <a:ext cx="432000" cy="432000"/>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ts val="1000"/>
              </a:lnSpc>
            </a:pPr>
            <a:r>
              <a:rPr lang="fr-FR" sz="850" dirty="0">
                <a:solidFill>
                  <a:srgbClr val="252525"/>
                </a:solidFill>
                <a:latin typeface="Segoe UI" panose="020B0502040204020203" pitchFamily="34" charset="0"/>
                <a:cs typeface="Segoe UI" panose="020B0502040204020203" pitchFamily="34" charset="0"/>
              </a:rPr>
              <a:t>OV</a:t>
            </a:r>
            <a:br>
              <a:rPr lang="fr-FR" sz="850" dirty="0">
                <a:solidFill>
                  <a:srgbClr val="252525"/>
                </a:solidFill>
                <a:latin typeface="Segoe UI" panose="020B0502040204020203" pitchFamily="34" charset="0"/>
                <a:cs typeface="Segoe UI" panose="020B0502040204020203" pitchFamily="34" charset="0"/>
              </a:rPr>
            </a:br>
            <a:r>
              <a:rPr lang="fr-FR" sz="850" dirty="0">
                <a:solidFill>
                  <a:srgbClr val="252525"/>
                </a:solidFill>
                <a:latin typeface="Segoe UI" panose="020B0502040204020203" pitchFamily="34" charset="0"/>
                <a:cs typeface="Segoe UI" panose="020B0502040204020203" pitchFamily="34" charset="0"/>
              </a:rPr>
              <a:t>n</a:t>
            </a:r>
          </a:p>
        </p:txBody>
      </p:sp>
      <p:sp>
        <p:nvSpPr>
          <p:cNvPr id="39" name="ZoneTexte 38">
            <a:extLst>
              <a:ext uri="{FF2B5EF4-FFF2-40B4-BE49-F238E27FC236}">
                <a16:creationId xmlns:a16="http://schemas.microsoft.com/office/drawing/2014/main" id="{30F3173C-3C95-0AF9-0080-4784BA69D226}"/>
              </a:ext>
            </a:extLst>
          </p:cNvPr>
          <p:cNvSpPr txBox="1"/>
          <p:nvPr/>
        </p:nvSpPr>
        <p:spPr>
          <a:xfrm>
            <a:off x="6508905" y="1744178"/>
            <a:ext cx="1811935" cy="484748"/>
          </a:xfrm>
          <a:prstGeom prst="rect">
            <a:avLst/>
          </a:prstGeom>
          <a:ln>
            <a:noFill/>
          </a:ln>
        </p:spPr>
        <p:style>
          <a:lnRef idx="3">
            <a:schemeClr val="lt1"/>
          </a:lnRef>
          <a:fillRef idx="1">
            <a:schemeClr val="accent4"/>
          </a:fillRef>
          <a:effectRef idx="1">
            <a:schemeClr val="accent4"/>
          </a:effectRef>
          <a:fontRef idx="minor">
            <a:schemeClr val="lt1"/>
          </a:fontRef>
        </p:style>
        <p:txBody>
          <a:bodyPr wrap="square" rtlCol="0" anchor="ctr">
            <a:spAutoFit/>
          </a:bodyPr>
          <a:lstStyle/>
          <a:p>
            <a:r>
              <a:rPr lang="fr-FR" sz="850" dirty="0">
                <a:latin typeface="Segoe UI" panose="020B0502040204020203" pitchFamily="34" charset="0"/>
                <a:cs typeface="Segoe UI" panose="020B0502040204020203" pitchFamily="34" charset="0"/>
              </a:rPr>
              <a:t>On retient les plus pertinents en relation avec les ER. Formulation contextualisée du couple SR/OV.</a:t>
            </a:r>
          </a:p>
        </p:txBody>
      </p:sp>
      <p:sp>
        <p:nvSpPr>
          <p:cNvPr id="40" name="Rectangle 39">
            <a:extLst>
              <a:ext uri="{FF2B5EF4-FFF2-40B4-BE49-F238E27FC236}">
                <a16:creationId xmlns:a16="http://schemas.microsoft.com/office/drawing/2014/main" id="{B5882BBE-CABD-0774-2B41-27946EE6C4AF}"/>
              </a:ext>
            </a:extLst>
          </p:cNvPr>
          <p:cNvSpPr/>
          <p:nvPr/>
        </p:nvSpPr>
        <p:spPr>
          <a:xfrm>
            <a:off x="5061438" y="4426808"/>
            <a:ext cx="747891" cy="369844"/>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Risque 1</a:t>
            </a:r>
          </a:p>
        </p:txBody>
      </p:sp>
      <p:cxnSp>
        <p:nvCxnSpPr>
          <p:cNvPr id="41" name="Connecteur droit avec flèche 40">
            <a:extLst>
              <a:ext uri="{FF2B5EF4-FFF2-40B4-BE49-F238E27FC236}">
                <a16:creationId xmlns:a16="http://schemas.microsoft.com/office/drawing/2014/main" id="{FFCB6F70-67B4-B4BD-308E-BA64BC6E55F6}"/>
              </a:ext>
            </a:extLst>
          </p:cNvPr>
          <p:cNvCxnSpPr>
            <a:cxnSpLocks/>
            <a:stCxn id="18" idx="2"/>
            <a:endCxn id="40" idx="0"/>
          </p:cNvCxnSpPr>
          <p:nvPr/>
        </p:nvCxnSpPr>
        <p:spPr>
          <a:xfrm>
            <a:off x="5433627" y="4261749"/>
            <a:ext cx="1757" cy="165058"/>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42" name="Ellipse 41">
            <a:extLst>
              <a:ext uri="{FF2B5EF4-FFF2-40B4-BE49-F238E27FC236}">
                <a16:creationId xmlns:a16="http://schemas.microsoft.com/office/drawing/2014/main" id="{45A76E66-9F9D-71A6-B8B0-D47C3ADAE3EF}"/>
              </a:ext>
            </a:extLst>
          </p:cNvPr>
          <p:cNvSpPr/>
          <p:nvPr/>
        </p:nvSpPr>
        <p:spPr>
          <a:xfrm>
            <a:off x="6800475" y="2738050"/>
            <a:ext cx="324000" cy="324000"/>
          </a:xfrm>
          <a:prstGeom prst="ellipse">
            <a:avLst/>
          </a:prstGeom>
          <a:solidFill>
            <a:schemeClr val="tx2">
              <a:lumMod val="20000"/>
              <a:lumOff val="80000"/>
            </a:schemeClr>
          </a:solidFill>
          <a:ln>
            <a:noFill/>
            <a:prstDash val="dash"/>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800" b="1" dirty="0">
                <a:latin typeface="Segoe UI" panose="020B0502040204020203" pitchFamily="34" charset="0"/>
                <a:cs typeface="Segoe UI" panose="020B0502040204020203" pitchFamily="34" charset="0"/>
              </a:rPr>
              <a:t>PP</a:t>
            </a:r>
          </a:p>
        </p:txBody>
      </p:sp>
      <p:sp>
        <p:nvSpPr>
          <p:cNvPr id="43" name="ZoneTexte 42">
            <a:extLst>
              <a:ext uri="{FF2B5EF4-FFF2-40B4-BE49-F238E27FC236}">
                <a16:creationId xmlns:a16="http://schemas.microsoft.com/office/drawing/2014/main" id="{335BAA6D-BA12-E241-D85A-E6F3B48F676B}"/>
              </a:ext>
            </a:extLst>
          </p:cNvPr>
          <p:cNvSpPr txBox="1"/>
          <p:nvPr/>
        </p:nvSpPr>
        <p:spPr>
          <a:xfrm>
            <a:off x="6781121" y="1026469"/>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cxnSp>
        <p:nvCxnSpPr>
          <p:cNvPr id="44" name="Connecteur : en angle 17">
            <a:extLst>
              <a:ext uri="{FF2B5EF4-FFF2-40B4-BE49-F238E27FC236}">
                <a16:creationId xmlns:a16="http://schemas.microsoft.com/office/drawing/2014/main" id="{F1EFDC39-B84C-5C6F-6EDD-64906029B638}"/>
              </a:ext>
            </a:extLst>
          </p:cNvPr>
          <p:cNvCxnSpPr>
            <a:cxnSpLocks/>
            <a:stCxn id="15" idx="2"/>
            <a:endCxn id="17" idx="0"/>
          </p:cNvCxnSpPr>
          <p:nvPr/>
        </p:nvCxnSpPr>
        <p:spPr>
          <a:xfrm rot="16200000" flipH="1">
            <a:off x="5543663" y="3084295"/>
            <a:ext cx="165263" cy="385336"/>
          </a:xfrm>
          <a:prstGeom prst="bentConnector3">
            <a:avLst>
              <a:gd name="adj1" fmla="val 37032"/>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46" name="Rectangle 45">
            <a:extLst>
              <a:ext uri="{FF2B5EF4-FFF2-40B4-BE49-F238E27FC236}">
                <a16:creationId xmlns:a16="http://schemas.microsoft.com/office/drawing/2014/main" id="{0330CCFE-A930-9469-A93D-897D425BB52E}"/>
              </a:ext>
            </a:extLst>
          </p:cNvPr>
          <p:cNvSpPr/>
          <p:nvPr/>
        </p:nvSpPr>
        <p:spPr>
          <a:xfrm>
            <a:off x="7280152" y="2287750"/>
            <a:ext cx="462800" cy="34107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ts val="1000"/>
              </a:lnSpc>
            </a:pPr>
            <a:r>
              <a:rPr lang="fr-FR" sz="850" dirty="0">
                <a:solidFill>
                  <a:srgbClr val="252525"/>
                </a:solidFill>
                <a:latin typeface="Segoe UI" panose="020B0502040204020203" pitchFamily="34" charset="0"/>
                <a:cs typeface="Segoe UI" panose="020B0502040204020203" pitchFamily="34" charset="0"/>
              </a:rPr>
              <a:t>SS n</a:t>
            </a:r>
          </a:p>
        </p:txBody>
      </p:sp>
      <p:sp>
        <p:nvSpPr>
          <p:cNvPr id="47" name="ZoneTexte 46">
            <a:extLst>
              <a:ext uri="{FF2B5EF4-FFF2-40B4-BE49-F238E27FC236}">
                <a16:creationId xmlns:a16="http://schemas.microsoft.com/office/drawing/2014/main" id="{F740C17A-9ECC-3A28-C1C6-0B75A785C524}"/>
              </a:ext>
            </a:extLst>
          </p:cNvPr>
          <p:cNvSpPr txBox="1"/>
          <p:nvPr/>
        </p:nvSpPr>
        <p:spPr>
          <a:xfrm>
            <a:off x="6958920" y="2345402"/>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sp>
        <p:nvSpPr>
          <p:cNvPr id="48" name="ZoneTexte 47">
            <a:extLst>
              <a:ext uri="{FF2B5EF4-FFF2-40B4-BE49-F238E27FC236}">
                <a16:creationId xmlns:a16="http://schemas.microsoft.com/office/drawing/2014/main" id="{B52FB0D6-DD1A-2680-7ACA-392700CB0486}"/>
              </a:ext>
            </a:extLst>
          </p:cNvPr>
          <p:cNvSpPr txBox="1"/>
          <p:nvPr/>
        </p:nvSpPr>
        <p:spPr>
          <a:xfrm>
            <a:off x="7505101" y="2548207"/>
            <a:ext cx="815739" cy="553998"/>
          </a:xfrm>
          <a:prstGeom prst="rect">
            <a:avLst/>
          </a:prstGeom>
          <a:ln>
            <a:noFill/>
          </a:ln>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lstStyle>
            <a:defPPr>
              <a:defRPr lang="fr-FR"/>
            </a:defPPr>
            <a:lvl1pPr algn="ctr">
              <a:defRPr sz="900">
                <a:latin typeface="Segoe UI" panose="020B0502040204020203" pitchFamily="34" charset="0"/>
                <a:cs typeface="Segoe UI" panose="020B0502040204020203" pitchFamily="34" charset="0"/>
              </a:defRPr>
            </a:lvl1pPr>
          </a:lstStyle>
          <a:p>
            <a:r>
              <a:rPr lang="fr-FR" sz="850" dirty="0"/>
              <a:t>Héritage de</a:t>
            </a:r>
            <a:br>
              <a:rPr lang="fr-FR" sz="850" dirty="0"/>
            </a:br>
            <a:r>
              <a:rPr lang="fr-FR" sz="850" dirty="0"/>
              <a:t>la gravité</a:t>
            </a:r>
          </a:p>
        </p:txBody>
      </p:sp>
      <p:sp>
        <p:nvSpPr>
          <p:cNvPr id="49" name="Rectangle 48">
            <a:extLst>
              <a:ext uri="{FF2B5EF4-FFF2-40B4-BE49-F238E27FC236}">
                <a16:creationId xmlns:a16="http://schemas.microsoft.com/office/drawing/2014/main" id="{72F55DB8-E2CB-5EFA-56D0-4FBE09CEC012}"/>
              </a:ext>
            </a:extLst>
          </p:cNvPr>
          <p:cNvSpPr/>
          <p:nvPr/>
        </p:nvSpPr>
        <p:spPr>
          <a:xfrm>
            <a:off x="6943829" y="3359595"/>
            <a:ext cx="501567" cy="33636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SO n</a:t>
            </a:r>
          </a:p>
        </p:txBody>
      </p:sp>
      <p:sp>
        <p:nvSpPr>
          <p:cNvPr id="50" name="ZoneTexte 49">
            <a:extLst>
              <a:ext uri="{FF2B5EF4-FFF2-40B4-BE49-F238E27FC236}">
                <a16:creationId xmlns:a16="http://schemas.microsoft.com/office/drawing/2014/main" id="{1E95077A-17CE-37D7-2417-8049EE512A2A}"/>
              </a:ext>
            </a:extLst>
          </p:cNvPr>
          <p:cNvSpPr txBox="1"/>
          <p:nvPr/>
        </p:nvSpPr>
        <p:spPr>
          <a:xfrm>
            <a:off x="6616710" y="3406679"/>
            <a:ext cx="258343" cy="269088"/>
          </a:xfrm>
          <a:prstGeom prst="rect">
            <a:avLst/>
          </a:prstGeom>
          <a:noFill/>
        </p:spPr>
        <p:txBody>
          <a:bodyPr wrap="none" rtlCol="0">
            <a:spAutoFit/>
          </a:bodyPr>
          <a:lstStyle/>
          <a:p>
            <a:r>
              <a:rPr lang="fr-FR" dirty="0">
                <a:latin typeface="Segoe UI" panose="020B0502040204020203" pitchFamily="34" charset="0"/>
                <a:cs typeface="Segoe UI" panose="020B0502040204020203" pitchFamily="34" charset="0"/>
              </a:rPr>
              <a:t>…</a:t>
            </a:r>
          </a:p>
        </p:txBody>
      </p:sp>
      <p:sp>
        <p:nvSpPr>
          <p:cNvPr id="6" name="Title 4">
            <a:extLst>
              <a:ext uri="{FF2B5EF4-FFF2-40B4-BE49-F238E27FC236}">
                <a16:creationId xmlns:a16="http://schemas.microsoft.com/office/drawing/2014/main" id="{E6C67665-5A86-C048-2031-96B9C8B806C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Construction de la formulation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7" name="ZoneTexte 6">
            <a:extLst>
              <a:ext uri="{FF2B5EF4-FFF2-40B4-BE49-F238E27FC236}">
                <a16:creationId xmlns:a16="http://schemas.microsoft.com/office/drawing/2014/main" id="{6C8DCA36-7FEA-F0AE-FA21-61EA31BD2965}"/>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5-1</a:t>
            </a:r>
            <a:r>
              <a:rPr lang="fr-FR" sz="1400" dirty="0">
                <a:solidFill>
                  <a:srgbClr val="E53D51"/>
                </a:solidFill>
                <a:latin typeface="Segoe UI" panose="020B0502040204020203" pitchFamily="34" charset="0"/>
                <a:cs typeface="Segoe UI" panose="020B0502040204020203" pitchFamily="34" charset="0"/>
              </a:rPr>
              <a:t> • Vision détaillée</a:t>
            </a:r>
            <a:endParaRPr lang="fr-FR" sz="1400" b="0" dirty="0">
              <a:solidFill>
                <a:srgbClr val="E53D5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17464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fade">
                                      <p:cBhvr>
                                        <p:cTn id="42" dur="500"/>
                                        <p:tgtEl>
                                          <p:spTgt spid="36"/>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39"/>
                                        </p:tgtEl>
                                        <p:attrNameLst>
                                          <p:attrName>style.visibility</p:attrName>
                                        </p:attrNameLst>
                                      </p:cBhvr>
                                      <p:to>
                                        <p:strVal val="visible"/>
                                      </p:to>
                                    </p:set>
                                    <p:animEffect transition="in" filter="fade">
                                      <p:cBhvr>
                                        <p:cTn id="54" dur="500"/>
                                        <p:tgtEl>
                                          <p:spTgt spid="3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wipe(up)">
                                      <p:cBhvr>
                                        <p:cTn id="64" dur="500"/>
                                        <p:tgtEl>
                                          <p:spTgt spid="26"/>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fade">
                                      <p:cBhvr>
                                        <p:cTn id="76" dur="500"/>
                                        <p:tgtEl>
                                          <p:spTgt spid="4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wipe(up)">
                                      <p:cBhvr>
                                        <p:cTn id="81" dur="500"/>
                                        <p:tgtEl>
                                          <p:spTgt spid="21"/>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fade">
                                      <p:cBhvr>
                                        <p:cTn id="85" dur="500"/>
                                        <p:tgtEl>
                                          <p:spTgt spid="4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9"/>
                                        </p:tgtEl>
                                        <p:attrNameLst>
                                          <p:attrName>style.visibility</p:attrName>
                                        </p:attrNameLst>
                                      </p:cBhvr>
                                      <p:to>
                                        <p:strVal val="visible"/>
                                      </p:to>
                                    </p:set>
                                    <p:animEffect transition="in" filter="fade">
                                      <p:cBhvr>
                                        <p:cTn id="90" dur="500"/>
                                        <p:tgtEl>
                                          <p:spTgt spid="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wipe(up)">
                                      <p:cBhvr>
                                        <p:cTn id="95" dur="500"/>
                                        <p:tgtEl>
                                          <p:spTgt spid="30"/>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500"/>
                                        <p:tgtEl>
                                          <p:spTgt spid="15"/>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fade">
                                      <p:cBhvr>
                                        <p:cTn id="103" dur="500"/>
                                        <p:tgtEl>
                                          <p:spTgt spid="25"/>
                                        </p:tgtEl>
                                      </p:cBhvr>
                                    </p:animEffect>
                                  </p:childTnLst>
                                </p:cTn>
                              </p:par>
                            </p:childTnLst>
                          </p:cTn>
                        </p:par>
                        <p:par>
                          <p:cTn id="104" fill="hold">
                            <p:stCondLst>
                              <p:cond delay="1500"/>
                            </p:stCondLst>
                            <p:childTnLst>
                              <p:par>
                                <p:cTn id="105" presetID="22" presetClass="entr" presetSubtype="1" fill="hold" nodeType="after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wipe(up)">
                                      <p:cBhvr>
                                        <p:cTn id="107" dur="500"/>
                                        <p:tgtEl>
                                          <p:spTgt spid="24"/>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16"/>
                                        </p:tgtEl>
                                        <p:attrNameLst>
                                          <p:attrName>style.visibility</p:attrName>
                                        </p:attrNameLst>
                                      </p:cBhvr>
                                      <p:to>
                                        <p:strVal val="visible"/>
                                      </p:to>
                                    </p:set>
                                    <p:animEffect transition="in" filter="fade">
                                      <p:cBhvr>
                                        <p:cTn id="111" dur="500"/>
                                        <p:tgtEl>
                                          <p:spTgt spid="16"/>
                                        </p:tgtEl>
                                      </p:cBhvr>
                                    </p:animEffect>
                                  </p:childTnLst>
                                </p:cTn>
                              </p:par>
                            </p:childTnLst>
                          </p:cTn>
                        </p:par>
                        <p:par>
                          <p:cTn id="112" fill="hold">
                            <p:stCondLst>
                              <p:cond delay="2500"/>
                            </p:stCondLst>
                            <p:childTnLst>
                              <p:par>
                                <p:cTn id="113" presetID="53" presetClass="entr" presetSubtype="16" fill="hold" grpId="0" nodeType="afterEffect">
                                  <p:stCondLst>
                                    <p:cond delay="0"/>
                                  </p:stCondLst>
                                  <p:childTnLst>
                                    <p:set>
                                      <p:cBhvr>
                                        <p:cTn id="114" dur="1" fill="hold">
                                          <p:stCondLst>
                                            <p:cond delay="0"/>
                                          </p:stCondLst>
                                        </p:cTn>
                                        <p:tgtEl>
                                          <p:spTgt spid="29"/>
                                        </p:tgtEl>
                                        <p:attrNameLst>
                                          <p:attrName>style.visibility</p:attrName>
                                        </p:attrNameLst>
                                      </p:cBhvr>
                                      <p:to>
                                        <p:strVal val="visible"/>
                                      </p:to>
                                    </p:set>
                                    <p:anim calcmode="lin" valueType="num">
                                      <p:cBhvr>
                                        <p:cTn id="115" dur="500" fill="hold"/>
                                        <p:tgtEl>
                                          <p:spTgt spid="29"/>
                                        </p:tgtEl>
                                        <p:attrNameLst>
                                          <p:attrName>ppt_w</p:attrName>
                                        </p:attrNameLst>
                                      </p:cBhvr>
                                      <p:tavLst>
                                        <p:tav tm="0">
                                          <p:val>
                                            <p:fltVal val="0"/>
                                          </p:val>
                                        </p:tav>
                                        <p:tav tm="100000">
                                          <p:val>
                                            <p:strVal val="#ppt_w"/>
                                          </p:val>
                                        </p:tav>
                                      </p:tavLst>
                                    </p:anim>
                                    <p:anim calcmode="lin" valueType="num">
                                      <p:cBhvr>
                                        <p:cTn id="116" dur="500" fill="hold"/>
                                        <p:tgtEl>
                                          <p:spTgt spid="29"/>
                                        </p:tgtEl>
                                        <p:attrNameLst>
                                          <p:attrName>ppt_h</p:attrName>
                                        </p:attrNameLst>
                                      </p:cBhvr>
                                      <p:tavLst>
                                        <p:tav tm="0">
                                          <p:val>
                                            <p:fltVal val="0"/>
                                          </p:val>
                                        </p:tav>
                                        <p:tav tm="100000">
                                          <p:val>
                                            <p:strVal val="#ppt_h"/>
                                          </p:val>
                                        </p:tav>
                                      </p:tavLst>
                                    </p:anim>
                                    <p:animEffect transition="in" filter="fade">
                                      <p:cBhvr>
                                        <p:cTn id="117" dur="500"/>
                                        <p:tgtEl>
                                          <p:spTgt spid="29"/>
                                        </p:tgtEl>
                                      </p:cBhvr>
                                    </p:animEffect>
                                  </p:childTnLst>
                                </p:cTn>
                              </p:par>
                            </p:childTnLst>
                          </p:cTn>
                        </p:par>
                        <p:par>
                          <p:cTn id="118" fill="hold">
                            <p:stCondLst>
                              <p:cond delay="3000"/>
                            </p:stCondLst>
                            <p:childTnLst>
                              <p:par>
                                <p:cTn id="119" presetID="53" presetClass="entr" presetSubtype="16" fill="hold" grpId="0" nodeType="afterEffect">
                                  <p:stCondLst>
                                    <p:cond delay="0"/>
                                  </p:stCondLst>
                                  <p:childTnLst>
                                    <p:set>
                                      <p:cBhvr>
                                        <p:cTn id="120" dur="1" fill="hold">
                                          <p:stCondLst>
                                            <p:cond delay="0"/>
                                          </p:stCondLst>
                                        </p:cTn>
                                        <p:tgtEl>
                                          <p:spTgt spid="42"/>
                                        </p:tgtEl>
                                        <p:attrNameLst>
                                          <p:attrName>style.visibility</p:attrName>
                                        </p:attrNameLst>
                                      </p:cBhvr>
                                      <p:to>
                                        <p:strVal val="visible"/>
                                      </p:to>
                                    </p:set>
                                    <p:anim calcmode="lin" valueType="num">
                                      <p:cBhvr>
                                        <p:cTn id="121" dur="500" fill="hold"/>
                                        <p:tgtEl>
                                          <p:spTgt spid="42"/>
                                        </p:tgtEl>
                                        <p:attrNameLst>
                                          <p:attrName>ppt_w</p:attrName>
                                        </p:attrNameLst>
                                      </p:cBhvr>
                                      <p:tavLst>
                                        <p:tav tm="0">
                                          <p:val>
                                            <p:fltVal val="0"/>
                                          </p:val>
                                        </p:tav>
                                        <p:tav tm="100000">
                                          <p:val>
                                            <p:strVal val="#ppt_w"/>
                                          </p:val>
                                        </p:tav>
                                      </p:tavLst>
                                    </p:anim>
                                    <p:anim calcmode="lin" valueType="num">
                                      <p:cBhvr>
                                        <p:cTn id="122" dur="500" fill="hold"/>
                                        <p:tgtEl>
                                          <p:spTgt spid="42"/>
                                        </p:tgtEl>
                                        <p:attrNameLst>
                                          <p:attrName>ppt_h</p:attrName>
                                        </p:attrNameLst>
                                      </p:cBhvr>
                                      <p:tavLst>
                                        <p:tav tm="0">
                                          <p:val>
                                            <p:fltVal val="0"/>
                                          </p:val>
                                        </p:tav>
                                        <p:tav tm="100000">
                                          <p:val>
                                            <p:strVal val="#ppt_h"/>
                                          </p:val>
                                        </p:tav>
                                      </p:tavLst>
                                    </p:anim>
                                    <p:animEffect transition="in" filter="fade">
                                      <p:cBhvr>
                                        <p:cTn id="123" dur="500"/>
                                        <p:tgtEl>
                                          <p:spTgt spid="42"/>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0"/>
                                        </p:tgtEl>
                                        <p:attrNameLst>
                                          <p:attrName>style.visibility</p:attrName>
                                        </p:attrNameLst>
                                      </p:cBhvr>
                                      <p:to>
                                        <p:strVal val="visible"/>
                                      </p:to>
                                    </p:set>
                                    <p:animEffect transition="in" filter="fade">
                                      <p:cBhvr>
                                        <p:cTn id="128" dur="500"/>
                                        <p:tgtEl>
                                          <p:spTgt spid="10"/>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wipe(left)">
                                      <p:cBhvr>
                                        <p:cTn id="133" dur="500"/>
                                        <p:tgtEl>
                                          <p:spTgt spid="44"/>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7"/>
                                        </p:tgtEl>
                                        <p:attrNameLst>
                                          <p:attrName>style.visibility</p:attrName>
                                        </p:attrNameLst>
                                      </p:cBhvr>
                                      <p:to>
                                        <p:strVal val="visible"/>
                                      </p:to>
                                    </p:set>
                                    <p:animEffect transition="in" filter="fade">
                                      <p:cBhvr>
                                        <p:cTn id="137" dur="500"/>
                                        <p:tgtEl>
                                          <p:spTgt spid="17"/>
                                        </p:tgtEl>
                                      </p:cBhvr>
                                    </p:animEffect>
                                  </p:childTnLst>
                                </p:cTn>
                              </p:par>
                            </p:childTnLst>
                          </p:cTn>
                        </p:par>
                        <p:par>
                          <p:cTn id="138" fill="hold">
                            <p:stCondLst>
                              <p:cond delay="1000"/>
                            </p:stCondLst>
                            <p:childTnLst>
                              <p:par>
                                <p:cTn id="139" presetID="10" presetClass="entr" presetSubtype="0" fill="hold" grpId="0" nodeType="after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fade">
                                      <p:cBhvr>
                                        <p:cTn id="141" dur="500"/>
                                        <p:tgtEl>
                                          <p:spTgt spid="50"/>
                                        </p:tgtEl>
                                      </p:cBhvr>
                                    </p:animEffect>
                                  </p:childTnLst>
                                </p:cTn>
                              </p:par>
                            </p:childTnLst>
                          </p:cTn>
                        </p:par>
                        <p:par>
                          <p:cTn id="142" fill="hold">
                            <p:stCondLst>
                              <p:cond delay="1500"/>
                            </p:stCondLst>
                            <p:childTnLst>
                              <p:par>
                                <p:cTn id="143" presetID="10" presetClass="entr" presetSubtype="0" fill="hold" grpId="0" nodeType="afterEffect">
                                  <p:stCondLst>
                                    <p:cond delay="0"/>
                                  </p:stCondLst>
                                  <p:childTnLst>
                                    <p:set>
                                      <p:cBhvr>
                                        <p:cTn id="144" dur="1" fill="hold">
                                          <p:stCondLst>
                                            <p:cond delay="0"/>
                                          </p:stCondLst>
                                        </p:cTn>
                                        <p:tgtEl>
                                          <p:spTgt spid="49"/>
                                        </p:tgtEl>
                                        <p:attrNameLst>
                                          <p:attrName>style.visibility</p:attrName>
                                        </p:attrNameLst>
                                      </p:cBhvr>
                                      <p:to>
                                        <p:strVal val="visible"/>
                                      </p:to>
                                    </p:set>
                                    <p:animEffect transition="in" filter="fade">
                                      <p:cBhvr>
                                        <p:cTn id="145" dur="500"/>
                                        <p:tgtEl>
                                          <p:spTgt spid="49"/>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1"/>
                                        </p:tgtEl>
                                        <p:attrNameLst>
                                          <p:attrName>style.visibility</p:attrName>
                                        </p:attrNameLst>
                                      </p:cBhvr>
                                      <p:to>
                                        <p:strVal val="visible"/>
                                      </p:to>
                                    </p:set>
                                    <p:animEffect transition="in" filter="fade">
                                      <p:cBhvr>
                                        <p:cTn id="150" dur="500"/>
                                        <p:tgtEl>
                                          <p:spTgt spid="11"/>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2" fill="hold" nodeType="clickEffect">
                                  <p:stCondLst>
                                    <p:cond delay="0"/>
                                  </p:stCondLst>
                                  <p:childTnLst>
                                    <p:set>
                                      <p:cBhvr>
                                        <p:cTn id="154" dur="1" fill="hold">
                                          <p:stCondLst>
                                            <p:cond delay="0"/>
                                          </p:stCondLst>
                                        </p:cTn>
                                        <p:tgtEl>
                                          <p:spTgt spid="32"/>
                                        </p:tgtEl>
                                        <p:attrNameLst>
                                          <p:attrName>style.visibility</p:attrName>
                                        </p:attrNameLst>
                                      </p:cBhvr>
                                      <p:to>
                                        <p:strVal val="visible"/>
                                      </p:to>
                                    </p:set>
                                    <p:animEffect transition="in" filter="wipe(right)">
                                      <p:cBhvr>
                                        <p:cTn id="155" dur="500"/>
                                        <p:tgtEl>
                                          <p:spTgt spid="32"/>
                                        </p:tgtEl>
                                      </p:cBhvr>
                                    </p:animEffect>
                                  </p:childTnLst>
                                </p:cTn>
                              </p:par>
                            </p:childTnLst>
                          </p:cTn>
                        </p:par>
                        <p:par>
                          <p:cTn id="156" fill="hold">
                            <p:stCondLst>
                              <p:cond delay="500"/>
                            </p:stCondLst>
                            <p:childTnLst>
                              <p:par>
                                <p:cTn id="157" presetID="10" presetClass="entr" presetSubtype="0" fill="hold" grpId="0" nodeType="afterEffect">
                                  <p:stCondLst>
                                    <p:cond delay="0"/>
                                  </p:stCondLst>
                                  <p:childTnLst>
                                    <p:set>
                                      <p:cBhvr>
                                        <p:cTn id="158" dur="1" fill="hold">
                                          <p:stCondLst>
                                            <p:cond delay="0"/>
                                          </p:stCondLst>
                                        </p:cTn>
                                        <p:tgtEl>
                                          <p:spTgt spid="18"/>
                                        </p:tgtEl>
                                        <p:attrNameLst>
                                          <p:attrName>style.visibility</p:attrName>
                                        </p:attrNameLst>
                                      </p:cBhvr>
                                      <p:to>
                                        <p:strVal val="visible"/>
                                      </p:to>
                                    </p:set>
                                    <p:animEffect transition="in" filter="fade">
                                      <p:cBhvr>
                                        <p:cTn id="159" dur="500"/>
                                        <p:tgtEl>
                                          <p:spTgt spid="18"/>
                                        </p:tgtEl>
                                      </p:cBhvr>
                                    </p:animEffect>
                                  </p:childTnLst>
                                </p:cTn>
                              </p:par>
                            </p:childTnLst>
                          </p:cTn>
                        </p:par>
                        <p:par>
                          <p:cTn id="160" fill="hold">
                            <p:stCondLst>
                              <p:cond delay="1000"/>
                            </p:stCondLst>
                            <p:childTnLst>
                              <p:par>
                                <p:cTn id="161" presetID="10" presetClass="entr" presetSubtype="0" fill="hold" grpId="0" nodeType="afterEffect">
                                  <p:stCondLst>
                                    <p:cond delay="0"/>
                                  </p:stCondLst>
                                  <p:childTnLst>
                                    <p:set>
                                      <p:cBhvr>
                                        <p:cTn id="162" dur="1" fill="hold">
                                          <p:stCondLst>
                                            <p:cond delay="0"/>
                                          </p:stCondLst>
                                        </p:cTn>
                                        <p:tgtEl>
                                          <p:spTgt spid="31"/>
                                        </p:tgtEl>
                                        <p:attrNameLst>
                                          <p:attrName>style.visibility</p:attrName>
                                        </p:attrNameLst>
                                      </p:cBhvr>
                                      <p:to>
                                        <p:strVal val="visible"/>
                                      </p:to>
                                    </p:set>
                                    <p:animEffect transition="in" filter="fade">
                                      <p:cBhvr>
                                        <p:cTn id="163" dur="500"/>
                                        <p:tgtEl>
                                          <p:spTgt spid="31"/>
                                        </p:tgtEl>
                                      </p:cBhvr>
                                    </p:animEffect>
                                  </p:childTnLst>
                                </p:cTn>
                              </p:par>
                            </p:childTnLst>
                          </p:cTn>
                        </p:par>
                        <p:par>
                          <p:cTn id="164" fill="hold">
                            <p:stCondLst>
                              <p:cond delay="1500"/>
                            </p:stCondLst>
                            <p:childTnLst>
                              <p:par>
                                <p:cTn id="165" presetID="22" presetClass="entr" presetSubtype="8" fill="hold" nodeType="afterEffect">
                                  <p:stCondLst>
                                    <p:cond delay="0"/>
                                  </p:stCondLst>
                                  <p:childTnLst>
                                    <p:set>
                                      <p:cBhvr>
                                        <p:cTn id="166" dur="1" fill="hold">
                                          <p:stCondLst>
                                            <p:cond delay="0"/>
                                          </p:stCondLst>
                                        </p:cTn>
                                        <p:tgtEl>
                                          <p:spTgt spid="33"/>
                                        </p:tgtEl>
                                        <p:attrNameLst>
                                          <p:attrName>style.visibility</p:attrName>
                                        </p:attrNameLst>
                                      </p:cBhvr>
                                      <p:to>
                                        <p:strVal val="visible"/>
                                      </p:to>
                                    </p:set>
                                    <p:animEffect transition="in" filter="wipe(left)">
                                      <p:cBhvr>
                                        <p:cTn id="167" dur="500"/>
                                        <p:tgtEl>
                                          <p:spTgt spid="33"/>
                                        </p:tgtEl>
                                      </p:cBhvr>
                                    </p:animEffect>
                                  </p:childTnLst>
                                </p:cTn>
                              </p:par>
                            </p:childTnLst>
                          </p:cTn>
                        </p:par>
                        <p:par>
                          <p:cTn id="168" fill="hold">
                            <p:stCondLst>
                              <p:cond delay="2000"/>
                            </p:stCondLst>
                            <p:childTnLst>
                              <p:par>
                                <p:cTn id="169" presetID="10" presetClass="entr" presetSubtype="0" fill="hold" grpId="0" nodeType="afterEffect">
                                  <p:stCondLst>
                                    <p:cond delay="0"/>
                                  </p:stCondLst>
                                  <p:childTnLst>
                                    <p:set>
                                      <p:cBhvr>
                                        <p:cTn id="170" dur="1" fill="hold">
                                          <p:stCondLst>
                                            <p:cond delay="0"/>
                                          </p:stCondLst>
                                        </p:cTn>
                                        <p:tgtEl>
                                          <p:spTgt spid="19"/>
                                        </p:tgtEl>
                                        <p:attrNameLst>
                                          <p:attrName>style.visibility</p:attrName>
                                        </p:attrNameLst>
                                      </p:cBhvr>
                                      <p:to>
                                        <p:strVal val="visible"/>
                                      </p:to>
                                    </p:set>
                                    <p:animEffect transition="in" filter="fade">
                                      <p:cBhvr>
                                        <p:cTn id="171" dur="500"/>
                                        <p:tgtEl>
                                          <p:spTgt spid="19"/>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20"/>
                                        </p:tgtEl>
                                        <p:attrNameLst>
                                          <p:attrName>style.visibility</p:attrName>
                                        </p:attrNameLst>
                                      </p:cBhvr>
                                      <p:to>
                                        <p:strVal val="visible"/>
                                      </p:to>
                                    </p:set>
                                    <p:animEffect transition="in" filter="fade">
                                      <p:cBhvr>
                                        <p:cTn id="176" dur="500"/>
                                        <p:tgtEl>
                                          <p:spTgt spid="20"/>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2"/>
                                        </p:tgtEl>
                                        <p:attrNameLst>
                                          <p:attrName>style.visibility</p:attrName>
                                        </p:attrNameLst>
                                      </p:cBhvr>
                                      <p:to>
                                        <p:strVal val="visible"/>
                                      </p:to>
                                    </p:set>
                                    <p:animEffect transition="in" filter="fade">
                                      <p:cBhvr>
                                        <p:cTn id="181" dur="500"/>
                                        <p:tgtEl>
                                          <p:spTgt spid="2"/>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nodeType="clickEffect">
                                  <p:stCondLst>
                                    <p:cond delay="0"/>
                                  </p:stCondLst>
                                  <p:childTnLst>
                                    <p:set>
                                      <p:cBhvr>
                                        <p:cTn id="185" dur="1" fill="hold">
                                          <p:stCondLst>
                                            <p:cond delay="0"/>
                                          </p:stCondLst>
                                        </p:cTn>
                                        <p:tgtEl>
                                          <p:spTgt spid="41"/>
                                        </p:tgtEl>
                                        <p:attrNameLst>
                                          <p:attrName>style.visibility</p:attrName>
                                        </p:attrNameLst>
                                      </p:cBhvr>
                                      <p:to>
                                        <p:strVal val="visible"/>
                                      </p:to>
                                    </p:set>
                                    <p:animEffect transition="in" filter="wipe(up)">
                                      <p:cBhvr>
                                        <p:cTn id="186" dur="500"/>
                                        <p:tgtEl>
                                          <p:spTgt spid="41"/>
                                        </p:tgtEl>
                                      </p:cBhvr>
                                    </p:animEffect>
                                  </p:childTnLst>
                                </p:cTn>
                              </p:par>
                            </p:childTnLst>
                          </p:cTn>
                        </p:par>
                        <p:par>
                          <p:cTn id="187" fill="hold">
                            <p:stCondLst>
                              <p:cond delay="500"/>
                            </p:stCondLst>
                            <p:childTnLst>
                              <p:par>
                                <p:cTn id="188" presetID="10" presetClass="entr" presetSubtype="0" fill="hold" grpId="0" nodeType="afterEffect">
                                  <p:stCondLst>
                                    <p:cond delay="0"/>
                                  </p:stCondLst>
                                  <p:childTnLst>
                                    <p:set>
                                      <p:cBhvr>
                                        <p:cTn id="189" dur="1" fill="hold">
                                          <p:stCondLst>
                                            <p:cond delay="0"/>
                                          </p:stCondLst>
                                        </p:cTn>
                                        <p:tgtEl>
                                          <p:spTgt spid="40"/>
                                        </p:tgtEl>
                                        <p:attrNameLst>
                                          <p:attrName>style.visibility</p:attrName>
                                        </p:attrNameLst>
                                      </p:cBhvr>
                                      <p:to>
                                        <p:strVal val="visible"/>
                                      </p:to>
                                    </p:set>
                                    <p:animEffect transition="in" filter="fade">
                                      <p:cBhvr>
                                        <p:cTn id="190" dur="500"/>
                                        <p:tgtEl>
                                          <p:spTgt spid="40"/>
                                        </p:tgtEl>
                                      </p:cBhvr>
                                    </p:animEffect>
                                  </p:childTnLst>
                                </p:cTn>
                              </p:par>
                            </p:childTnLst>
                          </p:cTn>
                        </p:par>
                        <p:par>
                          <p:cTn id="191" fill="hold">
                            <p:stCondLst>
                              <p:cond delay="1000"/>
                            </p:stCondLst>
                            <p:childTnLst>
                              <p:par>
                                <p:cTn id="192" presetID="42" presetClass="entr" presetSubtype="0" fill="hold" grpId="0" nodeType="afterEffect">
                                  <p:stCondLst>
                                    <p:cond delay="1000"/>
                                  </p:stCondLst>
                                  <p:childTnLst>
                                    <p:set>
                                      <p:cBhvr>
                                        <p:cTn id="193" dur="1" fill="hold">
                                          <p:stCondLst>
                                            <p:cond delay="0"/>
                                          </p:stCondLst>
                                        </p:cTn>
                                        <p:tgtEl>
                                          <p:spTgt spid="45"/>
                                        </p:tgtEl>
                                        <p:attrNameLst>
                                          <p:attrName>style.visibility</p:attrName>
                                        </p:attrNameLst>
                                      </p:cBhvr>
                                      <p:to>
                                        <p:strVal val="visible"/>
                                      </p:to>
                                    </p:set>
                                    <p:animEffect transition="in" filter="fade">
                                      <p:cBhvr>
                                        <p:cTn id="194" dur="1000"/>
                                        <p:tgtEl>
                                          <p:spTgt spid="45"/>
                                        </p:tgtEl>
                                      </p:cBhvr>
                                    </p:animEffect>
                                    <p:anim calcmode="lin" valueType="num">
                                      <p:cBhvr>
                                        <p:cTn id="195" dur="1000" fill="hold"/>
                                        <p:tgtEl>
                                          <p:spTgt spid="45"/>
                                        </p:tgtEl>
                                        <p:attrNameLst>
                                          <p:attrName>ppt_x</p:attrName>
                                        </p:attrNameLst>
                                      </p:cBhvr>
                                      <p:tavLst>
                                        <p:tav tm="0">
                                          <p:val>
                                            <p:strVal val="#ppt_x"/>
                                          </p:val>
                                        </p:tav>
                                        <p:tav tm="100000">
                                          <p:val>
                                            <p:strVal val="#ppt_x"/>
                                          </p:val>
                                        </p:tav>
                                      </p:tavLst>
                                    </p:anim>
                                    <p:anim calcmode="lin" valueType="num">
                                      <p:cBhvr>
                                        <p:cTn id="19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8" grpId="0"/>
      <p:bldP spid="9" grpId="0"/>
      <p:bldP spid="10" grpId="0"/>
      <p:bldP spid="11" grpId="0"/>
      <p:bldP spid="45" grpId="0"/>
      <p:bldP spid="13" grpId="0" animBg="1"/>
      <p:bldP spid="14" grpId="0" animBg="1"/>
      <p:bldP spid="15" grpId="0" animBg="1"/>
      <p:bldP spid="16" grpId="0" animBg="1"/>
      <p:bldP spid="17" grpId="0" animBg="1"/>
      <p:bldP spid="18" grpId="0" animBg="1"/>
      <p:bldP spid="19" grpId="0" animBg="1"/>
      <p:bldP spid="20" grpId="0" animBg="1"/>
      <p:bldP spid="22" grpId="0" animBg="1"/>
      <p:bldP spid="23" grpId="0" animBg="1"/>
      <p:bldP spid="25" grpId="0"/>
      <p:bldP spid="29" grpId="0" animBg="1"/>
      <p:bldP spid="31" grpId="0"/>
      <p:bldP spid="34" grpId="0" animBg="1"/>
      <p:bldP spid="35" grpId="0" animBg="1"/>
      <p:bldP spid="36" grpId="0"/>
      <p:bldP spid="37" grpId="0" animBg="1"/>
      <p:bldP spid="38" grpId="0" animBg="1"/>
      <p:bldP spid="39" grpId="0" animBg="1"/>
      <p:bldP spid="40" grpId="0" animBg="1"/>
      <p:bldP spid="42" grpId="0" animBg="1"/>
      <p:bldP spid="43" grpId="0"/>
      <p:bldP spid="46" grpId="0" animBg="1"/>
      <p:bldP spid="47" grpId="0"/>
      <p:bldP spid="48" grpId="0" animBg="1"/>
      <p:bldP spid="49" grpId="0" animBg="1"/>
      <p:bldP spid="50"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Ellipse 23">
            <a:extLst>
              <a:ext uri="{FF2B5EF4-FFF2-40B4-BE49-F238E27FC236}">
                <a16:creationId xmlns:a16="http://schemas.microsoft.com/office/drawing/2014/main" id="{F9D323F8-D53D-2C52-880F-EA6FCB6D61F3}"/>
              </a:ext>
            </a:extLst>
          </p:cNvPr>
          <p:cNvSpPr/>
          <p:nvPr/>
        </p:nvSpPr>
        <p:spPr>
          <a:xfrm>
            <a:off x="2165904" y="1279929"/>
            <a:ext cx="792000" cy="472173"/>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Source de Risque 1</a:t>
            </a:r>
          </a:p>
        </p:txBody>
      </p:sp>
      <p:sp>
        <p:nvSpPr>
          <p:cNvPr id="25" name="Rectangle 24">
            <a:extLst>
              <a:ext uri="{FF2B5EF4-FFF2-40B4-BE49-F238E27FC236}">
                <a16:creationId xmlns:a16="http://schemas.microsoft.com/office/drawing/2014/main" id="{547C7C36-9545-DB8A-C955-F23C3225D6CD}"/>
              </a:ext>
            </a:extLst>
          </p:cNvPr>
          <p:cNvSpPr/>
          <p:nvPr/>
        </p:nvSpPr>
        <p:spPr>
          <a:xfrm>
            <a:off x="2051999" y="2083650"/>
            <a:ext cx="1692073" cy="34107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Scénario stratégique 1</a:t>
            </a:r>
          </a:p>
        </p:txBody>
      </p:sp>
      <p:sp>
        <p:nvSpPr>
          <p:cNvPr id="26" name="Rectangle 25">
            <a:extLst>
              <a:ext uri="{FF2B5EF4-FFF2-40B4-BE49-F238E27FC236}">
                <a16:creationId xmlns:a16="http://schemas.microsoft.com/office/drawing/2014/main" id="{B12F63D3-963B-3C38-FEDB-95D1AE619866}"/>
              </a:ext>
            </a:extLst>
          </p:cNvPr>
          <p:cNvSpPr/>
          <p:nvPr/>
        </p:nvSpPr>
        <p:spPr>
          <a:xfrm>
            <a:off x="1824693" y="2622075"/>
            <a:ext cx="747891" cy="369844"/>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Chemin d’attaque 1</a:t>
            </a:r>
          </a:p>
        </p:txBody>
      </p:sp>
      <p:sp>
        <p:nvSpPr>
          <p:cNvPr id="28" name="Rectangle 27">
            <a:extLst>
              <a:ext uri="{FF2B5EF4-FFF2-40B4-BE49-F238E27FC236}">
                <a16:creationId xmlns:a16="http://schemas.microsoft.com/office/drawing/2014/main" id="{D4BADBF3-9385-807C-E434-54A9E120C7AF}"/>
              </a:ext>
            </a:extLst>
          </p:cNvPr>
          <p:cNvSpPr/>
          <p:nvPr/>
        </p:nvSpPr>
        <p:spPr>
          <a:xfrm>
            <a:off x="1824692" y="3157182"/>
            <a:ext cx="1518565" cy="33636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Scénario opérationnel 1</a:t>
            </a:r>
          </a:p>
        </p:txBody>
      </p:sp>
      <p:sp>
        <p:nvSpPr>
          <p:cNvPr id="29" name="Rectangle 28">
            <a:extLst>
              <a:ext uri="{FF2B5EF4-FFF2-40B4-BE49-F238E27FC236}">
                <a16:creationId xmlns:a16="http://schemas.microsoft.com/office/drawing/2014/main" id="{971DF3D6-71B3-5182-3D05-B89137515746}"/>
              </a:ext>
            </a:extLst>
          </p:cNvPr>
          <p:cNvSpPr/>
          <p:nvPr/>
        </p:nvSpPr>
        <p:spPr>
          <a:xfrm>
            <a:off x="1824693" y="3689493"/>
            <a:ext cx="747891" cy="369844"/>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Mode opératoire 1</a:t>
            </a:r>
          </a:p>
        </p:txBody>
      </p:sp>
      <p:sp>
        <p:nvSpPr>
          <p:cNvPr id="33" name="Ellipse 32">
            <a:extLst>
              <a:ext uri="{FF2B5EF4-FFF2-40B4-BE49-F238E27FC236}">
                <a16:creationId xmlns:a16="http://schemas.microsoft.com/office/drawing/2014/main" id="{982602F6-F716-86FF-F97A-05FB794B5F10}"/>
              </a:ext>
            </a:extLst>
          </p:cNvPr>
          <p:cNvSpPr/>
          <p:nvPr/>
        </p:nvSpPr>
        <p:spPr>
          <a:xfrm>
            <a:off x="2881469" y="1279929"/>
            <a:ext cx="792000" cy="472173"/>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Objectif Visé 1</a:t>
            </a:r>
          </a:p>
        </p:txBody>
      </p:sp>
      <p:sp>
        <p:nvSpPr>
          <p:cNvPr id="34" name="Rectangle 33">
            <a:extLst>
              <a:ext uri="{FF2B5EF4-FFF2-40B4-BE49-F238E27FC236}">
                <a16:creationId xmlns:a16="http://schemas.microsoft.com/office/drawing/2014/main" id="{D213F8F0-40B0-EC79-244A-2CBA77561792}"/>
              </a:ext>
            </a:extLst>
          </p:cNvPr>
          <p:cNvSpPr/>
          <p:nvPr/>
        </p:nvSpPr>
        <p:spPr>
          <a:xfrm>
            <a:off x="2138185" y="970701"/>
            <a:ext cx="1545622" cy="26203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850" dirty="0">
                <a:solidFill>
                  <a:srgbClr val="252525"/>
                </a:solidFill>
                <a:latin typeface="Segoe UI" panose="020B0502040204020203" pitchFamily="34" charset="0"/>
                <a:cs typeface="Segoe UI" panose="020B0502040204020203" pitchFamily="34" charset="0"/>
              </a:rPr>
              <a:t>Evénement redouté 1</a:t>
            </a:r>
          </a:p>
        </p:txBody>
      </p:sp>
      <p:sp>
        <p:nvSpPr>
          <p:cNvPr id="59" name="Rectangle 58">
            <a:extLst>
              <a:ext uri="{FF2B5EF4-FFF2-40B4-BE49-F238E27FC236}">
                <a16:creationId xmlns:a16="http://schemas.microsoft.com/office/drawing/2014/main" id="{EA67C948-6B2E-E25D-50D6-B9C2D0C6020D}"/>
              </a:ext>
            </a:extLst>
          </p:cNvPr>
          <p:cNvSpPr/>
          <p:nvPr/>
        </p:nvSpPr>
        <p:spPr>
          <a:xfrm>
            <a:off x="2052000" y="860220"/>
            <a:ext cx="1692084" cy="960057"/>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cxnSp>
        <p:nvCxnSpPr>
          <p:cNvPr id="60" name="Connecteur droit avec flèche 59">
            <a:extLst>
              <a:ext uri="{FF2B5EF4-FFF2-40B4-BE49-F238E27FC236}">
                <a16:creationId xmlns:a16="http://schemas.microsoft.com/office/drawing/2014/main" id="{91EE0346-628D-5961-334A-88E23E06E8A2}"/>
              </a:ext>
            </a:extLst>
          </p:cNvPr>
          <p:cNvCxnSpPr>
            <a:cxnSpLocks/>
            <a:stCxn id="59" idx="2"/>
          </p:cNvCxnSpPr>
          <p:nvPr/>
        </p:nvCxnSpPr>
        <p:spPr>
          <a:xfrm flipH="1">
            <a:off x="2898037" y="1820277"/>
            <a:ext cx="5" cy="263373"/>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sp>
        <p:nvSpPr>
          <p:cNvPr id="38" name="Ellipse 37">
            <a:extLst>
              <a:ext uri="{FF2B5EF4-FFF2-40B4-BE49-F238E27FC236}">
                <a16:creationId xmlns:a16="http://schemas.microsoft.com/office/drawing/2014/main" id="{8478B67D-CB78-8F9F-C659-64B998C716CB}"/>
              </a:ext>
            </a:extLst>
          </p:cNvPr>
          <p:cNvSpPr/>
          <p:nvPr/>
        </p:nvSpPr>
        <p:spPr>
          <a:xfrm>
            <a:off x="2437294" y="2540075"/>
            <a:ext cx="324000" cy="324000"/>
          </a:xfrm>
          <a:prstGeom prst="ellipse">
            <a:avLst/>
          </a:prstGeom>
          <a:solidFill>
            <a:schemeClr val="tx2">
              <a:lumMod val="20000"/>
              <a:lumOff val="80000"/>
            </a:schemeClr>
          </a:solidFill>
          <a:ln>
            <a:noFill/>
            <a:prstDash val="dash"/>
          </a:ln>
          <a:effectLst/>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800" b="1" dirty="0">
                <a:latin typeface="Segoe UI" panose="020B0502040204020203" pitchFamily="34" charset="0"/>
                <a:cs typeface="Segoe UI" panose="020B0502040204020203" pitchFamily="34" charset="0"/>
              </a:rPr>
              <a:t>PP</a:t>
            </a:r>
          </a:p>
        </p:txBody>
      </p:sp>
      <p:cxnSp>
        <p:nvCxnSpPr>
          <p:cNvPr id="39" name="Connecteur : en angle 53">
            <a:extLst>
              <a:ext uri="{FF2B5EF4-FFF2-40B4-BE49-F238E27FC236}">
                <a16:creationId xmlns:a16="http://schemas.microsoft.com/office/drawing/2014/main" id="{FFC72A5E-9838-313D-B3FE-CD5EA9AEAD78}"/>
              </a:ext>
            </a:extLst>
          </p:cNvPr>
          <p:cNvCxnSpPr>
            <a:cxnSpLocks/>
            <a:stCxn id="25" idx="2"/>
            <a:endCxn id="26" idx="0"/>
          </p:cNvCxnSpPr>
          <p:nvPr/>
        </p:nvCxnSpPr>
        <p:spPr>
          <a:xfrm rot="5400000">
            <a:off x="2449664" y="2173702"/>
            <a:ext cx="197349" cy="699397"/>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41" name="Connecteur : en angle 46">
            <a:extLst>
              <a:ext uri="{FF2B5EF4-FFF2-40B4-BE49-F238E27FC236}">
                <a16:creationId xmlns:a16="http://schemas.microsoft.com/office/drawing/2014/main" id="{40043C3A-324B-5E01-C416-B97053F9A786}"/>
              </a:ext>
            </a:extLst>
          </p:cNvPr>
          <p:cNvCxnSpPr>
            <a:cxnSpLocks/>
            <a:stCxn id="28" idx="2"/>
            <a:endCxn id="29" idx="0"/>
          </p:cNvCxnSpPr>
          <p:nvPr/>
        </p:nvCxnSpPr>
        <p:spPr>
          <a:xfrm rot="5400000">
            <a:off x="2293331" y="3398849"/>
            <a:ext cx="195950" cy="385336"/>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49" name="Rectangle 48">
            <a:extLst>
              <a:ext uri="{FF2B5EF4-FFF2-40B4-BE49-F238E27FC236}">
                <a16:creationId xmlns:a16="http://schemas.microsoft.com/office/drawing/2014/main" id="{718B6AB0-3A4E-E725-04BB-B318601F0B71}"/>
              </a:ext>
            </a:extLst>
          </p:cNvPr>
          <p:cNvSpPr/>
          <p:nvPr/>
        </p:nvSpPr>
        <p:spPr>
          <a:xfrm>
            <a:off x="1826450" y="4224395"/>
            <a:ext cx="747891" cy="369844"/>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Risque 1</a:t>
            </a:r>
          </a:p>
        </p:txBody>
      </p:sp>
      <p:cxnSp>
        <p:nvCxnSpPr>
          <p:cNvPr id="50" name="Connecteur droit avec flèche 49">
            <a:extLst>
              <a:ext uri="{FF2B5EF4-FFF2-40B4-BE49-F238E27FC236}">
                <a16:creationId xmlns:a16="http://schemas.microsoft.com/office/drawing/2014/main" id="{41E50349-42C8-87DE-1AD5-B00F35CA896B}"/>
              </a:ext>
            </a:extLst>
          </p:cNvPr>
          <p:cNvCxnSpPr>
            <a:cxnSpLocks/>
            <a:stCxn id="29" idx="2"/>
            <a:endCxn id="49" idx="0"/>
          </p:cNvCxnSpPr>
          <p:nvPr/>
        </p:nvCxnSpPr>
        <p:spPr>
          <a:xfrm>
            <a:off x="2198639" y="4059336"/>
            <a:ext cx="1757" cy="165058"/>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53" name="Connecteur : en angle 17">
            <a:extLst>
              <a:ext uri="{FF2B5EF4-FFF2-40B4-BE49-F238E27FC236}">
                <a16:creationId xmlns:a16="http://schemas.microsoft.com/office/drawing/2014/main" id="{998ACC54-1D33-0A34-6374-C18DEEBC30D2}"/>
              </a:ext>
            </a:extLst>
          </p:cNvPr>
          <p:cNvCxnSpPr>
            <a:cxnSpLocks/>
            <a:stCxn id="26" idx="2"/>
            <a:endCxn id="28" idx="0"/>
          </p:cNvCxnSpPr>
          <p:nvPr/>
        </p:nvCxnSpPr>
        <p:spPr>
          <a:xfrm rot="16200000" flipH="1">
            <a:off x="2308675" y="2881882"/>
            <a:ext cx="165263" cy="385336"/>
          </a:xfrm>
          <a:prstGeom prst="bentConnector3">
            <a:avLst>
              <a:gd name="adj1" fmla="val 3847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66" name="ZoneTexte 65">
            <a:extLst>
              <a:ext uri="{FF2B5EF4-FFF2-40B4-BE49-F238E27FC236}">
                <a16:creationId xmlns:a16="http://schemas.microsoft.com/office/drawing/2014/main" id="{70E46454-B523-14B5-2389-EBEE75BD8868}"/>
              </a:ext>
            </a:extLst>
          </p:cNvPr>
          <p:cNvSpPr txBox="1"/>
          <p:nvPr/>
        </p:nvSpPr>
        <p:spPr>
          <a:xfrm>
            <a:off x="4246780" y="940389"/>
            <a:ext cx="4458535" cy="26678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Fuite des informations d’études et recherches de l’entreprise</a:t>
            </a:r>
          </a:p>
        </p:txBody>
      </p:sp>
      <p:sp>
        <p:nvSpPr>
          <p:cNvPr id="67" name="ZoneTexte 66">
            <a:extLst>
              <a:ext uri="{FF2B5EF4-FFF2-40B4-BE49-F238E27FC236}">
                <a16:creationId xmlns:a16="http://schemas.microsoft.com/office/drawing/2014/main" id="{CD8B5586-22E3-618C-9961-E1BC47AD8857}"/>
              </a:ext>
            </a:extLst>
          </p:cNvPr>
          <p:cNvSpPr txBox="1"/>
          <p:nvPr/>
        </p:nvSpPr>
        <p:spPr>
          <a:xfrm>
            <a:off x="4249843" y="1255087"/>
            <a:ext cx="740803" cy="26678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Concurrent</a:t>
            </a:r>
          </a:p>
        </p:txBody>
      </p:sp>
      <p:sp>
        <p:nvSpPr>
          <p:cNvPr id="68" name="ZoneTexte 67">
            <a:extLst>
              <a:ext uri="{FF2B5EF4-FFF2-40B4-BE49-F238E27FC236}">
                <a16:creationId xmlns:a16="http://schemas.microsoft.com/office/drawing/2014/main" id="{773ADDF6-03A3-30AC-B01F-E0FF2B18260A}"/>
              </a:ext>
            </a:extLst>
          </p:cNvPr>
          <p:cNvSpPr txBox="1"/>
          <p:nvPr/>
        </p:nvSpPr>
        <p:spPr>
          <a:xfrm>
            <a:off x="5077745" y="1255087"/>
            <a:ext cx="3627570" cy="266786"/>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Voler des informations afin d’obtenir un avantage concurrentiel</a:t>
            </a:r>
          </a:p>
        </p:txBody>
      </p:sp>
      <p:sp>
        <p:nvSpPr>
          <p:cNvPr id="70" name="Rectangle 69">
            <a:extLst>
              <a:ext uri="{FF2B5EF4-FFF2-40B4-BE49-F238E27FC236}">
                <a16:creationId xmlns:a16="http://schemas.microsoft.com/office/drawing/2014/main" id="{45B739E1-AE15-D7BF-D86C-35623AB1CB45}"/>
              </a:ext>
            </a:extLst>
          </p:cNvPr>
          <p:cNvSpPr/>
          <p:nvPr/>
        </p:nvSpPr>
        <p:spPr>
          <a:xfrm>
            <a:off x="4143327" y="860220"/>
            <a:ext cx="4659611" cy="1194494"/>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a:p>
        </p:txBody>
      </p:sp>
      <p:cxnSp>
        <p:nvCxnSpPr>
          <p:cNvPr id="73" name="Connecteur droit avec flèche 72">
            <a:extLst>
              <a:ext uri="{FF2B5EF4-FFF2-40B4-BE49-F238E27FC236}">
                <a16:creationId xmlns:a16="http://schemas.microsoft.com/office/drawing/2014/main" id="{648C6EC5-D312-73E5-764C-757306D42FDB}"/>
              </a:ext>
            </a:extLst>
          </p:cNvPr>
          <p:cNvCxnSpPr>
            <a:cxnSpLocks/>
          </p:cNvCxnSpPr>
          <p:nvPr/>
        </p:nvCxnSpPr>
        <p:spPr>
          <a:xfrm>
            <a:off x="6451827" y="1946714"/>
            <a:ext cx="0" cy="216000"/>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sp>
        <p:nvSpPr>
          <p:cNvPr id="78" name="ZoneTexte 77">
            <a:extLst>
              <a:ext uri="{FF2B5EF4-FFF2-40B4-BE49-F238E27FC236}">
                <a16:creationId xmlns:a16="http://schemas.microsoft.com/office/drawing/2014/main" id="{CA6813AE-3851-86E9-A11C-0A01C6CA6919}"/>
              </a:ext>
            </a:extLst>
          </p:cNvPr>
          <p:cNvSpPr txBox="1"/>
          <p:nvPr/>
        </p:nvSpPr>
        <p:spPr>
          <a:xfrm>
            <a:off x="4238784" y="4570449"/>
            <a:ext cx="4466554" cy="369844"/>
          </a:xfrm>
          <a:prstGeom prst="rect">
            <a:avLst/>
          </a:prstGeom>
          <a:solidFill>
            <a:schemeClr val="bg1"/>
          </a:solid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2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sym typeface="Wingdings" panose="05000000000000000000" pitchFamily="2" charset="2"/>
              </a:rPr>
              <a:t>Un concurrent vole des informations de R&amp;D grâce à un canal</a:t>
            </a:r>
            <a:br>
              <a:rPr lang="fr-FR" sz="850" dirty="0">
                <a:solidFill>
                  <a:srgbClr val="252525"/>
                </a:solidFill>
                <a:sym typeface="Wingdings" panose="05000000000000000000" pitchFamily="2" charset="2"/>
              </a:rPr>
            </a:br>
            <a:r>
              <a:rPr lang="fr-FR" sz="850" dirty="0">
                <a:solidFill>
                  <a:srgbClr val="252525"/>
                </a:solidFill>
                <a:sym typeface="Wingdings" panose="05000000000000000000" pitchFamily="2" charset="2"/>
              </a:rPr>
              <a:t>d’exfiltration direct</a:t>
            </a:r>
            <a:endParaRPr lang="fr-FR" sz="850" dirty="0">
              <a:solidFill>
                <a:srgbClr val="252525"/>
              </a:solidFill>
            </a:endParaRPr>
          </a:p>
        </p:txBody>
      </p:sp>
      <p:sp>
        <p:nvSpPr>
          <p:cNvPr id="81" name="ZoneTexte 80">
            <a:extLst>
              <a:ext uri="{FF2B5EF4-FFF2-40B4-BE49-F238E27FC236}">
                <a16:creationId xmlns:a16="http://schemas.microsoft.com/office/drawing/2014/main" id="{373D2E82-11EE-429C-5760-0CB1A5FE321A}"/>
              </a:ext>
            </a:extLst>
          </p:cNvPr>
          <p:cNvSpPr txBox="1"/>
          <p:nvPr/>
        </p:nvSpPr>
        <p:spPr>
          <a:xfrm>
            <a:off x="8306088" y="940389"/>
            <a:ext cx="399386" cy="276289"/>
          </a:xfrm>
          <a:prstGeom prst="rect">
            <a:avLst/>
          </a:prstGeom>
          <a:noFill/>
        </p:spPr>
        <p:txBody>
          <a:bodyPr wrap="square" lIns="0" tIns="0" rIns="0" bIns="0" rtlCol="0" anchor="ctr">
            <a:noAutofit/>
          </a:bodyPr>
          <a:lstStyle/>
          <a:p>
            <a:r>
              <a:rPr lang="fr-FR" sz="900" b="1" dirty="0">
                <a:solidFill>
                  <a:schemeClr val="accent1">
                    <a:lumMod val="60000"/>
                    <a:lumOff val="40000"/>
                  </a:schemeClr>
                </a:solidFill>
                <a:latin typeface="Segoe UI" panose="020B0502040204020203" pitchFamily="34" charset="0"/>
                <a:cs typeface="Segoe UI" panose="020B0502040204020203" pitchFamily="34" charset="0"/>
              </a:rPr>
              <a:t>G=3</a:t>
            </a:r>
          </a:p>
        </p:txBody>
      </p:sp>
      <p:sp>
        <p:nvSpPr>
          <p:cNvPr id="84" name="ZoneTexte 83">
            <a:extLst>
              <a:ext uri="{FF2B5EF4-FFF2-40B4-BE49-F238E27FC236}">
                <a16:creationId xmlns:a16="http://schemas.microsoft.com/office/drawing/2014/main" id="{F0B77F90-519B-DE88-6E44-A196567A62C6}"/>
              </a:ext>
            </a:extLst>
          </p:cNvPr>
          <p:cNvSpPr txBox="1"/>
          <p:nvPr/>
        </p:nvSpPr>
        <p:spPr>
          <a:xfrm>
            <a:off x="8105657" y="4570449"/>
            <a:ext cx="599654" cy="369844"/>
          </a:xfrm>
          <a:prstGeom prst="rect">
            <a:avLst/>
          </a:prstGeom>
          <a:noFill/>
        </p:spPr>
        <p:txBody>
          <a:bodyPr wrap="square" lIns="0" tIns="0" rIns="0" bIns="0" rtlCol="0" anchor="ctr">
            <a:noAutofit/>
          </a:bodyPr>
          <a:lstStyle/>
          <a:p>
            <a:r>
              <a:rPr lang="fr-FR" sz="900" b="1" dirty="0">
                <a:solidFill>
                  <a:schemeClr val="accent1">
                    <a:lumMod val="60000"/>
                    <a:lumOff val="40000"/>
                  </a:schemeClr>
                </a:solidFill>
                <a:latin typeface="Segoe UI" panose="020B0502040204020203" pitchFamily="34" charset="0"/>
                <a:cs typeface="Segoe UI" panose="020B0502040204020203" pitchFamily="34" charset="0"/>
              </a:rPr>
              <a:t>G=3, V=3</a:t>
            </a:r>
          </a:p>
        </p:txBody>
      </p:sp>
      <p:cxnSp>
        <p:nvCxnSpPr>
          <p:cNvPr id="90" name="Connecteur droit avec flèche 89">
            <a:extLst>
              <a:ext uri="{FF2B5EF4-FFF2-40B4-BE49-F238E27FC236}">
                <a16:creationId xmlns:a16="http://schemas.microsoft.com/office/drawing/2014/main" id="{5EC70FC6-EBA8-8680-60D8-E470E2BA912C}"/>
              </a:ext>
            </a:extLst>
          </p:cNvPr>
          <p:cNvCxnSpPr>
            <a:cxnSpLocks/>
          </p:cNvCxnSpPr>
          <p:nvPr/>
        </p:nvCxnSpPr>
        <p:spPr>
          <a:xfrm>
            <a:off x="6451827" y="2452850"/>
            <a:ext cx="0" cy="180961"/>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91" name="Connecteur droit avec flèche 90">
            <a:extLst>
              <a:ext uri="{FF2B5EF4-FFF2-40B4-BE49-F238E27FC236}">
                <a16:creationId xmlns:a16="http://schemas.microsoft.com/office/drawing/2014/main" id="{5382BED0-F31F-1B4E-6C97-0DAA23FFBC4C}"/>
              </a:ext>
            </a:extLst>
          </p:cNvPr>
          <p:cNvCxnSpPr>
            <a:cxnSpLocks/>
          </p:cNvCxnSpPr>
          <p:nvPr/>
        </p:nvCxnSpPr>
        <p:spPr>
          <a:xfrm>
            <a:off x="6451827" y="2869779"/>
            <a:ext cx="0" cy="152743"/>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95" name="Connecteur droit avec flèche 94">
            <a:extLst>
              <a:ext uri="{FF2B5EF4-FFF2-40B4-BE49-F238E27FC236}">
                <a16:creationId xmlns:a16="http://schemas.microsoft.com/office/drawing/2014/main" id="{A107611E-FFE0-A140-7762-1336A79FB2D5}"/>
              </a:ext>
            </a:extLst>
          </p:cNvPr>
          <p:cNvCxnSpPr>
            <a:cxnSpLocks/>
          </p:cNvCxnSpPr>
          <p:nvPr/>
        </p:nvCxnSpPr>
        <p:spPr>
          <a:xfrm>
            <a:off x="6451827" y="3495069"/>
            <a:ext cx="0" cy="152743"/>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71" name="ZoneTexte 70">
            <a:extLst>
              <a:ext uri="{FF2B5EF4-FFF2-40B4-BE49-F238E27FC236}">
                <a16:creationId xmlns:a16="http://schemas.microsoft.com/office/drawing/2014/main" id="{53EDAE20-F301-7AEB-5EF7-BBF0CC8DA783}"/>
              </a:ext>
            </a:extLst>
          </p:cNvPr>
          <p:cNvSpPr txBox="1"/>
          <p:nvPr/>
        </p:nvSpPr>
        <p:spPr>
          <a:xfrm>
            <a:off x="4246778" y="2173589"/>
            <a:ext cx="4458537" cy="346236"/>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Un concurrent vole des travaux de recherche en créant un canal</a:t>
            </a:r>
            <a:br>
              <a:rPr lang="fr-FR" sz="850" dirty="0">
                <a:solidFill>
                  <a:srgbClr val="252525"/>
                </a:solidFill>
              </a:rPr>
            </a:br>
            <a:r>
              <a:rPr lang="fr-FR" sz="850" dirty="0">
                <a:solidFill>
                  <a:srgbClr val="252525"/>
                </a:solidFill>
              </a:rPr>
              <a:t>d’exfiltration de données : </a:t>
            </a:r>
          </a:p>
        </p:txBody>
      </p:sp>
      <p:sp>
        <p:nvSpPr>
          <p:cNvPr id="83" name="ZoneTexte 82">
            <a:extLst>
              <a:ext uri="{FF2B5EF4-FFF2-40B4-BE49-F238E27FC236}">
                <a16:creationId xmlns:a16="http://schemas.microsoft.com/office/drawing/2014/main" id="{4FEEEBB9-4A87-BE61-19AB-1ED360034E36}"/>
              </a:ext>
            </a:extLst>
          </p:cNvPr>
          <p:cNvSpPr txBox="1"/>
          <p:nvPr/>
        </p:nvSpPr>
        <p:spPr>
          <a:xfrm>
            <a:off x="8338557" y="2180288"/>
            <a:ext cx="372615" cy="346236"/>
          </a:xfrm>
          <a:prstGeom prst="rect">
            <a:avLst/>
          </a:prstGeom>
          <a:noFill/>
        </p:spPr>
        <p:txBody>
          <a:bodyPr wrap="square" lIns="0" tIns="0" rIns="0" bIns="0" rtlCol="0" anchor="ctr">
            <a:noAutofit/>
          </a:bodyPr>
          <a:lstStyle/>
          <a:p>
            <a:r>
              <a:rPr lang="fr-FR" sz="900" b="1" dirty="0">
                <a:solidFill>
                  <a:schemeClr val="accent1">
                    <a:lumMod val="60000"/>
                    <a:lumOff val="40000"/>
                  </a:schemeClr>
                </a:solidFill>
                <a:latin typeface="Segoe UI" panose="020B0502040204020203" pitchFamily="34" charset="0"/>
                <a:cs typeface="Segoe UI" panose="020B0502040204020203" pitchFamily="34" charset="0"/>
              </a:rPr>
              <a:t>G=3</a:t>
            </a:r>
          </a:p>
        </p:txBody>
      </p:sp>
      <p:sp>
        <p:nvSpPr>
          <p:cNvPr id="72" name="ZoneTexte 71">
            <a:extLst>
              <a:ext uri="{FF2B5EF4-FFF2-40B4-BE49-F238E27FC236}">
                <a16:creationId xmlns:a16="http://schemas.microsoft.com/office/drawing/2014/main" id="{4CC75A4A-FB83-526E-E860-03F41F7F9DF9}"/>
              </a:ext>
            </a:extLst>
          </p:cNvPr>
          <p:cNvSpPr txBox="1"/>
          <p:nvPr/>
        </p:nvSpPr>
        <p:spPr>
          <a:xfrm>
            <a:off x="4238755" y="2633811"/>
            <a:ext cx="4466555" cy="270048"/>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portant directement sur le système d’information de la R&amp;D</a:t>
            </a:r>
          </a:p>
        </p:txBody>
      </p:sp>
      <p:sp>
        <p:nvSpPr>
          <p:cNvPr id="75" name="Rectangle 74">
            <a:extLst>
              <a:ext uri="{FF2B5EF4-FFF2-40B4-BE49-F238E27FC236}">
                <a16:creationId xmlns:a16="http://schemas.microsoft.com/office/drawing/2014/main" id="{9153E695-2B30-688E-F3DC-9623C805B8D6}"/>
              </a:ext>
            </a:extLst>
          </p:cNvPr>
          <p:cNvSpPr/>
          <p:nvPr/>
        </p:nvSpPr>
        <p:spPr>
          <a:xfrm>
            <a:off x="4246778" y="3034758"/>
            <a:ext cx="4458543" cy="496984"/>
          </a:xfrm>
          <a:prstGeom prst="rect">
            <a:avLst/>
          </a:prstGeom>
          <a:solidFill>
            <a:schemeClr val="bg1"/>
          </a:solidFill>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850" dirty="0">
                <a:solidFill>
                  <a:srgbClr val="252525"/>
                </a:solidFill>
                <a:latin typeface="Segoe UI" panose="020B0502040204020203" pitchFamily="34" charset="0"/>
                <a:cs typeface="Segoe UI" panose="020B0502040204020203" pitchFamily="34" charset="0"/>
              </a:rPr>
              <a:t>Un concurrent vole des travaux de recherche en créant un canal d’exfiltration</a:t>
            </a:r>
            <a:br>
              <a:rPr lang="fr-FR" sz="850" dirty="0">
                <a:solidFill>
                  <a:srgbClr val="252525"/>
                </a:solidFill>
                <a:latin typeface="Segoe UI" panose="020B0502040204020203" pitchFamily="34" charset="0"/>
                <a:cs typeface="Segoe UI" panose="020B0502040204020203" pitchFamily="34" charset="0"/>
              </a:rPr>
            </a:br>
            <a:r>
              <a:rPr lang="fr-FR" sz="850" dirty="0">
                <a:solidFill>
                  <a:srgbClr val="252525"/>
                </a:solidFill>
                <a:latin typeface="Segoe UI" panose="020B0502040204020203" pitchFamily="34" charset="0"/>
                <a:cs typeface="Segoe UI" panose="020B0502040204020203" pitchFamily="34" charset="0"/>
              </a:rPr>
              <a:t>de données portant directement sur le système d’information de la R&amp;D</a:t>
            </a:r>
            <a:br>
              <a:rPr lang="fr-FR" sz="850" dirty="0">
                <a:solidFill>
                  <a:srgbClr val="252525"/>
                </a:solidFill>
                <a:latin typeface="Segoe UI" panose="020B0502040204020203" pitchFamily="34" charset="0"/>
                <a:cs typeface="Segoe UI" panose="020B0502040204020203" pitchFamily="34" charset="0"/>
              </a:rPr>
            </a:br>
            <a:r>
              <a:rPr lang="fr-FR" sz="850" dirty="0">
                <a:solidFill>
                  <a:srgbClr val="252525"/>
                </a:solidFill>
                <a:latin typeface="Segoe UI" panose="020B0502040204020203" pitchFamily="34" charset="0"/>
                <a:cs typeface="Segoe UI" panose="020B0502040204020203" pitchFamily="34" charset="0"/>
              </a:rPr>
              <a:t>de l’entreprise de biotechnologies</a:t>
            </a:r>
          </a:p>
        </p:txBody>
      </p:sp>
      <p:sp>
        <p:nvSpPr>
          <p:cNvPr id="69" name="ZoneTexte 68">
            <a:extLst>
              <a:ext uri="{FF2B5EF4-FFF2-40B4-BE49-F238E27FC236}">
                <a16:creationId xmlns:a16="http://schemas.microsoft.com/office/drawing/2014/main" id="{AD3D6811-E807-FB0B-FBE5-58BDF9AF3DB9}"/>
              </a:ext>
            </a:extLst>
          </p:cNvPr>
          <p:cNvSpPr txBox="1"/>
          <p:nvPr/>
        </p:nvSpPr>
        <p:spPr>
          <a:xfrm>
            <a:off x="4246779" y="1574632"/>
            <a:ext cx="4458536" cy="416221"/>
          </a:xfrm>
          <a:prstGeom prst="rect">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Un concurrent veut voler des informations en espionnant les travaux de R&amp;D</a:t>
            </a:r>
            <a:br>
              <a:rPr lang="fr-FR" sz="850" dirty="0">
                <a:solidFill>
                  <a:srgbClr val="252525"/>
                </a:solidFill>
              </a:rPr>
            </a:br>
            <a:r>
              <a:rPr lang="fr-FR" sz="850" dirty="0">
                <a:solidFill>
                  <a:srgbClr val="252525"/>
                </a:solidFill>
              </a:rPr>
              <a:t>en vue d’obtenir un avantage concurrentiel</a:t>
            </a:r>
          </a:p>
        </p:txBody>
      </p:sp>
      <p:cxnSp>
        <p:nvCxnSpPr>
          <p:cNvPr id="101" name="Connecteur droit avec flèche 100">
            <a:extLst>
              <a:ext uri="{FF2B5EF4-FFF2-40B4-BE49-F238E27FC236}">
                <a16:creationId xmlns:a16="http://schemas.microsoft.com/office/drawing/2014/main" id="{94AABE6D-A978-327B-E8A1-4707C378744F}"/>
              </a:ext>
            </a:extLst>
          </p:cNvPr>
          <p:cNvCxnSpPr>
            <a:cxnSpLocks/>
          </p:cNvCxnSpPr>
          <p:nvPr/>
        </p:nvCxnSpPr>
        <p:spPr>
          <a:xfrm>
            <a:off x="6451827" y="4409469"/>
            <a:ext cx="0" cy="152743"/>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77" name="ZoneTexte 76">
            <a:extLst>
              <a:ext uri="{FF2B5EF4-FFF2-40B4-BE49-F238E27FC236}">
                <a16:creationId xmlns:a16="http://schemas.microsoft.com/office/drawing/2014/main" id="{84B2E824-36BB-A15C-0FC3-7313B1311F00}"/>
              </a:ext>
            </a:extLst>
          </p:cNvPr>
          <p:cNvSpPr txBox="1"/>
          <p:nvPr/>
        </p:nvSpPr>
        <p:spPr>
          <a:xfrm>
            <a:off x="4238784" y="3657315"/>
            <a:ext cx="4466555" cy="799605"/>
          </a:xfrm>
          <a:prstGeom prst="rect">
            <a:avLst/>
          </a:prstGeom>
          <a:solidFill>
            <a:schemeClr val="bg1"/>
          </a:solidFill>
          <a:ln>
            <a:solidFill>
              <a:srgbClr val="CC9900"/>
            </a:solidFill>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2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850" dirty="0">
                <a:solidFill>
                  <a:srgbClr val="252525"/>
                </a:solidFill>
              </a:rPr>
              <a:t>L’attaquant s’introduit dans le système d’information par une attaque ciblée sur la messagerie du service des ressources humaines, en piégeant le site du comité d’entreprise ou en exploitant un canal caché préexistant. Il accède ensuite aux données stratégiques de R&amp;D du fait notamment de l’absence de cloisonnement entre les réseaux internes puis les exfiltre en utilisant le canal caché voire un canal légitime.</a:t>
            </a:r>
          </a:p>
        </p:txBody>
      </p:sp>
      <p:sp>
        <p:nvSpPr>
          <p:cNvPr id="82" name="ZoneTexte 81">
            <a:extLst>
              <a:ext uri="{FF2B5EF4-FFF2-40B4-BE49-F238E27FC236}">
                <a16:creationId xmlns:a16="http://schemas.microsoft.com/office/drawing/2014/main" id="{336E3724-1EFE-88C2-043A-A06E9B68914D}"/>
              </a:ext>
            </a:extLst>
          </p:cNvPr>
          <p:cNvSpPr txBox="1"/>
          <p:nvPr/>
        </p:nvSpPr>
        <p:spPr>
          <a:xfrm>
            <a:off x="8332681" y="4224394"/>
            <a:ext cx="372658" cy="227849"/>
          </a:xfrm>
          <a:prstGeom prst="rect">
            <a:avLst/>
          </a:prstGeom>
          <a:noFill/>
        </p:spPr>
        <p:txBody>
          <a:bodyPr wrap="square" lIns="0" tIns="0" rIns="0" bIns="0" rtlCol="0" anchor="ctr">
            <a:noAutofit/>
          </a:bodyPr>
          <a:lstStyle/>
          <a:p>
            <a:pPr algn="ctr"/>
            <a:r>
              <a:rPr lang="fr-FR" sz="900" b="1" dirty="0">
                <a:solidFill>
                  <a:srgbClr val="CC9900"/>
                </a:solidFill>
                <a:latin typeface="Segoe UI" panose="020B0502040204020203" pitchFamily="34" charset="0"/>
                <a:cs typeface="Segoe UI" panose="020B0502040204020203" pitchFamily="34" charset="0"/>
              </a:rPr>
              <a:t>V=3</a:t>
            </a:r>
          </a:p>
        </p:txBody>
      </p:sp>
      <p:sp>
        <p:nvSpPr>
          <p:cNvPr id="2" name="Title 4">
            <a:extLst>
              <a:ext uri="{FF2B5EF4-FFF2-40B4-BE49-F238E27FC236}">
                <a16:creationId xmlns:a16="http://schemas.microsoft.com/office/drawing/2014/main" id="{6D5528DD-642B-F52D-8137-BDC41C93FB1A}"/>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Construction de la formulation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123DD266-7C12-E33B-B1AA-91D252041DE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5-1 • </a:t>
            </a:r>
            <a:r>
              <a:rPr lang="fr-FR" sz="1400" dirty="0">
                <a:solidFill>
                  <a:srgbClr val="E53D51"/>
                </a:solidFill>
                <a:latin typeface="Segoe UI" panose="020B0502040204020203" pitchFamily="34" charset="0"/>
                <a:cs typeface="Segoe UI" panose="020B0502040204020203" pitchFamily="34" charset="0"/>
              </a:rPr>
              <a:t>Exemple avec R1</a:t>
            </a:r>
            <a:endParaRPr lang="fr-FR" sz="1400" b="0" dirty="0">
              <a:solidFill>
                <a:srgbClr val="E53D5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440493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70"/>
                                        </p:tgtEl>
                                        <p:attrNameLst>
                                          <p:attrName>style.visibility</p:attrName>
                                        </p:attrNameLst>
                                      </p:cBhvr>
                                      <p:to>
                                        <p:strVal val="visible"/>
                                      </p:to>
                                    </p:set>
                                    <p:animEffect transition="in" filter="wipe(up)">
                                      <p:cBhvr>
                                        <p:cTn id="30" dur="500"/>
                                        <p:tgtEl>
                                          <p:spTgt spid="70"/>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wipe(up)">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wipe(up)">
                                      <p:cBhvr>
                                        <p:cTn id="47" dur="500"/>
                                        <p:tgtEl>
                                          <p:spTgt spid="90"/>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72"/>
                                        </p:tgtEl>
                                        <p:attrNameLst>
                                          <p:attrName>style.visibility</p:attrName>
                                        </p:attrNameLst>
                                      </p:cBhvr>
                                      <p:to>
                                        <p:strVal val="visible"/>
                                      </p:to>
                                    </p:set>
                                    <p:animEffect transition="in" filter="fade">
                                      <p:cBhvr>
                                        <p:cTn id="51" dur="500"/>
                                        <p:tgtEl>
                                          <p:spTgt spid="7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wipe(up)">
                                      <p:cBhvr>
                                        <p:cTn id="56" dur="500"/>
                                        <p:tgtEl>
                                          <p:spTgt spid="91"/>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75"/>
                                        </p:tgtEl>
                                        <p:attrNameLst>
                                          <p:attrName>style.visibility</p:attrName>
                                        </p:attrNameLst>
                                      </p:cBhvr>
                                      <p:to>
                                        <p:strVal val="visible"/>
                                      </p:to>
                                    </p:set>
                                    <p:animEffect transition="in" filter="fade">
                                      <p:cBhvr>
                                        <p:cTn id="60" dur="500"/>
                                        <p:tgtEl>
                                          <p:spTgt spid="7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95"/>
                                        </p:tgtEl>
                                        <p:attrNameLst>
                                          <p:attrName>style.visibility</p:attrName>
                                        </p:attrNameLst>
                                      </p:cBhvr>
                                      <p:to>
                                        <p:strVal val="visible"/>
                                      </p:to>
                                    </p:set>
                                    <p:animEffect transition="in" filter="wipe(up)">
                                      <p:cBhvr>
                                        <p:cTn id="65" dur="500"/>
                                        <p:tgtEl>
                                          <p:spTgt spid="95"/>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77"/>
                                        </p:tgtEl>
                                        <p:attrNameLst>
                                          <p:attrName>style.visibility</p:attrName>
                                        </p:attrNameLst>
                                      </p:cBhvr>
                                      <p:to>
                                        <p:strVal val="visible"/>
                                      </p:to>
                                    </p:set>
                                    <p:animEffect transition="in" filter="fade">
                                      <p:cBhvr>
                                        <p:cTn id="69" dur="500"/>
                                        <p:tgtEl>
                                          <p:spTgt spid="77"/>
                                        </p:tgtEl>
                                      </p:cBhvr>
                                    </p:animEffect>
                                  </p:childTnLst>
                                </p:cTn>
                              </p:par>
                            </p:childTnLst>
                          </p:cTn>
                        </p:par>
                        <p:par>
                          <p:cTn id="70" fill="hold">
                            <p:stCondLst>
                              <p:cond delay="1000"/>
                            </p:stCondLst>
                            <p:childTnLst>
                              <p:par>
                                <p:cTn id="71" presetID="1" presetClass="entr" presetSubtype="0" fill="hold" grpId="0" nodeType="after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101"/>
                                        </p:tgtEl>
                                        <p:attrNameLst>
                                          <p:attrName>style.visibility</p:attrName>
                                        </p:attrNameLst>
                                      </p:cBhvr>
                                      <p:to>
                                        <p:strVal val="visible"/>
                                      </p:to>
                                    </p:set>
                                    <p:animEffect transition="in" filter="wipe(up)">
                                      <p:cBhvr>
                                        <p:cTn id="77" dur="500"/>
                                        <p:tgtEl>
                                          <p:spTgt spid="101"/>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78"/>
                                        </p:tgtEl>
                                        <p:attrNameLst>
                                          <p:attrName>style.visibility</p:attrName>
                                        </p:attrNameLst>
                                      </p:cBhvr>
                                      <p:to>
                                        <p:strVal val="visible"/>
                                      </p:to>
                                    </p:set>
                                    <p:animEffect transition="in" filter="fade">
                                      <p:cBhvr>
                                        <p:cTn id="81" dur="500"/>
                                        <p:tgtEl>
                                          <p:spTgt spid="78"/>
                                        </p:tgtEl>
                                      </p:cBhvr>
                                    </p:animEffect>
                                  </p:childTnLst>
                                </p:cTn>
                              </p:par>
                            </p:childTnLst>
                          </p:cTn>
                        </p:par>
                        <p:par>
                          <p:cTn id="82" fill="hold">
                            <p:stCondLst>
                              <p:cond delay="1000"/>
                            </p:stCondLst>
                            <p:childTnLst>
                              <p:par>
                                <p:cTn id="83" presetID="1" presetClass="entr" presetSubtype="0" fill="hold" grpId="0" nodeType="afterEffect">
                                  <p:stCondLst>
                                    <p:cond delay="0"/>
                                  </p:stCondLst>
                                  <p:childTnLst>
                                    <p:set>
                                      <p:cBhvr>
                                        <p:cTn id="8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7" grpId="0" animBg="1"/>
      <p:bldP spid="68" grpId="0" animBg="1"/>
      <p:bldP spid="70" grpId="0" animBg="1"/>
      <p:bldP spid="78" grpId="0" animBg="1"/>
      <p:bldP spid="81" grpId="0"/>
      <p:bldP spid="84" grpId="0"/>
      <p:bldP spid="71" grpId="0" animBg="1"/>
      <p:bldP spid="83" grpId="0"/>
      <p:bldP spid="72" grpId="0" animBg="1"/>
      <p:bldP spid="75" grpId="0" animBg="1"/>
      <p:bldP spid="69" grpId="0" animBg="1"/>
      <p:bldP spid="77" grpId="0" animBg="1"/>
      <p:bldP spid="8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B1FA518-B2DE-105A-33DB-2408672F5022}"/>
              </a:ext>
            </a:extLst>
          </p:cNvPr>
          <p:cNvSpPr/>
          <p:nvPr/>
        </p:nvSpPr>
        <p:spPr>
          <a:xfrm>
            <a:off x="2002282" y="1419225"/>
            <a:ext cx="2784257" cy="3803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marR="0" lvl="0" indent="0" algn="r" defTabSz="914400" rtl="0" eaLnBrk="1" fontAlgn="base" latinLnBrk="0" hangingPunct="1">
              <a:lnSpc>
                <a:spcPct val="100000"/>
              </a:lnSpc>
              <a:spcBef>
                <a:spcPts val="450"/>
              </a:spcBef>
              <a:spcAft>
                <a:spcPts val="225"/>
              </a:spcAft>
              <a:buClr>
                <a:schemeClr val="tx2"/>
              </a:buClr>
              <a:buSzPts val="2400"/>
              <a:buFont typeface="Arial" panose="020B0604020202020204" pitchFamily="34" charset="0"/>
              <a:buNone/>
              <a:tabLst/>
            </a:pPr>
            <a:r>
              <a:rPr lang="fr-FR" sz="1200" b="1" kern="1200" dirty="0">
                <a:solidFill>
                  <a:schemeClr val="bg1"/>
                </a:solidFill>
                <a:latin typeface="Segoe UI" panose="020B0502040204020203" pitchFamily="34" charset="0"/>
                <a:ea typeface="+mn-ea"/>
                <a:cs typeface="Segoe UI" panose="020B0502040204020203" pitchFamily="34" charset="0"/>
              </a:rPr>
              <a:t>Éléments utiles à l’estimation… </a:t>
            </a:r>
          </a:p>
        </p:txBody>
      </p:sp>
      <p:sp>
        <p:nvSpPr>
          <p:cNvPr id="21" name="Rectangle 20">
            <a:extLst>
              <a:ext uri="{FF2B5EF4-FFF2-40B4-BE49-F238E27FC236}">
                <a16:creationId xmlns:a16="http://schemas.microsoft.com/office/drawing/2014/main" id="{9FDD8EDD-74E0-6C23-C874-E8FBC8804AD6}"/>
              </a:ext>
            </a:extLst>
          </p:cNvPr>
          <p:cNvSpPr/>
          <p:nvPr/>
        </p:nvSpPr>
        <p:spPr>
          <a:xfrm>
            <a:off x="5162791" y="1419225"/>
            <a:ext cx="1944290" cy="3803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marR="0" lvl="0" indent="0" algn="l" defTabSz="914400" rtl="0" eaLnBrk="0" fontAlgn="base" latinLnBrk="0" hangingPunct="0">
              <a:lnSpc>
                <a:spcPct val="100000"/>
              </a:lnSpc>
              <a:spcBef>
                <a:spcPct val="20000"/>
              </a:spcBef>
              <a:spcAft>
                <a:spcPct val="0"/>
              </a:spcAft>
              <a:buClr>
                <a:schemeClr val="tx1"/>
              </a:buClr>
              <a:buSzTx/>
              <a:buFont typeface="Wingdings" pitchFamily="2" charset="2"/>
              <a:buNone/>
              <a:tabLst/>
            </a:pPr>
            <a:r>
              <a:rPr lang="fr-FR" sz="1200" b="1" kern="1200" dirty="0">
                <a:solidFill>
                  <a:schemeClr val="bg1"/>
                </a:solidFill>
                <a:latin typeface="Segoe UI" panose="020B0502040204020203" pitchFamily="34" charset="0"/>
                <a:ea typeface="+mn-ea"/>
                <a:cs typeface="Segoe UI" panose="020B0502040204020203" pitchFamily="34" charset="0"/>
              </a:rPr>
              <a:t>… du niveau de risque</a:t>
            </a:r>
          </a:p>
        </p:txBody>
      </p:sp>
      <p:sp>
        <p:nvSpPr>
          <p:cNvPr id="2" name="Title 4">
            <a:extLst>
              <a:ext uri="{FF2B5EF4-FFF2-40B4-BE49-F238E27FC236}">
                <a16:creationId xmlns:a16="http://schemas.microsoft.com/office/drawing/2014/main" id="{AA89E9C3-1C24-59F5-809F-6FB8157DFFC3}"/>
              </a:ext>
            </a:extLst>
          </p:cNvPr>
          <p:cNvSpPr txBox="1">
            <a:spLocks/>
          </p:cNvSpPr>
          <p:nvPr>
            <p:custDataLst>
              <p:tags r:id="rId1"/>
            </p:custDataLst>
          </p:nvPr>
        </p:nvSpPr>
        <p:spPr>
          <a:xfrm>
            <a:off x="1980000" y="144000"/>
            <a:ext cx="6768150"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dirty="0">
                <a:solidFill>
                  <a:srgbClr val="252525"/>
                </a:solidFill>
                <a:latin typeface="Segoe UI" panose="020B0502040204020203" pitchFamily="34" charset="0"/>
                <a:cs typeface="Segoe UI" panose="020B0502040204020203" pitchFamily="34" charset="0"/>
              </a:rPr>
              <a:t>Exercice : éléments utiles à l’estimation de la gravité et la vraisemblance</a:t>
            </a:r>
            <a:endParaRPr lang="en-US" sz="1800" dirty="0">
              <a:solidFill>
                <a:srgbClr val="252525"/>
              </a:solidFill>
              <a:latin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BB004636-84F8-424A-9F90-08A86F9ACA3D}"/>
              </a:ext>
            </a:extLst>
          </p:cNvPr>
          <p:cNvSpPr/>
          <p:nvPr/>
        </p:nvSpPr>
        <p:spPr>
          <a:xfrm>
            <a:off x="5450116" y="2466274"/>
            <a:ext cx="55067" cy="141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31147F18-68CA-4C1C-BA21-887D957E743A}"/>
              </a:ext>
            </a:extLst>
          </p:cNvPr>
          <p:cNvSpPr/>
          <p:nvPr/>
        </p:nvSpPr>
        <p:spPr>
          <a:xfrm>
            <a:off x="5445240" y="3933387"/>
            <a:ext cx="55067" cy="141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Forme libre 2">
            <a:extLst>
              <a:ext uri="{FF2B5EF4-FFF2-40B4-BE49-F238E27FC236}">
                <a16:creationId xmlns:a16="http://schemas.microsoft.com/office/drawing/2014/main" id="{5C8DF518-1296-4018-B934-FBC110A4475D}"/>
              </a:ext>
            </a:extLst>
          </p:cNvPr>
          <p:cNvSpPr>
            <a:spLocks noChangeAspect="1"/>
          </p:cNvSpPr>
          <p:nvPr/>
        </p:nvSpPr>
        <p:spPr>
          <a:xfrm>
            <a:off x="5459054" y="1852956"/>
            <a:ext cx="1369098"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fr-FR" sz="1200" dirty="0">
              <a:solidFill>
                <a:srgbClr val="252525"/>
              </a:solidFill>
              <a:latin typeface="Segoe UI" panose="020B0502040204020203" pitchFamily="34" charset="0"/>
              <a:cs typeface="Segoe UI" panose="020B0502040204020203" pitchFamily="34" charset="0"/>
            </a:endParaRPr>
          </a:p>
        </p:txBody>
      </p:sp>
      <p:sp>
        <p:nvSpPr>
          <p:cNvPr id="29" name="Forme libre 3">
            <a:extLst>
              <a:ext uri="{FF2B5EF4-FFF2-40B4-BE49-F238E27FC236}">
                <a16:creationId xmlns:a16="http://schemas.microsoft.com/office/drawing/2014/main" id="{11CB4BAF-A115-4588-B340-C75B9F35E1C2}"/>
              </a:ext>
            </a:extLst>
          </p:cNvPr>
          <p:cNvSpPr>
            <a:spLocks noChangeAspect="1"/>
          </p:cNvSpPr>
          <p:nvPr/>
        </p:nvSpPr>
        <p:spPr>
          <a:xfrm>
            <a:off x="5459055" y="3320069"/>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endParaRPr lang="fr-FR" sz="1200" dirty="0">
              <a:solidFill>
                <a:srgbClr val="252525"/>
              </a:solidFill>
              <a:latin typeface="Segoe UI" panose="020B0502040204020203" pitchFamily="34" charset="0"/>
              <a:cs typeface="Segoe UI" panose="020B0502040204020203" pitchFamily="34" charset="0"/>
            </a:endParaRPr>
          </a:p>
        </p:txBody>
      </p:sp>
      <p:pic>
        <p:nvPicPr>
          <p:cNvPr id="30" name="Image 29">
            <a:extLst>
              <a:ext uri="{FF2B5EF4-FFF2-40B4-BE49-F238E27FC236}">
                <a16:creationId xmlns:a16="http://schemas.microsoft.com/office/drawing/2014/main" id="{6800A2D9-E908-42D1-9D48-D5F97DC11B19}"/>
              </a:ext>
            </a:extLst>
          </p:cNvPr>
          <p:cNvPicPr>
            <a:picLocks noChangeAspect="1"/>
          </p:cNvPicPr>
          <p:nvPr/>
        </p:nvPicPr>
        <p:blipFill>
          <a:blip r:embed="rId4"/>
          <a:stretch>
            <a:fillRect/>
          </a:stretch>
        </p:blipFill>
        <p:spPr>
          <a:xfrm>
            <a:off x="5665634" y="2020365"/>
            <a:ext cx="938604" cy="705716"/>
          </a:xfrm>
          <a:prstGeom prst="rect">
            <a:avLst/>
          </a:prstGeom>
        </p:spPr>
      </p:pic>
      <p:pic>
        <p:nvPicPr>
          <p:cNvPr id="31" name="Image 30">
            <a:extLst>
              <a:ext uri="{FF2B5EF4-FFF2-40B4-BE49-F238E27FC236}">
                <a16:creationId xmlns:a16="http://schemas.microsoft.com/office/drawing/2014/main" id="{91A35AEB-5CDF-4959-9287-839E1CF7C4E4}"/>
              </a:ext>
            </a:extLst>
          </p:cNvPr>
          <p:cNvPicPr>
            <a:picLocks noChangeAspect="1"/>
          </p:cNvPicPr>
          <p:nvPr/>
        </p:nvPicPr>
        <p:blipFill>
          <a:blip r:embed="rId5"/>
          <a:stretch>
            <a:fillRect/>
          </a:stretch>
        </p:blipFill>
        <p:spPr>
          <a:xfrm>
            <a:off x="5825663" y="3388014"/>
            <a:ext cx="618546" cy="738652"/>
          </a:xfrm>
          <a:prstGeom prst="rect">
            <a:avLst/>
          </a:prstGeom>
        </p:spPr>
      </p:pic>
      <p:sp>
        <p:nvSpPr>
          <p:cNvPr id="33" name="ZoneTexte 32">
            <a:extLst>
              <a:ext uri="{FF2B5EF4-FFF2-40B4-BE49-F238E27FC236}">
                <a16:creationId xmlns:a16="http://schemas.microsoft.com/office/drawing/2014/main" id="{193B1E57-8D5C-4F2E-B181-D96C374DA351}"/>
              </a:ext>
            </a:extLst>
          </p:cNvPr>
          <p:cNvSpPr txBox="1"/>
          <p:nvPr/>
        </p:nvSpPr>
        <p:spPr>
          <a:xfrm>
            <a:off x="5459056" y="2765636"/>
            <a:ext cx="1369096" cy="258532"/>
          </a:xfrm>
          <a:prstGeom prst="rect">
            <a:avLst/>
          </a:prstGeom>
          <a:noFill/>
        </p:spPr>
        <p:txBody>
          <a:bodyPr wrap="square" rtlCol="0">
            <a:spAutoFit/>
          </a:bodyPr>
          <a:lstStyle/>
          <a:p>
            <a:pPr algn="ctr" defTabSz="400050">
              <a:lnSpc>
                <a:spcPct val="90000"/>
              </a:lnSpc>
              <a:spcBef>
                <a:spcPct val="0"/>
              </a:spcBef>
              <a:spcAft>
                <a:spcPct val="35000"/>
              </a:spcAft>
            </a:pPr>
            <a:r>
              <a:rPr lang="fr-FR" sz="1200" b="1" dirty="0">
                <a:solidFill>
                  <a:srgbClr val="252525"/>
                </a:solidFill>
                <a:latin typeface="Segoe UI Semibold" panose="020B0502040204020203" pitchFamily="34" charset="0"/>
                <a:cs typeface="Segoe UI Semibold" panose="020B0502040204020203" pitchFamily="34" charset="0"/>
              </a:rPr>
              <a:t>Gravité</a:t>
            </a:r>
          </a:p>
        </p:txBody>
      </p:sp>
      <p:sp>
        <p:nvSpPr>
          <p:cNvPr id="34" name="ZoneTexte 33">
            <a:extLst>
              <a:ext uri="{FF2B5EF4-FFF2-40B4-BE49-F238E27FC236}">
                <a16:creationId xmlns:a16="http://schemas.microsoft.com/office/drawing/2014/main" id="{989ABDBF-6AD7-45AD-8D2E-268B2FF1CB6A}"/>
              </a:ext>
            </a:extLst>
          </p:cNvPr>
          <p:cNvSpPr txBox="1"/>
          <p:nvPr/>
        </p:nvSpPr>
        <p:spPr>
          <a:xfrm>
            <a:off x="5459054" y="4137517"/>
            <a:ext cx="1369097" cy="258532"/>
          </a:xfrm>
          <a:prstGeom prst="rect">
            <a:avLst/>
          </a:prstGeom>
          <a:noFill/>
        </p:spPr>
        <p:txBody>
          <a:bodyPr wrap="square" rtlCol="0">
            <a:spAutoFit/>
          </a:bodyPr>
          <a:lstStyle/>
          <a:p>
            <a:pPr algn="ctr" defTabSz="400050">
              <a:lnSpc>
                <a:spcPct val="90000"/>
              </a:lnSpc>
              <a:spcBef>
                <a:spcPct val="0"/>
              </a:spcBef>
              <a:spcAft>
                <a:spcPct val="35000"/>
              </a:spcAft>
            </a:pPr>
            <a:r>
              <a:rPr lang="fr-FR" sz="1200" b="1" dirty="0">
                <a:solidFill>
                  <a:srgbClr val="252525"/>
                </a:solidFill>
                <a:latin typeface="Segoe UI Semibold" panose="020B0502040204020203" pitchFamily="34" charset="0"/>
                <a:cs typeface="Segoe UI Semibold" panose="020B0502040204020203" pitchFamily="34" charset="0"/>
              </a:rPr>
              <a:t>Vraisemblance</a:t>
            </a:r>
          </a:p>
        </p:txBody>
      </p:sp>
      <p:sp>
        <p:nvSpPr>
          <p:cNvPr id="35" name="ZoneTexte 34">
            <a:extLst>
              <a:ext uri="{FF2B5EF4-FFF2-40B4-BE49-F238E27FC236}">
                <a16:creationId xmlns:a16="http://schemas.microsoft.com/office/drawing/2014/main" id="{4D3BC8F2-3979-425F-9602-072E4DB93F98}"/>
              </a:ext>
            </a:extLst>
          </p:cNvPr>
          <p:cNvSpPr txBox="1"/>
          <p:nvPr/>
        </p:nvSpPr>
        <p:spPr>
          <a:xfrm>
            <a:off x="1039934" y="2397332"/>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Importance de l’objet de l’étude considéré</a:t>
            </a:r>
          </a:p>
        </p:txBody>
      </p:sp>
      <p:sp>
        <p:nvSpPr>
          <p:cNvPr id="36" name="ZoneTexte 35">
            <a:extLst>
              <a:ext uri="{FF2B5EF4-FFF2-40B4-BE49-F238E27FC236}">
                <a16:creationId xmlns:a16="http://schemas.microsoft.com/office/drawing/2014/main" id="{D4FDEFBF-64DC-40D5-9771-77583AEE9BB4}"/>
              </a:ext>
            </a:extLst>
          </p:cNvPr>
          <p:cNvSpPr txBox="1"/>
          <p:nvPr/>
        </p:nvSpPr>
        <p:spPr>
          <a:xfrm>
            <a:off x="1039934" y="2711206"/>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Exposition aux menaces considérées</a:t>
            </a:r>
          </a:p>
        </p:txBody>
      </p:sp>
      <p:sp>
        <p:nvSpPr>
          <p:cNvPr id="47" name="ZoneTexte 46">
            <a:extLst>
              <a:ext uri="{FF2B5EF4-FFF2-40B4-BE49-F238E27FC236}">
                <a16:creationId xmlns:a16="http://schemas.microsoft.com/office/drawing/2014/main" id="{09056F64-35C4-44D6-BF83-065E5D02333F}"/>
              </a:ext>
            </a:extLst>
          </p:cNvPr>
          <p:cNvSpPr txBox="1"/>
          <p:nvPr/>
        </p:nvSpPr>
        <p:spPr>
          <a:xfrm>
            <a:off x="1039934" y="3025080"/>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Existence de vulnérabilités</a:t>
            </a:r>
          </a:p>
        </p:txBody>
      </p:sp>
      <p:sp>
        <p:nvSpPr>
          <p:cNvPr id="48" name="ZoneTexte 47">
            <a:extLst>
              <a:ext uri="{FF2B5EF4-FFF2-40B4-BE49-F238E27FC236}">
                <a16:creationId xmlns:a16="http://schemas.microsoft.com/office/drawing/2014/main" id="{F82678C8-BB58-49CC-A219-776C1E5CF277}"/>
              </a:ext>
            </a:extLst>
          </p:cNvPr>
          <p:cNvSpPr txBox="1"/>
          <p:nvPr/>
        </p:nvSpPr>
        <p:spPr>
          <a:xfrm>
            <a:off x="1039934" y="3338954"/>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Facilité d’exploitation des vulnérabilités</a:t>
            </a:r>
          </a:p>
        </p:txBody>
      </p:sp>
      <p:sp>
        <p:nvSpPr>
          <p:cNvPr id="50" name="ZoneTexte 49">
            <a:extLst>
              <a:ext uri="{FF2B5EF4-FFF2-40B4-BE49-F238E27FC236}">
                <a16:creationId xmlns:a16="http://schemas.microsoft.com/office/drawing/2014/main" id="{89FB4194-BAAA-4AE8-A893-7B4F23155959}"/>
              </a:ext>
            </a:extLst>
          </p:cNvPr>
          <p:cNvSpPr txBox="1"/>
          <p:nvPr/>
        </p:nvSpPr>
        <p:spPr>
          <a:xfrm>
            <a:off x="1039934" y="3966703"/>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Capacité et motivation des  attaquants</a:t>
            </a:r>
          </a:p>
        </p:txBody>
      </p:sp>
      <p:sp>
        <p:nvSpPr>
          <p:cNvPr id="51" name="ZoneTexte 50">
            <a:extLst>
              <a:ext uri="{FF2B5EF4-FFF2-40B4-BE49-F238E27FC236}">
                <a16:creationId xmlns:a16="http://schemas.microsoft.com/office/drawing/2014/main" id="{B35D87F5-8506-4BED-87B2-296F38DC042A}"/>
              </a:ext>
            </a:extLst>
          </p:cNvPr>
          <p:cNvSpPr txBox="1"/>
          <p:nvPr/>
        </p:nvSpPr>
        <p:spPr>
          <a:xfrm>
            <a:off x="1039934" y="3652828"/>
            <a:ext cx="3166544" cy="276999"/>
          </a:xfrm>
          <a:prstGeom prst="rect">
            <a:avLst/>
          </a:prstGeom>
          <a:noFill/>
        </p:spPr>
        <p:txBody>
          <a:bodyPr wrap="square" rtlCol="0">
            <a:spAutoFit/>
          </a:bodyPr>
          <a:lstStyle/>
          <a:p>
            <a:pPr marL="0" marR="0" indent="0" algn="r" rtl="0" eaLnBrk="0" fontAlgn="base" latinLnBrk="0" hangingPunct="0">
              <a:spcAft>
                <a:spcPts val="1000"/>
              </a:spcAft>
            </a:pPr>
            <a:r>
              <a:rPr lang="fr-FR" sz="1200" dirty="0">
                <a:solidFill>
                  <a:srgbClr val="252525"/>
                </a:solidFill>
                <a:latin typeface="Segoe UI" panose="020B0502040204020203" pitchFamily="34" charset="0"/>
                <a:cs typeface="Segoe UI" panose="020B0502040204020203" pitchFamily="34" charset="0"/>
              </a:rPr>
              <a:t>Nombre de conséquences identifiées </a:t>
            </a:r>
          </a:p>
        </p:txBody>
      </p:sp>
      <p:cxnSp>
        <p:nvCxnSpPr>
          <p:cNvPr id="52" name="Connecteur : en angle 51">
            <a:extLst>
              <a:ext uri="{FF2B5EF4-FFF2-40B4-BE49-F238E27FC236}">
                <a16:creationId xmlns:a16="http://schemas.microsoft.com/office/drawing/2014/main" id="{E6B08CF7-8B9F-4409-BFEC-ADA1C63BC32F}"/>
              </a:ext>
            </a:extLst>
          </p:cNvPr>
          <p:cNvCxnSpPr>
            <a:stCxn id="35" idx="3"/>
            <a:endCxn id="25" idx="1"/>
          </p:cNvCxnSpPr>
          <p:nvPr/>
        </p:nvCxnSpPr>
        <p:spPr>
          <a:xfrm>
            <a:off x="4206478" y="2535832"/>
            <a:ext cx="1243638" cy="1125"/>
          </a:xfrm>
          <a:prstGeom prst="bent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1944D854-FA2F-41FC-BE27-B04817F76277}"/>
              </a:ext>
            </a:extLst>
          </p:cNvPr>
          <p:cNvCxnSpPr>
            <a:stCxn id="36" idx="3"/>
            <a:endCxn id="27" idx="1"/>
          </p:cNvCxnSpPr>
          <p:nvPr/>
        </p:nvCxnSpPr>
        <p:spPr>
          <a:xfrm>
            <a:off x="4206478" y="2849706"/>
            <a:ext cx="1238762" cy="1154364"/>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C25EFA7E-DF9E-4B4A-9683-2C33DE5D5C85}"/>
              </a:ext>
            </a:extLst>
          </p:cNvPr>
          <p:cNvCxnSpPr>
            <a:cxnSpLocks/>
            <a:stCxn id="47" idx="3"/>
            <a:endCxn id="27" idx="1"/>
          </p:cNvCxnSpPr>
          <p:nvPr/>
        </p:nvCxnSpPr>
        <p:spPr>
          <a:xfrm>
            <a:off x="4206478" y="3163580"/>
            <a:ext cx="1238762" cy="840490"/>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 en angle 54">
            <a:extLst>
              <a:ext uri="{FF2B5EF4-FFF2-40B4-BE49-F238E27FC236}">
                <a16:creationId xmlns:a16="http://schemas.microsoft.com/office/drawing/2014/main" id="{5001E47C-2918-4112-8DE7-9C6115E09296}"/>
              </a:ext>
            </a:extLst>
          </p:cNvPr>
          <p:cNvCxnSpPr>
            <a:cxnSpLocks/>
            <a:stCxn id="48" idx="3"/>
            <a:endCxn id="27" idx="1"/>
          </p:cNvCxnSpPr>
          <p:nvPr/>
        </p:nvCxnSpPr>
        <p:spPr>
          <a:xfrm>
            <a:off x="4206478" y="3477454"/>
            <a:ext cx="1238762" cy="526616"/>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 en angle 55">
            <a:extLst>
              <a:ext uri="{FF2B5EF4-FFF2-40B4-BE49-F238E27FC236}">
                <a16:creationId xmlns:a16="http://schemas.microsoft.com/office/drawing/2014/main" id="{CA6EEA4B-C12E-4B33-8397-382D9A443B03}"/>
              </a:ext>
            </a:extLst>
          </p:cNvPr>
          <p:cNvCxnSpPr>
            <a:cxnSpLocks/>
            <a:stCxn id="50" idx="3"/>
            <a:endCxn id="27" idx="1"/>
          </p:cNvCxnSpPr>
          <p:nvPr/>
        </p:nvCxnSpPr>
        <p:spPr>
          <a:xfrm flipV="1">
            <a:off x="4206478" y="4004070"/>
            <a:ext cx="1238762" cy="101133"/>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 en angle 56">
            <a:extLst>
              <a:ext uri="{FF2B5EF4-FFF2-40B4-BE49-F238E27FC236}">
                <a16:creationId xmlns:a16="http://schemas.microsoft.com/office/drawing/2014/main" id="{E5D455BE-9FB0-4EB7-94FB-7ECE8437CFB0}"/>
              </a:ext>
            </a:extLst>
          </p:cNvPr>
          <p:cNvCxnSpPr>
            <a:cxnSpLocks/>
            <a:stCxn id="51" idx="3"/>
            <a:endCxn id="25" idx="1"/>
          </p:cNvCxnSpPr>
          <p:nvPr/>
        </p:nvCxnSpPr>
        <p:spPr>
          <a:xfrm flipV="1">
            <a:off x="4206478" y="2536957"/>
            <a:ext cx="1243638" cy="1254371"/>
          </a:xfrm>
          <a:prstGeom prst="bentConnector3">
            <a:avLst>
              <a:gd name="adj1" fmla="val 6327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73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id="{040FB0AF-6A91-1E93-8186-4B1300D4AB72}"/>
              </a:ext>
            </a:extLst>
          </p:cNvPr>
          <p:cNvSpPr txBox="1">
            <a:spLocks/>
          </p:cNvSpPr>
          <p:nvPr/>
        </p:nvSpPr>
        <p:spPr>
          <a:xfrm>
            <a:off x="4833366" y="1539370"/>
            <a:ext cx="3986773" cy="2927653"/>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defTabSz="914400" rtl="0" eaLnBrk="1" fontAlgn="auto" latinLnBrk="0" hangingPunct="1">
              <a:lnSpc>
                <a:spcPct val="100000"/>
              </a:lnSpc>
              <a:spcBef>
                <a:spcPts val="0"/>
              </a:spcBef>
              <a:spcAft>
                <a:spcPts val="800"/>
              </a:spcAft>
              <a:buClrTx/>
              <a:buSzTx/>
              <a:buFont typeface="Arial Narrow" panose="020B0606020202030204" pitchFamily="34" charset="0"/>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Scénarios de risques</a:t>
            </a:r>
          </a:p>
          <a:p>
            <a:pPr marL="0" marR="0" lvl="1" indent="0" defTabSz="914400" rtl="0" eaLnBrk="1" fontAlgn="auto" latinLnBrk="0" hangingPunct="1">
              <a:lnSpc>
                <a:spcPct val="100000"/>
              </a:lnSpc>
              <a:spcBef>
                <a:spcPts val="0"/>
              </a:spcBef>
              <a:spcAft>
                <a:spcPts val="800"/>
              </a:spcAft>
              <a:buClr>
                <a:schemeClr val="tx1"/>
              </a:buClr>
              <a:buSzTx/>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R1 &gt; </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direct</a:t>
            </a:r>
          </a:p>
          <a:p>
            <a:pPr marL="0" marR="0" lvl="1" indent="0" defTabSz="914400" rtl="0" eaLnBrk="1" fontAlgn="auto" latinLnBrk="0" hangingPunct="1">
              <a:lnSpc>
                <a:spcPct val="100000"/>
              </a:lnSpc>
              <a:spcBef>
                <a:spcPts val="0"/>
              </a:spcBef>
              <a:spcAft>
                <a:spcPts val="800"/>
              </a:spcAft>
              <a:buClr>
                <a:schemeClr val="tx1"/>
              </a:buClr>
              <a:buSzTx/>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R2 &gt; </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en exfiltrant celles détenues par le laboratoire</a:t>
            </a:r>
          </a:p>
          <a:p>
            <a:pPr marL="0" marR="0" lvl="1" indent="0" defTabSz="914400" rtl="0" eaLnBrk="1" fontAlgn="auto" latinLnBrk="0" hangingPunct="1">
              <a:lnSpc>
                <a:spcPct val="100000"/>
              </a:lnSpc>
              <a:spcBef>
                <a:spcPts val="0"/>
              </a:spcBef>
              <a:spcAft>
                <a:spcPts val="800"/>
              </a:spcAft>
              <a:buClr>
                <a:schemeClr val="tx1"/>
              </a:buClr>
              <a:buSzTx/>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R3 &gt; </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marR="0" lvl="1" indent="0" defTabSz="914400" rtl="0" eaLnBrk="1" fontAlgn="auto" latinLnBrk="0" hangingPunct="1">
              <a:lnSpc>
                <a:spcPct val="100000"/>
              </a:lnSpc>
              <a:spcBef>
                <a:spcPts val="0"/>
              </a:spcBef>
              <a:spcAft>
                <a:spcPts val="800"/>
              </a:spcAft>
              <a:buClr>
                <a:schemeClr val="tx1"/>
              </a:buClr>
              <a:buSzTx/>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R4 &gt; </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marR="0" lvl="1" indent="0" defTabSz="914400" rtl="0" eaLnBrk="1" fontAlgn="auto" latinLnBrk="0" hangingPunct="1">
              <a:lnSpc>
                <a:spcPct val="100000"/>
              </a:lnSpc>
              <a:spcBef>
                <a:spcPts val="0"/>
              </a:spcBef>
              <a:spcAft>
                <a:spcPts val="800"/>
              </a:spcAft>
              <a:buClr>
                <a:schemeClr val="tx1"/>
              </a:buClr>
              <a:buSzTx/>
              <a:buNone/>
              <a:tabLst/>
              <a:defRPr/>
            </a:pPr>
            <a:r>
              <a:rPr lang="fr-FR" sz="1200" b="1" dirty="0">
                <a:solidFill>
                  <a:srgbClr val="E53D51"/>
                </a:solidFill>
                <a:latin typeface="Segoe UI" panose="020B0502040204020203" pitchFamily="34" charset="0"/>
                <a:cs typeface="Segoe UI" panose="020B0502040204020203" pitchFamily="34" charset="0"/>
                <a:sym typeface="Wingdings" panose="05000000000000000000" pitchFamily="2" charset="2"/>
              </a:rPr>
              <a:t>R5 &gt; </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6" name="Tableau 5">
            <a:extLst>
              <a:ext uri="{FF2B5EF4-FFF2-40B4-BE49-F238E27FC236}">
                <a16:creationId xmlns:a16="http://schemas.microsoft.com/office/drawing/2014/main" id="{F16284DC-B207-3B9B-D661-09C4A7A73F0C}"/>
              </a:ext>
            </a:extLst>
          </p:cNvPr>
          <p:cNvGraphicFramePr>
            <a:graphicFrameLocks noGrp="1"/>
          </p:cNvGraphicFramePr>
          <p:nvPr>
            <p:extLst>
              <p:ext uri="{D42A27DB-BD31-4B8C-83A1-F6EECF244321}">
                <p14:modId xmlns:p14="http://schemas.microsoft.com/office/powerpoint/2010/main" val="3289450046"/>
              </p:ext>
            </p:extLst>
          </p:nvPr>
        </p:nvGraphicFramePr>
        <p:xfrm>
          <a:off x="1482387" y="1592857"/>
          <a:ext cx="3068932" cy="3019700"/>
        </p:xfrm>
        <a:graphic>
          <a:graphicData uri="http://schemas.openxmlformats.org/drawingml/2006/table">
            <a:tbl>
              <a:tblPr/>
              <a:tblGrid>
                <a:gridCol w="288000">
                  <a:extLst>
                    <a:ext uri="{9D8B030D-6E8A-4147-A177-3AD203B41FA5}">
                      <a16:colId xmlns:a16="http://schemas.microsoft.com/office/drawing/2014/main" val="3508923813"/>
                    </a:ext>
                  </a:extLst>
                </a:gridCol>
                <a:gridCol w="695233">
                  <a:extLst>
                    <a:ext uri="{9D8B030D-6E8A-4147-A177-3AD203B41FA5}">
                      <a16:colId xmlns:a16="http://schemas.microsoft.com/office/drawing/2014/main" val="20000"/>
                    </a:ext>
                  </a:extLst>
                </a:gridCol>
                <a:gridCol w="695233">
                  <a:extLst>
                    <a:ext uri="{9D8B030D-6E8A-4147-A177-3AD203B41FA5}">
                      <a16:colId xmlns:a16="http://schemas.microsoft.com/office/drawing/2014/main" val="20001"/>
                    </a:ext>
                  </a:extLst>
                </a:gridCol>
                <a:gridCol w="695233">
                  <a:extLst>
                    <a:ext uri="{9D8B030D-6E8A-4147-A177-3AD203B41FA5}">
                      <a16:colId xmlns:a16="http://schemas.microsoft.com/office/drawing/2014/main" val="1901439735"/>
                    </a:ext>
                  </a:extLst>
                </a:gridCol>
                <a:gridCol w="695233">
                  <a:extLst>
                    <a:ext uri="{9D8B030D-6E8A-4147-A177-3AD203B41FA5}">
                      <a16:colId xmlns:a16="http://schemas.microsoft.com/office/drawing/2014/main" val="2999965291"/>
                    </a:ext>
                  </a:extLst>
                </a:gridCol>
              </a:tblGrid>
              <a:tr h="6739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739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7392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7392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24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grpSp>
        <p:nvGrpSpPr>
          <p:cNvPr id="24" name="Groupe 23">
            <a:extLst>
              <a:ext uri="{FF2B5EF4-FFF2-40B4-BE49-F238E27FC236}">
                <a16:creationId xmlns:a16="http://schemas.microsoft.com/office/drawing/2014/main" id="{C10A40F1-9AE2-D88F-F13E-DAE7B85B9557}"/>
              </a:ext>
            </a:extLst>
          </p:cNvPr>
          <p:cNvGrpSpPr/>
          <p:nvPr/>
        </p:nvGrpSpPr>
        <p:grpSpPr>
          <a:xfrm>
            <a:off x="6884519" y="788757"/>
            <a:ext cx="1621773" cy="887538"/>
            <a:chOff x="4842368" y="-1292689"/>
            <a:chExt cx="1800000" cy="985075"/>
          </a:xfrm>
        </p:grpSpPr>
        <p:pic>
          <p:nvPicPr>
            <p:cNvPr id="7" name="Image 6">
              <a:extLst>
                <a:ext uri="{FF2B5EF4-FFF2-40B4-BE49-F238E27FC236}">
                  <a16:creationId xmlns:a16="http://schemas.microsoft.com/office/drawing/2014/main" id="{0924D57C-4D2B-938A-85B2-337D1F47D74E}"/>
                </a:ext>
              </a:extLst>
            </p:cNvPr>
            <p:cNvPicPr>
              <a:picLocks noChangeAspect="1"/>
            </p:cNvPicPr>
            <p:nvPr/>
          </p:nvPicPr>
          <p:blipFill>
            <a:blip r:embed="rId4"/>
            <a:stretch>
              <a:fillRect/>
            </a:stretch>
          </p:blipFill>
          <p:spPr>
            <a:xfrm>
              <a:off x="4842368" y="-1292689"/>
              <a:ext cx="1800000" cy="985075"/>
            </a:xfrm>
            <a:prstGeom prst="rect">
              <a:avLst/>
            </a:prstGeom>
          </p:spPr>
        </p:pic>
        <p:sp>
          <p:nvSpPr>
            <p:cNvPr id="10" name="Espace réservé du contenu 2">
              <a:extLst>
                <a:ext uri="{FF2B5EF4-FFF2-40B4-BE49-F238E27FC236}">
                  <a16:creationId xmlns:a16="http://schemas.microsoft.com/office/drawing/2014/main" id="{095701AB-BB50-E0E4-7D94-C0E301EA50B6}"/>
                </a:ext>
              </a:extLst>
            </p:cNvPr>
            <p:cNvSpPr txBox="1">
              <a:spLocks/>
            </p:cNvSpPr>
            <p:nvPr/>
          </p:nvSpPr>
          <p:spPr>
            <a:xfrm>
              <a:off x="5218238" y="-1210137"/>
              <a:ext cx="1102578" cy="211642"/>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buNone/>
              </a:pPr>
              <a:r>
                <a:rPr lang="fr-FR" sz="1000" b="1" dirty="0">
                  <a:solidFill>
                    <a:schemeClr val="bg1"/>
                  </a:solidFill>
                  <a:latin typeface="Segoe UI Semibold" panose="020B0502040204020203" pitchFamily="34" charset="0"/>
                  <a:cs typeface="Segoe UI Semibold" panose="020B0502040204020203" pitchFamily="34" charset="0"/>
                  <a:sym typeface="Wingdings" panose="05000000000000000000" pitchFamily="2" charset="2"/>
                </a:rPr>
                <a:t>Risque</a:t>
              </a:r>
            </a:p>
          </p:txBody>
        </p:sp>
      </p:grpSp>
      <p:cxnSp>
        <p:nvCxnSpPr>
          <p:cNvPr id="11" name="Connecteur droit avec flèche 10">
            <a:extLst>
              <a:ext uri="{FF2B5EF4-FFF2-40B4-BE49-F238E27FC236}">
                <a16:creationId xmlns:a16="http://schemas.microsoft.com/office/drawing/2014/main" id="{BAEE467C-8E09-60C9-6E4A-289DD342AC94}"/>
              </a:ext>
            </a:extLst>
          </p:cNvPr>
          <p:cNvCxnSpPr>
            <a:cxnSpLocks/>
          </p:cNvCxnSpPr>
          <p:nvPr/>
        </p:nvCxnSpPr>
        <p:spPr>
          <a:xfrm>
            <a:off x="1764435" y="4288557"/>
            <a:ext cx="2786884" cy="0"/>
          </a:xfrm>
          <a:prstGeom prst="straightConnector1">
            <a:avLst/>
          </a:prstGeom>
          <a:noFill/>
          <a:ln w="34925">
            <a:solidFill>
              <a:srgbClr val="38C4FF"/>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92D5D5A7-9575-4EF3-AEE7-50CAFF0D08AC}"/>
              </a:ext>
            </a:extLst>
          </p:cNvPr>
          <p:cNvCxnSpPr>
            <a:cxnSpLocks/>
          </p:cNvCxnSpPr>
          <p:nvPr/>
        </p:nvCxnSpPr>
        <p:spPr>
          <a:xfrm flipV="1">
            <a:off x="1764435" y="1592857"/>
            <a:ext cx="0" cy="269570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8" name="Espace réservé du contenu 2">
            <a:extLst>
              <a:ext uri="{FF2B5EF4-FFF2-40B4-BE49-F238E27FC236}">
                <a16:creationId xmlns:a16="http://schemas.microsoft.com/office/drawing/2014/main" id="{A58EFF43-6946-A42E-3970-97347E4BD9E1}"/>
              </a:ext>
            </a:extLst>
          </p:cNvPr>
          <p:cNvSpPr txBox="1">
            <a:spLocks/>
          </p:cNvSpPr>
          <p:nvPr/>
        </p:nvSpPr>
        <p:spPr>
          <a:xfrm>
            <a:off x="1023907" y="1539371"/>
            <a:ext cx="576259"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2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9" name="Espace réservé du contenu 2">
            <a:extLst>
              <a:ext uri="{FF2B5EF4-FFF2-40B4-BE49-F238E27FC236}">
                <a16:creationId xmlns:a16="http://schemas.microsoft.com/office/drawing/2014/main" id="{1745FFC3-BF6E-C96E-2036-4962A04A8144}"/>
              </a:ext>
            </a:extLst>
          </p:cNvPr>
          <p:cNvSpPr txBox="1">
            <a:spLocks/>
          </p:cNvSpPr>
          <p:nvPr/>
        </p:nvSpPr>
        <p:spPr>
          <a:xfrm>
            <a:off x="3254722" y="4529461"/>
            <a:ext cx="1296597"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2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Vraisemblance</a:t>
            </a:r>
          </a:p>
        </p:txBody>
      </p:sp>
      <p:sp>
        <p:nvSpPr>
          <p:cNvPr id="2" name="Title 4">
            <a:extLst>
              <a:ext uri="{FF2B5EF4-FFF2-40B4-BE49-F238E27FC236}">
                <a16:creationId xmlns:a16="http://schemas.microsoft.com/office/drawing/2014/main" id="{52188E36-6E8D-4752-ED4F-7F03922CA1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Représentation du risque</a:t>
            </a:r>
            <a:endParaRPr lang="fr-FR" sz="1800">
              <a:solidFill>
                <a:srgbClr val="252525"/>
              </a:solidFill>
              <a:latin typeface="Segoe UI" panose="020B0502040204020203" pitchFamily="34" charset="0"/>
              <a:cs typeface="Segoe UI" panose="020B0502040204020203" pitchFamily="34" charset="0"/>
            </a:endParaRPr>
          </a:p>
        </p:txBody>
      </p:sp>
      <p:sp>
        <p:nvSpPr>
          <p:cNvPr id="3" name="ZoneTexte 2">
            <a:extLst>
              <a:ext uri="{FF2B5EF4-FFF2-40B4-BE49-F238E27FC236}">
                <a16:creationId xmlns:a16="http://schemas.microsoft.com/office/drawing/2014/main" id="{26270A4C-BC2E-FCC7-D1A4-FF2192F31899}"/>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5-1 • </a:t>
            </a:r>
            <a:r>
              <a:rPr lang="fr-FR" sz="1400" dirty="0">
                <a:solidFill>
                  <a:srgbClr val="E53D51"/>
                </a:solidFill>
                <a:latin typeface="Segoe UI" panose="020B0502040204020203" pitchFamily="34" charset="0"/>
                <a:cs typeface="Segoe UI" panose="020B0502040204020203" pitchFamily="34" charset="0"/>
              </a:rPr>
              <a:t>Exemple avec R1</a:t>
            </a:r>
            <a:endParaRPr lang="fr-FR" sz="1400" b="0" dirty="0">
              <a:solidFill>
                <a:srgbClr val="E53D5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2519184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rme libre 22">
            <a:extLst>
              <a:ext uri="{FF2B5EF4-FFF2-40B4-BE49-F238E27FC236}">
                <a16:creationId xmlns:a16="http://schemas.microsoft.com/office/drawing/2014/main" id="{7D58F3F4-314A-F2B1-CD7C-083413D1F7A0}"/>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3" name="Forme libre 32">
            <a:extLst>
              <a:ext uri="{FF2B5EF4-FFF2-40B4-BE49-F238E27FC236}">
                <a16:creationId xmlns:a16="http://schemas.microsoft.com/office/drawing/2014/main" id="{8F4B64B1-BEDF-0FB2-FA45-7EA15DEF1786}"/>
              </a:ext>
            </a:extLst>
          </p:cNvPr>
          <p:cNvSpPr/>
          <p:nvPr/>
        </p:nvSpPr>
        <p:spPr>
          <a:xfrm rot="4739389" flipH="1">
            <a:off x="6690724"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39726043-A66D-A920-A8D5-BB1EAE9E0CE4}"/>
              </a:ext>
            </a:extLst>
          </p:cNvPr>
          <p:cNvPicPr>
            <a:picLocks noChangeAspect="1"/>
          </p:cNvPicPr>
          <p:nvPr/>
        </p:nvPicPr>
        <p:blipFill rotWithShape="1">
          <a:blip r:embed="rId4"/>
          <a:srcRect b="2405"/>
          <a:stretch/>
        </p:blipFill>
        <p:spPr>
          <a:xfrm>
            <a:off x="3197943" y="2931790"/>
            <a:ext cx="2775303" cy="2211710"/>
          </a:xfrm>
          <a:prstGeom prst="rect">
            <a:avLst/>
          </a:prstGeom>
        </p:spPr>
      </p:pic>
      <p:pic>
        <p:nvPicPr>
          <p:cNvPr id="19" name="Image 18">
            <a:extLst>
              <a:ext uri="{FF2B5EF4-FFF2-40B4-BE49-F238E27FC236}">
                <a16:creationId xmlns:a16="http://schemas.microsoft.com/office/drawing/2014/main" id="{BBC80AFF-D35E-AC19-736E-D0E0579A1C6C}"/>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21" name="Forme libre 20">
            <a:extLst>
              <a:ext uri="{FF2B5EF4-FFF2-40B4-BE49-F238E27FC236}">
                <a16:creationId xmlns:a16="http://schemas.microsoft.com/office/drawing/2014/main" id="{D1BD6731-DD93-1C50-5F03-E40737AAB39B}"/>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22" name="Rectangle à coins arrondis 11">
            <a:extLst>
              <a:ext uri="{FF2B5EF4-FFF2-40B4-BE49-F238E27FC236}">
                <a16:creationId xmlns:a16="http://schemas.microsoft.com/office/drawing/2014/main" id="{FB9CF013-4947-1B03-8D7C-EF8994ACE835}"/>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24" name="Forme libre 23">
            <a:extLst>
              <a:ext uri="{FF2B5EF4-FFF2-40B4-BE49-F238E27FC236}">
                <a16:creationId xmlns:a16="http://schemas.microsoft.com/office/drawing/2014/main" id="{BD113E4D-EDCB-5CC1-C56E-8679F4A33147}"/>
              </a:ext>
            </a:extLst>
          </p:cNvPr>
          <p:cNvSpPr/>
          <p:nvPr/>
        </p:nvSpPr>
        <p:spPr>
          <a:xfrm>
            <a:off x="3491881" y="1148189"/>
            <a:ext cx="2700040" cy="2053905"/>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25" name="Rectangle à coins arrondis 4">
            <a:extLst>
              <a:ext uri="{FF2B5EF4-FFF2-40B4-BE49-F238E27FC236}">
                <a16:creationId xmlns:a16="http://schemas.microsoft.com/office/drawing/2014/main" id="{76A1785B-040D-7E04-00B6-DC4F3A54D3CD}"/>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Quelle </a:t>
            </a:r>
            <a:r>
              <a:rPr lang="fr-FR" sz="1200" b="1" i="1" dirty="0">
                <a:solidFill>
                  <a:srgbClr val="252525"/>
                </a:solidFill>
                <a:latin typeface="Segoe UI" panose="020B0502040204020203" pitchFamily="34" charset="0"/>
                <a:cs typeface="Segoe UI" panose="020B0502040204020203" pitchFamily="34" charset="0"/>
              </a:rPr>
              <a:t>stratégie de traitement</a:t>
            </a:r>
            <a:r>
              <a:rPr lang="fr-FR" sz="1200" i="1" dirty="0">
                <a:solidFill>
                  <a:srgbClr val="252525"/>
                </a:solidFill>
                <a:latin typeface="Segoe UI" panose="020B0502040204020203" pitchFamily="34" charset="0"/>
                <a:cs typeface="Segoe UI" panose="020B0502040204020203" pitchFamily="34" charset="0"/>
              </a:rPr>
              <a:t> des risques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faut-il adopter ?</a:t>
            </a:r>
          </a:p>
        </p:txBody>
      </p:sp>
      <p:sp>
        <p:nvSpPr>
          <p:cNvPr id="26" name="Rectangle à coins arrondis 6">
            <a:extLst>
              <a:ext uri="{FF2B5EF4-FFF2-40B4-BE49-F238E27FC236}">
                <a16:creationId xmlns:a16="http://schemas.microsoft.com/office/drawing/2014/main" id="{5448EEF8-31A5-1141-BCCD-0096C5BA2D8C}"/>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27" name="Rectangle à coins arrondis 7">
            <a:extLst>
              <a:ext uri="{FF2B5EF4-FFF2-40B4-BE49-F238E27FC236}">
                <a16:creationId xmlns:a16="http://schemas.microsoft.com/office/drawing/2014/main" id="{7F43647C-DFD1-F867-E70C-319D1C1AD3FB}"/>
              </a:ext>
            </a:extLst>
          </p:cNvPr>
          <p:cNvSpPr/>
          <p:nvPr/>
        </p:nvSpPr>
        <p:spPr>
          <a:xfrm>
            <a:off x="3491881" y="1148189"/>
            <a:ext cx="2700040" cy="15962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28" name="Forme libre 27">
            <a:extLst>
              <a:ext uri="{FF2B5EF4-FFF2-40B4-BE49-F238E27FC236}">
                <a16:creationId xmlns:a16="http://schemas.microsoft.com/office/drawing/2014/main" id="{1A121EB6-DB13-DFED-824F-147B16D40385}"/>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9" name="Rectangle à coins arrondis 6">
            <a:extLst>
              <a:ext uri="{FF2B5EF4-FFF2-40B4-BE49-F238E27FC236}">
                <a16:creationId xmlns:a16="http://schemas.microsoft.com/office/drawing/2014/main" id="{E298CC85-D15E-3AF1-D989-CDD72D61CD7E}"/>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30" name="Rectangle à coins arrondis 11">
            <a:extLst>
              <a:ext uri="{FF2B5EF4-FFF2-40B4-BE49-F238E27FC236}">
                <a16:creationId xmlns:a16="http://schemas.microsoft.com/office/drawing/2014/main" id="{4983527E-F720-C8E4-E9DF-6D0BB559591E}"/>
              </a:ext>
            </a:extLst>
          </p:cNvPr>
          <p:cNvSpPr/>
          <p:nvPr/>
        </p:nvSpPr>
        <p:spPr>
          <a:xfrm>
            <a:off x="6687670" y="2976421"/>
            <a:ext cx="1900517"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4" name="Title 4">
            <a:extLst>
              <a:ext uri="{FF2B5EF4-FFF2-40B4-BE49-F238E27FC236}">
                <a16:creationId xmlns:a16="http://schemas.microsoft.com/office/drawing/2014/main" id="{6A53CC02-209D-293E-8C3B-848603D68E7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Décider de la stratégie de traitement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56662341-C7CD-C903-5C77-E2F341534D9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5-2 • </a:t>
            </a:r>
            <a:r>
              <a:rPr lang="fr-FR" sz="1400" dirty="0">
                <a:solidFill>
                  <a:srgbClr val="E53D51"/>
                </a:solidFill>
                <a:latin typeface="Segoe UI" panose="020B0502040204020203" pitchFamily="34" charset="0"/>
                <a:cs typeface="Segoe UI" panose="020B0502040204020203" pitchFamily="34" charset="0"/>
              </a:rPr>
              <a:t>Les questions à se poser</a:t>
            </a:r>
            <a:endParaRPr lang="fr-FR" sz="1400" b="0" dirty="0">
              <a:solidFill>
                <a:srgbClr val="E53D51"/>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7934460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59F18639-D9EE-0921-87C1-738E7F840F4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cs typeface="Segoe UI" panose="020B0502040204020203" pitchFamily="34" charset="0"/>
              </a:rPr>
              <a:t>Définir l’échelle d’acceptabilité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985D4E98-4EAD-1C0B-4329-A427AE05A475}"/>
              </a:ext>
            </a:extLst>
          </p:cNvPr>
          <p:cNvSpPr txBox="1"/>
          <p:nvPr/>
        </p:nvSpPr>
        <p:spPr>
          <a:xfrm>
            <a:off x="1980000" y="540000"/>
            <a:ext cx="1624591"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5-2</a:t>
            </a:r>
          </a:p>
        </p:txBody>
      </p:sp>
      <p:sp>
        <p:nvSpPr>
          <p:cNvPr id="4" name="Rectangle 3">
            <a:extLst>
              <a:ext uri="{FF2B5EF4-FFF2-40B4-BE49-F238E27FC236}">
                <a16:creationId xmlns:a16="http://schemas.microsoft.com/office/drawing/2014/main" id="{203AA400-C2CE-772B-FB5C-5F617D0A0F06}"/>
              </a:ext>
            </a:extLst>
          </p:cNvPr>
          <p:cNvSpPr/>
          <p:nvPr/>
        </p:nvSpPr>
        <p:spPr>
          <a:xfrm>
            <a:off x="4750904" y="3848100"/>
            <a:ext cx="3134209" cy="992188"/>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44000" bIns="0" rtlCol="0" anchor="t">
            <a:noAutofit/>
          </a:bodyPr>
          <a:lstStyle/>
          <a:p>
            <a:pPr marL="0" indent="0">
              <a:spcAft>
                <a:spcPts val="300"/>
              </a:spcAft>
              <a:buNone/>
            </a:pPr>
            <a:r>
              <a:rPr lang="fr-FR" sz="1000" b="1" i="1" dirty="0">
                <a:solidFill>
                  <a:srgbClr val="E53D51"/>
                </a:solidFill>
                <a:latin typeface="Segoe UI" panose="020B0502040204020203" pitchFamily="34" charset="0"/>
                <a:cs typeface="Segoe UI" panose="020B0502040204020203" pitchFamily="34" charset="0"/>
              </a:rPr>
              <a:t>Important ! </a:t>
            </a:r>
          </a:p>
          <a:p>
            <a:pPr marL="0" lvl="1"/>
            <a:r>
              <a:rPr lang="fr-FR" sz="1000" i="1">
                <a:solidFill>
                  <a:srgbClr val="252525"/>
                </a:solidFill>
                <a:latin typeface="Segoe UI" panose="020B0502040204020203" pitchFamily="34" charset="0"/>
                <a:cs typeface="Segoe UI" panose="020B0502040204020203" pitchFamily="34" charset="0"/>
              </a:rPr>
              <a:t>La représentation de l’échelle d’acceptabilité</a:t>
            </a:r>
            <a:br>
              <a:rPr lang="fr-FR" sz="1000" i="1">
                <a:solidFill>
                  <a:srgbClr val="252525"/>
                </a:solidFill>
                <a:latin typeface="Segoe UI" panose="020B0502040204020203" pitchFamily="34" charset="0"/>
                <a:cs typeface="Segoe UI" panose="020B0502040204020203" pitchFamily="34" charset="0"/>
              </a:rPr>
            </a:br>
            <a:r>
              <a:rPr lang="fr-FR" sz="1000" i="1">
                <a:solidFill>
                  <a:srgbClr val="252525"/>
                </a:solidFill>
                <a:latin typeface="Segoe UI" panose="020B0502040204020203" pitchFamily="34" charset="0"/>
                <a:cs typeface="Segoe UI" panose="020B0502040204020203" pitchFamily="34" charset="0"/>
              </a:rPr>
              <a:t>doit permettre de comparer les risques les uns</a:t>
            </a:r>
            <a:br>
              <a:rPr lang="fr-FR" sz="1000" i="1">
                <a:solidFill>
                  <a:srgbClr val="252525"/>
                </a:solidFill>
                <a:latin typeface="Segoe UI" panose="020B0502040204020203" pitchFamily="34" charset="0"/>
                <a:cs typeface="Segoe UI" panose="020B0502040204020203" pitchFamily="34" charset="0"/>
              </a:rPr>
            </a:br>
            <a:r>
              <a:rPr lang="fr-FR" sz="1000" i="1">
                <a:solidFill>
                  <a:srgbClr val="252525"/>
                </a:solidFill>
                <a:latin typeface="Segoe UI" panose="020B0502040204020203" pitchFamily="34" charset="0"/>
                <a:cs typeface="Segoe UI" panose="020B0502040204020203" pitchFamily="34" charset="0"/>
              </a:rPr>
              <a:t>par rapport aux autres et être compréhensible</a:t>
            </a:r>
            <a:br>
              <a:rPr lang="fr-FR" sz="1000" i="1">
                <a:solidFill>
                  <a:srgbClr val="252525"/>
                </a:solidFill>
                <a:latin typeface="Segoe UI" panose="020B0502040204020203" pitchFamily="34" charset="0"/>
                <a:cs typeface="Segoe UI" panose="020B0502040204020203" pitchFamily="34" charset="0"/>
              </a:rPr>
            </a:br>
            <a:r>
              <a:rPr lang="fr-FR" sz="1000" i="1">
                <a:solidFill>
                  <a:srgbClr val="252525"/>
                </a:solidFill>
                <a:latin typeface="Segoe UI" panose="020B0502040204020203" pitchFamily="34" charset="0"/>
                <a:cs typeface="Segoe UI" panose="020B0502040204020203" pitchFamily="34" charset="0"/>
              </a:rPr>
              <a:t>par l’ensemble des participants​</a:t>
            </a: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a:t>
            </a:r>
          </a:p>
        </p:txBody>
      </p:sp>
      <p:pic>
        <p:nvPicPr>
          <p:cNvPr id="5" name="Image 4">
            <a:extLst>
              <a:ext uri="{FF2B5EF4-FFF2-40B4-BE49-F238E27FC236}">
                <a16:creationId xmlns:a16="http://schemas.microsoft.com/office/drawing/2014/main" id="{1C628458-B651-623A-6B7B-080A7D75C15B}"/>
              </a:ext>
            </a:extLst>
          </p:cNvPr>
          <p:cNvPicPr>
            <a:picLocks noChangeAspect="1"/>
          </p:cNvPicPr>
          <p:nvPr/>
        </p:nvPicPr>
        <p:blipFill>
          <a:blip r:embed="rId4"/>
          <a:stretch>
            <a:fillRect/>
          </a:stretch>
        </p:blipFill>
        <p:spPr>
          <a:xfrm>
            <a:off x="7392862" y="3912779"/>
            <a:ext cx="433934" cy="433934"/>
          </a:xfrm>
          <a:prstGeom prst="rect">
            <a:avLst/>
          </a:prstGeom>
        </p:spPr>
      </p:pic>
      <p:graphicFrame>
        <p:nvGraphicFramePr>
          <p:cNvPr id="6" name="Tableau 5">
            <a:extLst>
              <a:ext uri="{FF2B5EF4-FFF2-40B4-BE49-F238E27FC236}">
                <a16:creationId xmlns:a16="http://schemas.microsoft.com/office/drawing/2014/main" id="{2D6D9349-57A2-D84C-C18D-AB56918D03B1}"/>
              </a:ext>
            </a:extLst>
          </p:cNvPr>
          <p:cNvGraphicFramePr>
            <a:graphicFrameLocks noGrp="1"/>
          </p:cNvGraphicFramePr>
          <p:nvPr>
            <p:extLst/>
          </p:nvPr>
        </p:nvGraphicFramePr>
        <p:xfrm>
          <a:off x="5219568" y="999904"/>
          <a:ext cx="2665545" cy="2622784"/>
        </p:xfrm>
        <a:graphic>
          <a:graphicData uri="http://schemas.openxmlformats.org/drawingml/2006/table">
            <a:tbl>
              <a:tblPr/>
              <a:tblGrid>
                <a:gridCol w="250145">
                  <a:extLst>
                    <a:ext uri="{9D8B030D-6E8A-4147-A177-3AD203B41FA5}">
                      <a16:colId xmlns:a16="http://schemas.microsoft.com/office/drawing/2014/main" val="3508923813"/>
                    </a:ext>
                  </a:extLst>
                </a:gridCol>
                <a:gridCol w="603850">
                  <a:extLst>
                    <a:ext uri="{9D8B030D-6E8A-4147-A177-3AD203B41FA5}">
                      <a16:colId xmlns:a16="http://schemas.microsoft.com/office/drawing/2014/main" val="20000"/>
                    </a:ext>
                  </a:extLst>
                </a:gridCol>
                <a:gridCol w="603850">
                  <a:extLst>
                    <a:ext uri="{9D8B030D-6E8A-4147-A177-3AD203B41FA5}">
                      <a16:colId xmlns:a16="http://schemas.microsoft.com/office/drawing/2014/main" val="20001"/>
                    </a:ext>
                  </a:extLst>
                </a:gridCol>
                <a:gridCol w="603850">
                  <a:extLst>
                    <a:ext uri="{9D8B030D-6E8A-4147-A177-3AD203B41FA5}">
                      <a16:colId xmlns:a16="http://schemas.microsoft.com/office/drawing/2014/main" val="1901439735"/>
                    </a:ext>
                  </a:extLst>
                </a:gridCol>
                <a:gridCol w="603850">
                  <a:extLst>
                    <a:ext uri="{9D8B030D-6E8A-4147-A177-3AD203B41FA5}">
                      <a16:colId xmlns:a16="http://schemas.microsoft.com/office/drawing/2014/main" val="2999965291"/>
                    </a:ext>
                  </a:extLst>
                </a:gridCol>
              </a:tblGrid>
              <a:tr h="58534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46901" marR="46901"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58534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46901" marR="46901"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585343">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46901" marR="46901"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585343">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46901" marR="46901"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0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281412">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46901" marR="4690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0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0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0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0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0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0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7" name="Connecteur droit avec flèche 6">
            <a:extLst>
              <a:ext uri="{FF2B5EF4-FFF2-40B4-BE49-F238E27FC236}">
                <a16:creationId xmlns:a16="http://schemas.microsoft.com/office/drawing/2014/main" id="{C5446F0A-8300-F7D2-25C9-22A40B488A16}"/>
              </a:ext>
            </a:extLst>
          </p:cNvPr>
          <p:cNvCxnSpPr>
            <a:cxnSpLocks/>
          </p:cNvCxnSpPr>
          <p:nvPr/>
        </p:nvCxnSpPr>
        <p:spPr>
          <a:xfrm>
            <a:off x="5468486" y="3325195"/>
            <a:ext cx="2423251" cy="0"/>
          </a:xfrm>
          <a:prstGeom prst="straightConnector1">
            <a:avLst/>
          </a:prstGeom>
          <a:noFill/>
          <a:ln w="34925">
            <a:solidFill>
              <a:srgbClr val="38C4FF"/>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8" name="Connecteur droit avec flèche 7">
            <a:extLst>
              <a:ext uri="{FF2B5EF4-FFF2-40B4-BE49-F238E27FC236}">
                <a16:creationId xmlns:a16="http://schemas.microsoft.com/office/drawing/2014/main" id="{35CEE788-A56E-235B-3B55-FDF3EF9D3F61}"/>
              </a:ext>
            </a:extLst>
          </p:cNvPr>
          <p:cNvCxnSpPr>
            <a:cxnSpLocks/>
          </p:cNvCxnSpPr>
          <p:nvPr/>
        </p:nvCxnSpPr>
        <p:spPr>
          <a:xfrm flipV="1">
            <a:off x="5468486" y="993913"/>
            <a:ext cx="0" cy="235116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 name="Espace réservé du contenu 2">
            <a:extLst>
              <a:ext uri="{FF2B5EF4-FFF2-40B4-BE49-F238E27FC236}">
                <a16:creationId xmlns:a16="http://schemas.microsoft.com/office/drawing/2014/main" id="{7C55D6FC-3A65-7CE8-1BA8-E0D8EECE0D5B}"/>
              </a:ext>
            </a:extLst>
          </p:cNvPr>
          <p:cNvSpPr txBox="1">
            <a:spLocks/>
          </p:cNvSpPr>
          <p:nvPr/>
        </p:nvSpPr>
        <p:spPr>
          <a:xfrm>
            <a:off x="4774340" y="920565"/>
            <a:ext cx="576259"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0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0" name="Espace réservé du contenu 2">
            <a:extLst>
              <a:ext uri="{FF2B5EF4-FFF2-40B4-BE49-F238E27FC236}">
                <a16:creationId xmlns:a16="http://schemas.microsoft.com/office/drawing/2014/main" id="{B462B3E8-BD5E-4231-743E-F6DA602F1FD5}"/>
              </a:ext>
            </a:extLst>
          </p:cNvPr>
          <p:cNvSpPr txBox="1">
            <a:spLocks/>
          </p:cNvSpPr>
          <p:nvPr/>
        </p:nvSpPr>
        <p:spPr>
          <a:xfrm>
            <a:off x="6110566" y="3513090"/>
            <a:ext cx="1296597"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0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Vraisemblance</a:t>
            </a:r>
          </a:p>
        </p:txBody>
      </p:sp>
      <p:graphicFrame>
        <p:nvGraphicFramePr>
          <p:cNvPr id="11" name="Tableau 10">
            <a:extLst>
              <a:ext uri="{FF2B5EF4-FFF2-40B4-BE49-F238E27FC236}">
                <a16:creationId xmlns:a16="http://schemas.microsoft.com/office/drawing/2014/main" id="{B8D8A280-F9F3-1881-D1F2-164C9B67E9B4}"/>
              </a:ext>
            </a:extLst>
          </p:cNvPr>
          <p:cNvGraphicFramePr>
            <a:graphicFrameLocks noGrp="1"/>
          </p:cNvGraphicFramePr>
          <p:nvPr>
            <p:extLst/>
          </p:nvPr>
        </p:nvGraphicFramePr>
        <p:xfrm>
          <a:off x="876896" y="1002639"/>
          <a:ext cx="3695104" cy="3352355"/>
        </p:xfrm>
        <a:graphic>
          <a:graphicData uri="http://schemas.openxmlformats.org/drawingml/2006/table">
            <a:tbl>
              <a:tblPr/>
              <a:tblGrid>
                <a:gridCol w="752297">
                  <a:extLst>
                    <a:ext uri="{9D8B030D-6E8A-4147-A177-3AD203B41FA5}">
                      <a16:colId xmlns:a16="http://schemas.microsoft.com/office/drawing/2014/main" val="20000"/>
                    </a:ext>
                  </a:extLst>
                </a:gridCol>
                <a:gridCol w="1041880">
                  <a:extLst>
                    <a:ext uri="{9D8B030D-6E8A-4147-A177-3AD203B41FA5}">
                      <a16:colId xmlns:a16="http://schemas.microsoft.com/office/drawing/2014/main" val="20001"/>
                    </a:ext>
                  </a:extLst>
                </a:gridCol>
                <a:gridCol w="1900927">
                  <a:extLst>
                    <a:ext uri="{9D8B030D-6E8A-4147-A177-3AD203B41FA5}">
                      <a16:colId xmlns:a16="http://schemas.microsoft.com/office/drawing/2014/main" val="20002"/>
                    </a:ext>
                  </a:extLst>
                </a:gridCol>
              </a:tblGrid>
              <a:tr h="52387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Niveau</a:t>
                      </a:r>
                      <a:b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de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Acceptabilité</a:t>
                      </a:r>
                      <a:b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du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Intitulé des décisions</a:t>
                      </a:r>
                      <a:b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1000" b="1" i="0" kern="1200" dirty="0">
                          <a:solidFill>
                            <a:schemeClr val="bg1"/>
                          </a:solidFill>
                          <a:latin typeface="Segoe UI Semibold" panose="020B0502040204020203" pitchFamily="34" charset="0"/>
                          <a:ea typeface="Verdana" charset="0"/>
                          <a:cs typeface="Segoe UI Semibold" panose="020B0502040204020203" pitchFamily="34" charset="0"/>
                        </a:rPr>
                        <a:t>et des actions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66009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i="0" kern="1200" dirty="0">
                          <a:solidFill>
                            <a:schemeClr val="bg1"/>
                          </a:solidFill>
                          <a:latin typeface="Segoe UI" panose="020B0502040204020203" pitchFamily="34" charset="0"/>
                          <a:ea typeface="+mn-ea"/>
                          <a:cs typeface="Segoe UI" panose="020B0502040204020203" pitchFamily="34" charset="0"/>
                        </a:rPr>
                        <a:t>Faible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kern="1200" dirty="0">
                          <a:solidFill>
                            <a:srgbClr val="252525"/>
                          </a:solidFill>
                          <a:latin typeface="Segoe UI" panose="020B0502040204020203" pitchFamily="34" charset="0"/>
                          <a:ea typeface="+mn-ea"/>
                          <a:cs typeface="Segoe UI" panose="020B0502040204020203" pitchFamily="34" charset="0"/>
                        </a:rPr>
                        <a:t>Acceptable</a:t>
                      </a:r>
                      <a:br>
                        <a:rPr lang="fr-FR" sz="1000" b="1" kern="1200" dirty="0">
                          <a:solidFill>
                            <a:srgbClr val="252525"/>
                          </a:solidFill>
                          <a:latin typeface="Segoe UI" panose="020B0502040204020203" pitchFamily="34" charset="0"/>
                          <a:ea typeface="+mn-ea"/>
                          <a:cs typeface="Segoe UI" panose="020B0502040204020203" pitchFamily="34" charset="0"/>
                        </a:rPr>
                      </a:br>
                      <a:r>
                        <a:rPr lang="fr-FR" sz="1000" b="1" kern="1200" dirty="0">
                          <a:solidFill>
                            <a:srgbClr val="252525"/>
                          </a:solidFill>
                          <a:latin typeface="Segoe UI" panose="020B0502040204020203" pitchFamily="34" charset="0"/>
                          <a:ea typeface="+mn-ea"/>
                          <a:cs typeface="Segoe UI" panose="020B0502040204020203" pitchFamily="34" charset="0"/>
                        </a:rPr>
                        <a:t>en l’état</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kern="1200" dirty="0">
                          <a:solidFill>
                            <a:srgbClr val="252525"/>
                          </a:solidFill>
                          <a:latin typeface="Segoe UI" panose="020B0502040204020203" pitchFamily="34" charset="0"/>
                          <a:ea typeface="+mn-ea"/>
                          <a:cs typeface="Segoe UI" panose="020B0502040204020203" pitchFamily="34" charset="0"/>
                        </a:rPr>
                        <a:t>Aucune action n’est à entreprendre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1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i="0" kern="1200" dirty="0">
                          <a:solidFill>
                            <a:schemeClr val="bg1"/>
                          </a:solidFill>
                          <a:latin typeface="Segoe UI" panose="020B0502040204020203" pitchFamily="34" charset="0"/>
                          <a:ea typeface="+mn-ea"/>
                          <a:cs typeface="Segoe UI" panose="020B0502040204020203" pitchFamily="34" charset="0"/>
                        </a:rPr>
                        <a:t>Moyen</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kern="1200" dirty="0">
                          <a:solidFill>
                            <a:srgbClr val="252525"/>
                          </a:solidFill>
                          <a:latin typeface="Segoe UI" panose="020B0502040204020203" pitchFamily="34" charset="0"/>
                          <a:ea typeface="+mn-ea"/>
                          <a:cs typeface="Segoe UI" panose="020B0502040204020203" pitchFamily="34" charset="0"/>
                        </a:rPr>
                        <a:t>Tolérable sous contrôle</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kern="1200" dirty="0">
                          <a:solidFill>
                            <a:srgbClr val="252525"/>
                          </a:solidFill>
                          <a:latin typeface="Segoe UI" panose="020B0502040204020203" pitchFamily="34" charset="0"/>
                          <a:ea typeface="+mn-ea"/>
                          <a:cs typeface="Segoe UI" panose="020B0502040204020203" pitchFamily="34" charset="0"/>
                        </a:rPr>
                        <a:t>Un suivi en termes de gestion du risque est à mener et des actions sont à mettre en place dans le cadre d’une amélioration continue sur le moyen et long terme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01638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00" b="1" i="0" kern="1200" dirty="0">
                          <a:solidFill>
                            <a:schemeClr val="bg1"/>
                          </a:solidFill>
                          <a:latin typeface="Segoe UI" panose="020B0502040204020203" pitchFamily="34" charset="0"/>
                          <a:ea typeface="+mn-ea"/>
                          <a:cs typeface="Segoe UI" panose="020B0502040204020203" pitchFamily="34" charset="0"/>
                        </a:rPr>
                        <a:t>Elevé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1D2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1" kern="1200" dirty="0">
                          <a:solidFill>
                            <a:srgbClr val="252525"/>
                          </a:solidFill>
                          <a:latin typeface="Segoe UI" panose="020B0502040204020203" pitchFamily="34" charset="0"/>
                          <a:ea typeface="+mn-ea"/>
                          <a:cs typeface="Segoe UI" panose="020B0502040204020203" pitchFamily="34" charset="0"/>
                        </a:rPr>
                        <a:t>Inacceptable</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000" kern="1200" dirty="0">
                          <a:solidFill>
                            <a:srgbClr val="252525"/>
                          </a:solidFill>
                          <a:latin typeface="Segoe UI" panose="020B0502040204020203" pitchFamily="34" charset="0"/>
                          <a:ea typeface="+mn-ea"/>
                          <a:cs typeface="Segoe UI" panose="020B0502040204020203" pitchFamily="34" charset="0"/>
                        </a:rPr>
                        <a:t>Des mesures de réduction du risque doivent impérativement être prises à court terme. Dans le cas contraire, tout ou partie de l’activité sera refusé </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910271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8AB9E982-B2EA-6C19-51DC-A9BDAFE39CB1}"/>
              </a:ext>
            </a:extLst>
          </p:cNvPr>
          <p:cNvSpPr txBox="1">
            <a:spLocks/>
          </p:cNvSpPr>
          <p:nvPr/>
        </p:nvSpPr>
        <p:spPr>
          <a:xfrm>
            <a:off x="4833366" y="1357886"/>
            <a:ext cx="3986773" cy="2927653"/>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defTabSz="914400" rtl="0" eaLnBrk="1" fontAlgn="auto" latinLnBrk="0" hangingPunct="1">
              <a:lnSpc>
                <a:spcPct val="100000"/>
              </a:lnSpc>
              <a:spcBef>
                <a:spcPts val="0"/>
              </a:spcBef>
              <a:spcAft>
                <a:spcPts val="300"/>
              </a:spcAft>
              <a:buClrTx/>
              <a:buSzTx/>
              <a:buFont typeface="Arial Narrow" panose="020B0606020202030204" pitchFamily="34" charset="0"/>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Scénarios de risques</a:t>
            </a:r>
          </a:p>
          <a:p>
            <a:pPr marL="0" marR="0" lvl="1" indent="0" defTabSz="914400" rtl="0" eaLnBrk="1" fontAlgn="auto" latinLnBrk="0" hangingPunct="1">
              <a:lnSpc>
                <a:spcPct val="100000"/>
              </a:lnSpc>
              <a:spcBef>
                <a:spcPts val="0"/>
              </a:spcBef>
              <a:spcAft>
                <a:spcPts val="300"/>
              </a:spcAft>
              <a:buClr>
                <a:schemeClr val="tx1"/>
              </a:buClr>
              <a:buSzTx/>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R1 &gt; </a:t>
            </a:r>
            <a:r>
              <a:rPr lang="fr-FR" sz="11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direct</a:t>
            </a:r>
          </a:p>
          <a:p>
            <a:pPr marL="0" marR="0" lvl="1" indent="0" defTabSz="914400" rtl="0" eaLnBrk="1" fontAlgn="auto" latinLnBrk="0" hangingPunct="1">
              <a:lnSpc>
                <a:spcPct val="100000"/>
              </a:lnSpc>
              <a:spcBef>
                <a:spcPts val="0"/>
              </a:spcBef>
              <a:spcAft>
                <a:spcPts val="300"/>
              </a:spcAft>
              <a:buClr>
                <a:schemeClr val="tx1"/>
              </a:buClr>
              <a:buSzTx/>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R2 &gt; </a:t>
            </a:r>
            <a:r>
              <a:rPr lang="fr-FR" sz="11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en exfiltrant celles détenues par le laboratoire</a:t>
            </a:r>
          </a:p>
          <a:p>
            <a:pPr marL="0" marR="0" lvl="1" indent="0" defTabSz="914400" rtl="0" eaLnBrk="1" fontAlgn="auto" latinLnBrk="0" hangingPunct="1">
              <a:lnSpc>
                <a:spcPct val="100000"/>
              </a:lnSpc>
              <a:spcBef>
                <a:spcPts val="0"/>
              </a:spcBef>
              <a:spcAft>
                <a:spcPts val="300"/>
              </a:spcAft>
              <a:buClr>
                <a:schemeClr val="tx1"/>
              </a:buClr>
              <a:buSzTx/>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R3 &gt; </a:t>
            </a:r>
            <a:r>
              <a:rPr lang="fr-FR" sz="1100" dirty="0">
                <a:solidFill>
                  <a:srgbClr val="252525"/>
                </a:solidFill>
                <a:latin typeface="Segoe UI" panose="020B0502040204020203" pitchFamily="34" charset="0"/>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marR="0" lvl="1" indent="0" defTabSz="914400" rtl="0" eaLnBrk="1" fontAlgn="auto" latinLnBrk="0" hangingPunct="1">
              <a:lnSpc>
                <a:spcPct val="100000"/>
              </a:lnSpc>
              <a:spcBef>
                <a:spcPts val="0"/>
              </a:spcBef>
              <a:spcAft>
                <a:spcPts val="300"/>
              </a:spcAft>
              <a:buClr>
                <a:schemeClr val="tx1"/>
              </a:buClr>
              <a:buSzTx/>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R4 &gt; </a:t>
            </a:r>
            <a:r>
              <a:rPr lang="fr-FR" sz="1100"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marR="0" lvl="1" indent="0" defTabSz="914400" rtl="0" eaLnBrk="1" fontAlgn="auto" latinLnBrk="0" hangingPunct="1">
              <a:lnSpc>
                <a:spcPct val="100000"/>
              </a:lnSpc>
              <a:spcBef>
                <a:spcPts val="0"/>
              </a:spcBef>
              <a:spcAft>
                <a:spcPts val="300"/>
              </a:spcAft>
              <a:buClr>
                <a:schemeClr val="tx1"/>
              </a:buClr>
              <a:buSzTx/>
              <a:buNone/>
              <a:tabLst/>
              <a:defRPr/>
            </a:pPr>
            <a:r>
              <a:rPr lang="fr-FR" sz="1100" b="1" dirty="0">
                <a:solidFill>
                  <a:srgbClr val="E53D51"/>
                </a:solidFill>
                <a:latin typeface="Segoe UI" panose="020B0502040204020203" pitchFamily="34" charset="0"/>
                <a:cs typeface="Segoe UI" panose="020B0502040204020203" pitchFamily="34" charset="0"/>
                <a:sym typeface="Wingdings" panose="05000000000000000000" pitchFamily="2" charset="2"/>
              </a:rPr>
              <a:t>R5 &gt; </a:t>
            </a:r>
            <a:r>
              <a:rPr lang="fr-FR" sz="1100" dirty="0">
                <a:solidFill>
                  <a:srgbClr val="252525"/>
                </a:solidFill>
                <a:latin typeface="Segoe UI" panose="020B0502040204020203" pitchFamily="34" charset="0"/>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4" name="Tableau 3">
            <a:extLst>
              <a:ext uri="{FF2B5EF4-FFF2-40B4-BE49-F238E27FC236}">
                <a16:creationId xmlns:a16="http://schemas.microsoft.com/office/drawing/2014/main" id="{5006E141-AD9C-8487-FFE5-404DC583B3DC}"/>
              </a:ext>
            </a:extLst>
          </p:cNvPr>
          <p:cNvGraphicFramePr>
            <a:graphicFrameLocks noGrp="1"/>
          </p:cNvGraphicFramePr>
          <p:nvPr>
            <p:extLst>
              <p:ext uri="{D42A27DB-BD31-4B8C-83A1-F6EECF244321}">
                <p14:modId xmlns:p14="http://schemas.microsoft.com/office/powerpoint/2010/main" val="2819174839"/>
              </p:ext>
            </p:extLst>
          </p:nvPr>
        </p:nvGraphicFramePr>
        <p:xfrm>
          <a:off x="1482387" y="1411373"/>
          <a:ext cx="3068932" cy="3019700"/>
        </p:xfrm>
        <a:graphic>
          <a:graphicData uri="http://schemas.openxmlformats.org/drawingml/2006/table">
            <a:tbl>
              <a:tblPr/>
              <a:tblGrid>
                <a:gridCol w="288000">
                  <a:extLst>
                    <a:ext uri="{9D8B030D-6E8A-4147-A177-3AD203B41FA5}">
                      <a16:colId xmlns:a16="http://schemas.microsoft.com/office/drawing/2014/main" val="3508923813"/>
                    </a:ext>
                  </a:extLst>
                </a:gridCol>
                <a:gridCol w="695233">
                  <a:extLst>
                    <a:ext uri="{9D8B030D-6E8A-4147-A177-3AD203B41FA5}">
                      <a16:colId xmlns:a16="http://schemas.microsoft.com/office/drawing/2014/main" val="20000"/>
                    </a:ext>
                  </a:extLst>
                </a:gridCol>
                <a:gridCol w="695233">
                  <a:extLst>
                    <a:ext uri="{9D8B030D-6E8A-4147-A177-3AD203B41FA5}">
                      <a16:colId xmlns:a16="http://schemas.microsoft.com/office/drawing/2014/main" val="20001"/>
                    </a:ext>
                  </a:extLst>
                </a:gridCol>
                <a:gridCol w="695233">
                  <a:extLst>
                    <a:ext uri="{9D8B030D-6E8A-4147-A177-3AD203B41FA5}">
                      <a16:colId xmlns:a16="http://schemas.microsoft.com/office/drawing/2014/main" val="1901439735"/>
                    </a:ext>
                  </a:extLst>
                </a:gridCol>
                <a:gridCol w="695233">
                  <a:extLst>
                    <a:ext uri="{9D8B030D-6E8A-4147-A177-3AD203B41FA5}">
                      <a16:colId xmlns:a16="http://schemas.microsoft.com/office/drawing/2014/main" val="2999965291"/>
                    </a:ext>
                  </a:extLst>
                </a:gridCol>
              </a:tblGrid>
              <a:tr h="6739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53998" marR="5399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673925">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53998" marR="5399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67392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53998" marR="5399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67392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53998" marR="5399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324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53998" marR="5399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1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11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8" name="Connecteur droit avec flèche 7">
            <a:extLst>
              <a:ext uri="{FF2B5EF4-FFF2-40B4-BE49-F238E27FC236}">
                <a16:creationId xmlns:a16="http://schemas.microsoft.com/office/drawing/2014/main" id="{45DFFECD-5937-01C6-A873-8EF24BE369F6}"/>
              </a:ext>
            </a:extLst>
          </p:cNvPr>
          <p:cNvCxnSpPr>
            <a:cxnSpLocks/>
          </p:cNvCxnSpPr>
          <p:nvPr/>
        </p:nvCxnSpPr>
        <p:spPr>
          <a:xfrm>
            <a:off x="1764435" y="4107073"/>
            <a:ext cx="2786884" cy="0"/>
          </a:xfrm>
          <a:prstGeom prst="straightConnector1">
            <a:avLst/>
          </a:prstGeom>
          <a:noFill/>
          <a:ln w="34925">
            <a:solidFill>
              <a:srgbClr val="38C4FF"/>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avec flèche 8">
            <a:extLst>
              <a:ext uri="{FF2B5EF4-FFF2-40B4-BE49-F238E27FC236}">
                <a16:creationId xmlns:a16="http://schemas.microsoft.com/office/drawing/2014/main" id="{FC6DAE72-1EA9-B555-1FDD-5337B1382BE6}"/>
              </a:ext>
            </a:extLst>
          </p:cNvPr>
          <p:cNvCxnSpPr>
            <a:cxnSpLocks/>
          </p:cNvCxnSpPr>
          <p:nvPr/>
        </p:nvCxnSpPr>
        <p:spPr>
          <a:xfrm flipV="1">
            <a:off x="1764435" y="1411373"/>
            <a:ext cx="0" cy="2695700"/>
          </a:xfrm>
          <a:prstGeom prst="straightConnector1">
            <a:avLst/>
          </a:prstGeom>
          <a:noFill/>
          <a:ln w="34925">
            <a:solidFill>
              <a:srgbClr val="E53D51"/>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 name="Espace réservé du contenu 2">
            <a:extLst>
              <a:ext uri="{FF2B5EF4-FFF2-40B4-BE49-F238E27FC236}">
                <a16:creationId xmlns:a16="http://schemas.microsoft.com/office/drawing/2014/main" id="{49315FA8-9605-FB35-D032-A4EE5A1B1554}"/>
              </a:ext>
            </a:extLst>
          </p:cNvPr>
          <p:cNvSpPr txBox="1">
            <a:spLocks/>
          </p:cNvSpPr>
          <p:nvPr/>
        </p:nvSpPr>
        <p:spPr>
          <a:xfrm>
            <a:off x="1023907" y="1357887"/>
            <a:ext cx="576259"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1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1" name="Espace réservé du contenu 2">
            <a:extLst>
              <a:ext uri="{FF2B5EF4-FFF2-40B4-BE49-F238E27FC236}">
                <a16:creationId xmlns:a16="http://schemas.microsoft.com/office/drawing/2014/main" id="{A858C28B-3273-76E7-0702-7C2B0AC06008}"/>
              </a:ext>
            </a:extLst>
          </p:cNvPr>
          <p:cNvSpPr txBox="1">
            <a:spLocks/>
          </p:cNvSpPr>
          <p:nvPr/>
        </p:nvSpPr>
        <p:spPr>
          <a:xfrm>
            <a:off x="3254722" y="4347977"/>
            <a:ext cx="1296597" cy="27384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11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Vraisemblance</a:t>
            </a:r>
          </a:p>
        </p:txBody>
      </p:sp>
      <p:sp>
        <p:nvSpPr>
          <p:cNvPr id="50" name="Rectangle 49">
            <a:extLst>
              <a:ext uri="{FF2B5EF4-FFF2-40B4-BE49-F238E27FC236}">
                <a16:creationId xmlns:a16="http://schemas.microsoft.com/office/drawing/2014/main" id="{24480711-DC2F-E425-70AB-B9F96AF1658A}"/>
              </a:ext>
            </a:extLst>
          </p:cNvPr>
          <p:cNvSpPr/>
          <p:nvPr/>
        </p:nvSpPr>
        <p:spPr>
          <a:xfrm>
            <a:off x="4833366" y="3794375"/>
            <a:ext cx="3888846" cy="1107204"/>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44000" bIns="0" rtlCol="0" anchor="t">
            <a:noAutofit/>
          </a:bodyPr>
          <a:lstStyle/>
          <a:p>
            <a:pPr marL="0" indent="0">
              <a:spcAft>
                <a:spcPts val="300"/>
              </a:spcAft>
              <a:buNone/>
            </a:pPr>
            <a:r>
              <a:rPr lang="fr-FR" sz="1100" b="1" i="1" dirty="0">
                <a:solidFill>
                  <a:srgbClr val="E53D51"/>
                </a:solidFill>
                <a:latin typeface="Segoe UI" panose="020B0502040204020203" pitchFamily="34" charset="0"/>
                <a:cs typeface="Segoe UI" panose="020B0502040204020203" pitchFamily="34" charset="0"/>
              </a:rPr>
              <a:t>Important ! </a:t>
            </a:r>
          </a:p>
          <a:p>
            <a:pPr marL="0" lvl="1"/>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La représentation de la stratégie de traitement</a:t>
            </a:r>
            <a:b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doit permettre de comparer les risques les uns par</a:t>
            </a:r>
            <a:b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100" i="1" dirty="0">
                <a:solidFill>
                  <a:srgbClr val="252525"/>
                </a:solidFill>
                <a:latin typeface="Segoe UI" panose="020B0502040204020203" pitchFamily="34" charset="0"/>
                <a:cs typeface="Segoe UI" panose="020B0502040204020203" pitchFamily="34" charset="0"/>
                <a:sym typeface="Wingdings" panose="05000000000000000000" pitchFamily="2" charset="2"/>
              </a:rPr>
              <a:t>rapport aux autres et être compréhensible par l’ensemble des participants.</a:t>
            </a:r>
          </a:p>
        </p:txBody>
      </p:sp>
      <p:pic>
        <p:nvPicPr>
          <p:cNvPr id="54" name="Image 53">
            <a:extLst>
              <a:ext uri="{FF2B5EF4-FFF2-40B4-BE49-F238E27FC236}">
                <a16:creationId xmlns:a16="http://schemas.microsoft.com/office/drawing/2014/main" id="{41C3EEE4-1062-463F-F067-91069D14BC73}"/>
              </a:ext>
            </a:extLst>
          </p:cNvPr>
          <p:cNvPicPr>
            <a:picLocks noChangeAspect="1"/>
          </p:cNvPicPr>
          <p:nvPr/>
        </p:nvPicPr>
        <p:blipFill>
          <a:blip r:embed="rId4"/>
          <a:stretch>
            <a:fillRect/>
          </a:stretch>
        </p:blipFill>
        <p:spPr>
          <a:xfrm>
            <a:off x="8140675" y="3907809"/>
            <a:ext cx="468000" cy="468000"/>
          </a:xfrm>
          <a:prstGeom prst="rect">
            <a:avLst/>
          </a:prstGeom>
        </p:spPr>
      </p:pic>
      <p:sp>
        <p:nvSpPr>
          <p:cNvPr id="5" name="Title 4">
            <a:extLst>
              <a:ext uri="{FF2B5EF4-FFF2-40B4-BE49-F238E27FC236}">
                <a16:creationId xmlns:a16="http://schemas.microsoft.com/office/drawing/2014/main" id="{5F280BC3-A5E7-B821-083A-73983F96349B}"/>
              </a:ext>
            </a:extLst>
          </p:cNvPr>
          <p:cNvSpPr txBox="1">
            <a:spLocks/>
          </p:cNvSpPr>
          <p:nvPr>
            <p:custDataLst>
              <p:tags r:id="rId1"/>
            </p:custDataLst>
          </p:nvPr>
        </p:nvSpPr>
        <p:spPr>
          <a:xfrm>
            <a:off x="1980000" y="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Application de l’échelle d’acceptabilité du risque à la matrice des risques</a:t>
            </a:r>
          </a:p>
        </p:txBody>
      </p:sp>
      <p:sp>
        <p:nvSpPr>
          <p:cNvPr id="6" name="ZoneTexte 5">
            <a:extLst>
              <a:ext uri="{FF2B5EF4-FFF2-40B4-BE49-F238E27FC236}">
                <a16:creationId xmlns:a16="http://schemas.microsoft.com/office/drawing/2014/main" id="{DD564266-3E39-E78B-FCF5-D1700DDB5D6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5-2</a:t>
            </a:r>
          </a:p>
        </p:txBody>
      </p:sp>
    </p:spTree>
    <p:extLst>
      <p:ext uri="{BB962C8B-B14F-4D97-AF65-F5344CB8AC3E}">
        <p14:creationId xmlns:p14="http://schemas.microsoft.com/office/powerpoint/2010/main" val="282199150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Connecteur droit avec flèche 62">
            <a:extLst>
              <a:ext uri="{FF2B5EF4-FFF2-40B4-BE49-F238E27FC236}">
                <a16:creationId xmlns:a16="http://schemas.microsoft.com/office/drawing/2014/main" id="{D3DD4269-A5A8-ABC9-52C5-F6D3D28E39AA}"/>
              </a:ext>
            </a:extLst>
          </p:cNvPr>
          <p:cNvCxnSpPr>
            <a:cxnSpLocks/>
          </p:cNvCxnSpPr>
          <p:nvPr/>
        </p:nvCxnSpPr>
        <p:spPr>
          <a:xfrm>
            <a:off x="4090029" y="3536673"/>
            <a:ext cx="0" cy="588521"/>
          </a:xfrm>
          <a:prstGeom prst="straightConnector1">
            <a:avLst/>
          </a:prstGeom>
          <a:noFill/>
          <a:ln w="19050">
            <a:solidFill>
              <a:srgbClr val="0070C0"/>
            </a:solidFill>
            <a:prstDash val="sysDot"/>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4" name="Forme libre 63">
            <a:extLst>
              <a:ext uri="{FF2B5EF4-FFF2-40B4-BE49-F238E27FC236}">
                <a16:creationId xmlns:a16="http://schemas.microsoft.com/office/drawing/2014/main" id="{DFB445B0-7CB5-11F0-D429-2D747A7552E0}"/>
              </a:ext>
            </a:extLst>
          </p:cNvPr>
          <p:cNvSpPr/>
          <p:nvPr/>
        </p:nvSpPr>
        <p:spPr>
          <a:xfrm rot="10800000" flipV="1">
            <a:off x="3071990" y="3787822"/>
            <a:ext cx="2033081" cy="178408"/>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70C0"/>
            </a:solidFill>
            <a:prstDash val="sysDot"/>
            <a:headEnd type="non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5" name="Connecteur droit avec flèche 64">
            <a:extLst>
              <a:ext uri="{FF2B5EF4-FFF2-40B4-BE49-F238E27FC236}">
                <a16:creationId xmlns:a16="http://schemas.microsoft.com/office/drawing/2014/main" id="{5350B3FA-DBB3-FB51-8512-B4DDFA5C4E24}"/>
              </a:ext>
            </a:extLst>
          </p:cNvPr>
          <p:cNvCxnSpPr>
            <a:cxnSpLocks/>
          </p:cNvCxnSpPr>
          <p:nvPr/>
        </p:nvCxnSpPr>
        <p:spPr>
          <a:xfrm>
            <a:off x="4571999" y="1509013"/>
            <a:ext cx="0" cy="588521"/>
          </a:xfrm>
          <a:prstGeom prst="straightConnector1">
            <a:avLst/>
          </a:prstGeom>
          <a:noFill/>
          <a:ln w="19050">
            <a:solidFill>
              <a:srgbClr val="31C8FF"/>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eur droit avec flèche 56">
            <a:extLst>
              <a:ext uri="{FF2B5EF4-FFF2-40B4-BE49-F238E27FC236}">
                <a16:creationId xmlns:a16="http://schemas.microsoft.com/office/drawing/2014/main" id="{6E764974-FCF4-5515-A6D4-41A16BAF74D5}"/>
              </a:ext>
            </a:extLst>
          </p:cNvPr>
          <p:cNvCxnSpPr>
            <a:cxnSpLocks/>
          </p:cNvCxnSpPr>
          <p:nvPr/>
        </p:nvCxnSpPr>
        <p:spPr>
          <a:xfrm>
            <a:off x="4571999" y="2495969"/>
            <a:ext cx="0" cy="264285"/>
          </a:xfrm>
          <a:prstGeom prst="straightConnector1">
            <a:avLst/>
          </a:prstGeom>
          <a:noFill/>
          <a:ln w="19050">
            <a:solidFill>
              <a:srgbClr val="31C8FF"/>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58" name="Forme libre 57">
            <a:extLst>
              <a:ext uri="{FF2B5EF4-FFF2-40B4-BE49-F238E27FC236}">
                <a16:creationId xmlns:a16="http://schemas.microsoft.com/office/drawing/2014/main" id="{916950C9-387C-3D88-5E79-4133CC1606EA}"/>
              </a:ext>
            </a:extLst>
          </p:cNvPr>
          <p:cNvSpPr/>
          <p:nvPr/>
        </p:nvSpPr>
        <p:spPr>
          <a:xfrm rot="10800000">
            <a:off x="3082343" y="2760252"/>
            <a:ext cx="3037470" cy="215639"/>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31C8FF"/>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9" name="Connecteur droit avec flèche 58">
            <a:extLst>
              <a:ext uri="{FF2B5EF4-FFF2-40B4-BE49-F238E27FC236}">
                <a16:creationId xmlns:a16="http://schemas.microsoft.com/office/drawing/2014/main" id="{F1C3D3F5-E031-EDBE-FD4F-9630FD3C8D70}"/>
              </a:ext>
            </a:extLst>
          </p:cNvPr>
          <p:cNvCxnSpPr>
            <a:cxnSpLocks/>
          </p:cNvCxnSpPr>
          <p:nvPr/>
        </p:nvCxnSpPr>
        <p:spPr>
          <a:xfrm>
            <a:off x="4090029" y="2760254"/>
            <a:ext cx="0" cy="215638"/>
          </a:xfrm>
          <a:prstGeom prst="straightConnector1">
            <a:avLst/>
          </a:prstGeom>
          <a:noFill/>
          <a:ln w="19050">
            <a:solidFill>
              <a:srgbClr val="31C8FF"/>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0" name="Connecteur droit avec flèche 59">
            <a:extLst>
              <a:ext uri="{FF2B5EF4-FFF2-40B4-BE49-F238E27FC236}">
                <a16:creationId xmlns:a16="http://schemas.microsoft.com/office/drawing/2014/main" id="{71D89674-1E8A-A20A-952E-AAA94E26966B}"/>
              </a:ext>
            </a:extLst>
          </p:cNvPr>
          <p:cNvCxnSpPr>
            <a:cxnSpLocks/>
          </p:cNvCxnSpPr>
          <p:nvPr/>
        </p:nvCxnSpPr>
        <p:spPr>
          <a:xfrm flipH="1">
            <a:off x="5105071" y="2760254"/>
            <a:ext cx="2" cy="215638"/>
          </a:xfrm>
          <a:prstGeom prst="straightConnector1">
            <a:avLst/>
          </a:prstGeom>
          <a:noFill/>
          <a:ln w="19050">
            <a:solidFill>
              <a:srgbClr val="31C8FF"/>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 name="Rectangle 4">
            <a:extLst>
              <a:ext uri="{FF2B5EF4-FFF2-40B4-BE49-F238E27FC236}">
                <a16:creationId xmlns:a16="http://schemas.microsoft.com/office/drawing/2014/main" id="{64812298-DF5A-9AB6-C86E-38CB37E3FBAB}"/>
              </a:ext>
            </a:extLst>
          </p:cNvPr>
          <p:cNvSpPr/>
          <p:nvPr/>
        </p:nvSpPr>
        <p:spPr>
          <a:xfrm>
            <a:off x="2987454" y="1011011"/>
            <a:ext cx="3169090" cy="360361"/>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400" b="1" dirty="0">
                <a:solidFill>
                  <a:srgbClr val="0070C0"/>
                </a:solidFill>
                <a:latin typeface="Segoe UI" panose="020B0502040204020203" pitchFamily="34" charset="0"/>
                <a:cs typeface="Segoe UI" panose="020B0502040204020203" pitchFamily="34" charset="0"/>
              </a:rPr>
              <a:t>Options de traitement du risque</a:t>
            </a:r>
          </a:p>
        </p:txBody>
      </p:sp>
      <p:sp>
        <p:nvSpPr>
          <p:cNvPr id="6" name="Rectangle : coins arrondis 5">
            <a:extLst>
              <a:ext uri="{FF2B5EF4-FFF2-40B4-BE49-F238E27FC236}">
                <a16:creationId xmlns:a16="http://schemas.microsoft.com/office/drawing/2014/main" id="{A2DB4EEC-90CF-DDD0-0225-2BEF002EF8B8}"/>
              </a:ext>
            </a:extLst>
          </p:cNvPr>
          <p:cNvSpPr/>
          <p:nvPr/>
        </p:nvSpPr>
        <p:spPr>
          <a:xfrm>
            <a:off x="3255672" y="1406830"/>
            <a:ext cx="2632655" cy="540000"/>
          </a:xfrm>
          <a:prstGeom prst="roundRect">
            <a:avLst>
              <a:gd name="adj" fmla="val 50000"/>
            </a:avLst>
          </a:prstGeom>
          <a:solidFill>
            <a:srgbClr val="3FCC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rgbClr val="252525"/>
                </a:solidFill>
                <a:latin typeface="Segoe UI" panose="020B0502040204020203" pitchFamily="34" charset="0"/>
                <a:cs typeface="Segoe UI" panose="020B0502040204020203" pitchFamily="34" charset="0"/>
              </a:rPr>
              <a:t>Résultat de l’appréciation</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des risques</a:t>
            </a:r>
          </a:p>
        </p:txBody>
      </p:sp>
      <p:sp>
        <p:nvSpPr>
          <p:cNvPr id="7" name="Rectangle 6">
            <a:extLst>
              <a:ext uri="{FF2B5EF4-FFF2-40B4-BE49-F238E27FC236}">
                <a16:creationId xmlns:a16="http://schemas.microsoft.com/office/drawing/2014/main" id="{4D078451-1FE3-DD98-9059-98B4CF20847D}"/>
              </a:ext>
            </a:extLst>
          </p:cNvPr>
          <p:cNvSpPr/>
          <p:nvPr/>
        </p:nvSpPr>
        <p:spPr>
          <a:xfrm>
            <a:off x="3368477" y="2098162"/>
            <a:ext cx="2407045" cy="539999"/>
          </a:xfrm>
          <a:prstGeom prst="rect">
            <a:avLst/>
          </a:prstGeom>
          <a:solidFill>
            <a:srgbClr val="3FCC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rgbClr val="252525"/>
                </a:solidFill>
                <a:latin typeface="Segoe UI" panose="020B0502040204020203" pitchFamily="34" charset="0"/>
                <a:cs typeface="Segoe UI" panose="020B0502040204020203" pitchFamily="34" charset="0"/>
              </a:rPr>
              <a:t>Option de traitement</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du risque</a:t>
            </a:r>
          </a:p>
        </p:txBody>
      </p:sp>
      <p:sp>
        <p:nvSpPr>
          <p:cNvPr id="11" name="Rectangle : coins arrondis 10">
            <a:extLst>
              <a:ext uri="{FF2B5EF4-FFF2-40B4-BE49-F238E27FC236}">
                <a16:creationId xmlns:a16="http://schemas.microsoft.com/office/drawing/2014/main" id="{AFB15FD3-598B-30AC-17A6-B7EBA28A16F7}"/>
              </a:ext>
            </a:extLst>
          </p:cNvPr>
          <p:cNvSpPr/>
          <p:nvPr/>
        </p:nvSpPr>
        <p:spPr>
          <a:xfrm>
            <a:off x="3301356" y="4119313"/>
            <a:ext cx="1587318" cy="540000"/>
          </a:xfrm>
          <a:prstGeom prst="roundRect">
            <a:avLst>
              <a:gd name="adj" fmla="val 50000"/>
            </a:avLst>
          </a:prstGeom>
          <a:solidFill>
            <a:srgbClr val="3FCC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rgbClr val="252525"/>
                </a:solidFill>
                <a:latin typeface="Segoe UI" panose="020B0502040204020203" pitchFamily="34" charset="0"/>
                <a:cs typeface="Segoe UI" panose="020B0502040204020203" pitchFamily="34" charset="0"/>
              </a:rPr>
              <a:t>Risques résiduels</a:t>
            </a:r>
          </a:p>
        </p:txBody>
      </p:sp>
      <p:sp>
        <p:nvSpPr>
          <p:cNvPr id="20" name="Ellipse 19">
            <a:extLst>
              <a:ext uri="{FF2B5EF4-FFF2-40B4-BE49-F238E27FC236}">
                <a16:creationId xmlns:a16="http://schemas.microsoft.com/office/drawing/2014/main" id="{ABAEF930-CC04-4AFF-C932-5452D9A8A1F1}"/>
              </a:ext>
            </a:extLst>
          </p:cNvPr>
          <p:cNvSpPr>
            <a:spLocks noChangeAspect="1"/>
          </p:cNvSpPr>
          <p:nvPr/>
        </p:nvSpPr>
        <p:spPr>
          <a:xfrm>
            <a:off x="2630270" y="2976329"/>
            <a:ext cx="900000" cy="900000"/>
          </a:xfrm>
          <a:prstGeom prst="ellipse">
            <a:avLst/>
          </a:prstGeom>
          <a:solidFill>
            <a:srgbClr val="0070C0"/>
          </a:solidFill>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000" dirty="0">
                <a:solidFill>
                  <a:schemeClr val="bg1"/>
                </a:solidFill>
                <a:latin typeface="Segoe UI" panose="020B0502040204020203" pitchFamily="34" charset="0"/>
                <a:cs typeface="Segoe UI" panose="020B0502040204020203" pitchFamily="34" charset="0"/>
              </a:rPr>
              <a:t>Réduction</a:t>
            </a:r>
          </a:p>
          <a:p>
            <a:pPr algn="ctr"/>
            <a:r>
              <a:rPr lang="fr-FR" sz="1000" dirty="0">
                <a:solidFill>
                  <a:schemeClr val="bg1"/>
                </a:solidFill>
                <a:latin typeface="Segoe UI" panose="020B0502040204020203" pitchFamily="34" charset="0"/>
                <a:cs typeface="Segoe UI" panose="020B0502040204020203" pitchFamily="34" charset="0"/>
              </a:rPr>
              <a:t>du risque</a:t>
            </a:r>
          </a:p>
        </p:txBody>
      </p:sp>
      <p:sp>
        <p:nvSpPr>
          <p:cNvPr id="54" name="Ellipse 53">
            <a:extLst>
              <a:ext uri="{FF2B5EF4-FFF2-40B4-BE49-F238E27FC236}">
                <a16:creationId xmlns:a16="http://schemas.microsoft.com/office/drawing/2014/main" id="{E5A7942F-7B93-36F6-6578-A79818580E35}"/>
              </a:ext>
            </a:extLst>
          </p:cNvPr>
          <p:cNvSpPr>
            <a:spLocks noChangeAspect="1"/>
          </p:cNvSpPr>
          <p:nvPr/>
        </p:nvSpPr>
        <p:spPr>
          <a:xfrm>
            <a:off x="3644108" y="2976329"/>
            <a:ext cx="900000" cy="900000"/>
          </a:xfrm>
          <a:prstGeom prst="ellipse">
            <a:avLst/>
          </a:prstGeom>
          <a:solidFill>
            <a:srgbClr val="0070C0"/>
          </a:solidFill>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000" dirty="0">
                <a:solidFill>
                  <a:schemeClr val="bg1"/>
                </a:solidFill>
                <a:latin typeface="Segoe UI" panose="020B0502040204020203" pitchFamily="34" charset="0"/>
                <a:cs typeface="Segoe UI" panose="020B0502040204020203" pitchFamily="34" charset="0"/>
              </a:rPr>
              <a:t>Maintien</a:t>
            </a:r>
          </a:p>
          <a:p>
            <a:pPr algn="ctr"/>
            <a:r>
              <a:rPr lang="fr-FR" sz="1000" dirty="0">
                <a:solidFill>
                  <a:schemeClr val="bg1"/>
                </a:solidFill>
                <a:latin typeface="Segoe UI" panose="020B0502040204020203" pitchFamily="34" charset="0"/>
                <a:cs typeface="Segoe UI" panose="020B0502040204020203" pitchFamily="34" charset="0"/>
              </a:rPr>
              <a:t>du risque</a:t>
            </a:r>
          </a:p>
        </p:txBody>
      </p:sp>
      <p:sp>
        <p:nvSpPr>
          <p:cNvPr id="55" name="Ellipse 54">
            <a:extLst>
              <a:ext uri="{FF2B5EF4-FFF2-40B4-BE49-F238E27FC236}">
                <a16:creationId xmlns:a16="http://schemas.microsoft.com/office/drawing/2014/main" id="{F84FBC61-006C-AED0-EB45-4692D0C7803D}"/>
              </a:ext>
            </a:extLst>
          </p:cNvPr>
          <p:cNvSpPr>
            <a:spLocks noChangeAspect="1"/>
          </p:cNvSpPr>
          <p:nvPr/>
        </p:nvSpPr>
        <p:spPr>
          <a:xfrm>
            <a:off x="4657946" y="2976329"/>
            <a:ext cx="900000" cy="900000"/>
          </a:xfrm>
          <a:prstGeom prst="ellipse">
            <a:avLst/>
          </a:prstGeom>
          <a:solidFill>
            <a:srgbClr val="0070C0"/>
          </a:solidFill>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000" dirty="0">
                <a:solidFill>
                  <a:schemeClr val="bg1"/>
                </a:solidFill>
                <a:latin typeface="Segoe UI" panose="020B0502040204020203" pitchFamily="34" charset="0"/>
                <a:cs typeface="Segoe UI" panose="020B0502040204020203" pitchFamily="34" charset="0"/>
              </a:rPr>
              <a:t>Transfert</a:t>
            </a:r>
          </a:p>
          <a:p>
            <a:pPr algn="ctr"/>
            <a:r>
              <a:rPr lang="fr-FR" sz="1000" dirty="0">
                <a:solidFill>
                  <a:schemeClr val="bg1"/>
                </a:solidFill>
                <a:latin typeface="Segoe UI" panose="020B0502040204020203" pitchFamily="34" charset="0"/>
                <a:cs typeface="Segoe UI" panose="020B0502040204020203" pitchFamily="34" charset="0"/>
              </a:rPr>
              <a:t>du risque</a:t>
            </a:r>
          </a:p>
        </p:txBody>
      </p:sp>
      <p:sp>
        <p:nvSpPr>
          <p:cNvPr id="56" name="Ellipse 55">
            <a:extLst>
              <a:ext uri="{FF2B5EF4-FFF2-40B4-BE49-F238E27FC236}">
                <a16:creationId xmlns:a16="http://schemas.microsoft.com/office/drawing/2014/main" id="{AD0172E4-99E0-9C7A-BF65-FB33C7B932BE}"/>
              </a:ext>
            </a:extLst>
          </p:cNvPr>
          <p:cNvSpPr>
            <a:spLocks noChangeAspect="1"/>
          </p:cNvSpPr>
          <p:nvPr/>
        </p:nvSpPr>
        <p:spPr>
          <a:xfrm>
            <a:off x="5671785" y="2976329"/>
            <a:ext cx="900000" cy="900000"/>
          </a:xfrm>
          <a:prstGeom prst="ellipse">
            <a:avLst/>
          </a:prstGeom>
          <a:solidFill>
            <a:srgbClr val="E53D5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fr-FR" sz="1000" dirty="0">
                <a:solidFill>
                  <a:schemeClr val="bg1"/>
                </a:solidFill>
                <a:latin typeface="Segoe UI" panose="020B0502040204020203" pitchFamily="34" charset="0"/>
                <a:cs typeface="Segoe UI" panose="020B0502040204020203" pitchFamily="34" charset="0"/>
              </a:rPr>
              <a:t>Evitement</a:t>
            </a:r>
          </a:p>
          <a:p>
            <a:pPr algn="ctr"/>
            <a:r>
              <a:rPr lang="fr-FR" sz="1000" dirty="0">
                <a:solidFill>
                  <a:schemeClr val="bg1"/>
                </a:solidFill>
                <a:latin typeface="Segoe UI" panose="020B0502040204020203" pitchFamily="34" charset="0"/>
                <a:cs typeface="Segoe UI" panose="020B0502040204020203" pitchFamily="34" charset="0"/>
              </a:rPr>
              <a:t>de risque</a:t>
            </a:r>
          </a:p>
        </p:txBody>
      </p:sp>
      <p:sp>
        <p:nvSpPr>
          <p:cNvPr id="3" name="Title 4">
            <a:extLst>
              <a:ext uri="{FF2B5EF4-FFF2-40B4-BE49-F238E27FC236}">
                <a16:creationId xmlns:a16="http://schemas.microsoft.com/office/drawing/2014/main" id="{32D33449-2A5F-31BB-1072-3E9B8B54C30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Décider de la stratégie de traitement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97DE9521-1675-AB1A-3009-43D50D3A40A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5-2</a:t>
            </a:r>
          </a:p>
        </p:txBody>
      </p:sp>
    </p:spTree>
    <p:extLst>
      <p:ext uri="{BB962C8B-B14F-4D97-AF65-F5344CB8AC3E}">
        <p14:creationId xmlns:p14="http://schemas.microsoft.com/office/powerpoint/2010/main" val="165835153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FE41E075-1B8F-3142-9D28-271BD810BA0B}"/>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 name="Forme libre 2">
            <a:extLst>
              <a:ext uri="{FF2B5EF4-FFF2-40B4-BE49-F238E27FC236}">
                <a16:creationId xmlns:a16="http://schemas.microsoft.com/office/drawing/2014/main" id="{C27C3B52-8B5A-CAF6-F77E-996B42558D8D}"/>
              </a:ext>
            </a:extLst>
          </p:cNvPr>
          <p:cNvSpPr/>
          <p:nvPr/>
        </p:nvSpPr>
        <p:spPr>
          <a:xfrm rot="4739389" flipH="1">
            <a:off x="6690724"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4" name="Image 3">
            <a:extLst>
              <a:ext uri="{FF2B5EF4-FFF2-40B4-BE49-F238E27FC236}">
                <a16:creationId xmlns:a16="http://schemas.microsoft.com/office/drawing/2014/main" id="{9202E8DE-AE4E-F7B8-4365-0AE4AA1E4547}"/>
              </a:ext>
            </a:extLst>
          </p:cNvPr>
          <p:cNvPicPr>
            <a:picLocks noChangeAspect="1"/>
          </p:cNvPicPr>
          <p:nvPr/>
        </p:nvPicPr>
        <p:blipFill rotWithShape="1">
          <a:blip r:embed="rId4"/>
          <a:srcRect b="2405"/>
          <a:stretch/>
        </p:blipFill>
        <p:spPr>
          <a:xfrm>
            <a:off x="3197943" y="2931790"/>
            <a:ext cx="2775303" cy="2211710"/>
          </a:xfrm>
          <a:prstGeom prst="rect">
            <a:avLst/>
          </a:prstGeom>
        </p:spPr>
      </p:pic>
      <p:pic>
        <p:nvPicPr>
          <p:cNvPr id="5" name="Image 4">
            <a:extLst>
              <a:ext uri="{FF2B5EF4-FFF2-40B4-BE49-F238E27FC236}">
                <a16:creationId xmlns:a16="http://schemas.microsoft.com/office/drawing/2014/main" id="{E8A0569D-365E-17DA-9619-A857DF226B5E}"/>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6" name="Forme libre 5">
            <a:extLst>
              <a:ext uri="{FF2B5EF4-FFF2-40B4-BE49-F238E27FC236}">
                <a16:creationId xmlns:a16="http://schemas.microsoft.com/office/drawing/2014/main" id="{7D50F16E-5DD9-90CD-30BE-D140F4252CFB}"/>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7" name="Rectangle à coins arrondis 11">
            <a:extLst>
              <a:ext uri="{FF2B5EF4-FFF2-40B4-BE49-F238E27FC236}">
                <a16:creationId xmlns:a16="http://schemas.microsoft.com/office/drawing/2014/main" id="{FF493DA6-C2E6-BCA6-7E20-EFA2FDB735A9}"/>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8" name="Forme libre 7">
            <a:extLst>
              <a:ext uri="{FF2B5EF4-FFF2-40B4-BE49-F238E27FC236}">
                <a16:creationId xmlns:a16="http://schemas.microsoft.com/office/drawing/2014/main" id="{BADB2D37-3DB0-9D88-C350-783724FA914F}"/>
              </a:ext>
            </a:extLst>
          </p:cNvPr>
          <p:cNvSpPr/>
          <p:nvPr/>
        </p:nvSpPr>
        <p:spPr>
          <a:xfrm>
            <a:off x="3491881" y="1148189"/>
            <a:ext cx="2700040" cy="2053905"/>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9" name="Rectangle à coins arrondis 4">
            <a:extLst>
              <a:ext uri="{FF2B5EF4-FFF2-40B4-BE49-F238E27FC236}">
                <a16:creationId xmlns:a16="http://schemas.microsoft.com/office/drawing/2014/main" id="{4C2E2700-B339-EEF8-A51E-0B7183343427}"/>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10" name="Rectangle à coins arrondis 6">
            <a:extLst>
              <a:ext uri="{FF2B5EF4-FFF2-40B4-BE49-F238E27FC236}">
                <a16:creationId xmlns:a16="http://schemas.microsoft.com/office/drawing/2014/main" id="{77A1F7EF-37F3-9BCA-612E-0E784C242FF9}"/>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11" name="Rectangle à coins arrondis 7">
            <a:extLst>
              <a:ext uri="{FF2B5EF4-FFF2-40B4-BE49-F238E27FC236}">
                <a16:creationId xmlns:a16="http://schemas.microsoft.com/office/drawing/2014/main" id="{F2CD3264-6997-AF8C-30D6-81FA121AB5FA}"/>
              </a:ext>
            </a:extLst>
          </p:cNvPr>
          <p:cNvSpPr/>
          <p:nvPr/>
        </p:nvSpPr>
        <p:spPr>
          <a:xfrm>
            <a:off x="3491881" y="1148189"/>
            <a:ext cx="2700040" cy="15962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rgbClr val="252525"/>
                </a:solidFill>
                <a:latin typeface="Segoe UI" panose="020B0502040204020203" pitchFamily="34" charset="0"/>
                <a:cs typeface="Segoe UI" panose="020B0502040204020203" pitchFamily="34" charset="0"/>
              </a:rPr>
              <a:t>Sur quelles </a:t>
            </a:r>
            <a:r>
              <a:rPr lang="fr-FR" sz="1200" b="1" i="1" dirty="0">
                <a:solidFill>
                  <a:srgbClr val="252525"/>
                </a:solidFill>
                <a:latin typeface="Segoe UI" panose="020B0502040204020203" pitchFamily="34" charset="0"/>
                <a:cs typeface="Segoe UI" panose="020B0502040204020203" pitchFamily="34" charset="0"/>
              </a:rPr>
              <a:t>actions élémentaires</a:t>
            </a:r>
            <a:r>
              <a:rPr lang="fr-FR" sz="1200" i="1" dirty="0">
                <a:solidFill>
                  <a:srgbClr val="252525"/>
                </a:solidFill>
                <a:latin typeface="Segoe UI" panose="020B0502040204020203" pitchFamily="34" charset="0"/>
                <a:cs typeface="Segoe UI" panose="020B0502040204020203" pitchFamily="34" charset="0"/>
              </a:rPr>
              <a:t>  faudrait-il agir pour rendre la vie de l’attaquant plus difficile ? Quelles </a:t>
            </a:r>
            <a:r>
              <a:rPr lang="fr-FR" sz="1200" b="1" i="1" dirty="0">
                <a:solidFill>
                  <a:srgbClr val="252525"/>
                </a:solidFill>
                <a:latin typeface="Segoe UI" panose="020B0502040204020203" pitchFamily="34" charset="0"/>
                <a:cs typeface="Segoe UI" panose="020B0502040204020203" pitchFamily="34" charset="0"/>
              </a:rPr>
              <a:t>mesures de sécurité</a:t>
            </a:r>
            <a:r>
              <a:rPr lang="fr-FR" sz="1200" i="1" dirty="0">
                <a:solidFill>
                  <a:srgbClr val="252525"/>
                </a:solidFill>
                <a:latin typeface="Segoe UI" panose="020B0502040204020203" pitchFamily="34" charset="0"/>
                <a:cs typeface="Segoe UI" panose="020B0502040204020203" pitchFamily="34" charset="0"/>
              </a:rPr>
              <a:t> faut-il mettre en place sur les </a:t>
            </a:r>
            <a:r>
              <a:rPr lang="fr-FR" sz="1200" b="1" i="1" dirty="0">
                <a:solidFill>
                  <a:srgbClr val="252525"/>
                </a:solidFill>
                <a:latin typeface="Segoe UI" panose="020B0502040204020203" pitchFamily="34" charset="0"/>
                <a:cs typeface="Segoe UI" panose="020B0502040204020203" pitchFamily="34" charset="0"/>
              </a:rPr>
              <a:t>biens supports critiques</a:t>
            </a:r>
            <a:r>
              <a:rPr lang="fr-FR" sz="1200" i="1" dirty="0">
                <a:solidFill>
                  <a:srgbClr val="252525"/>
                </a:solidFill>
                <a:latin typeface="Segoe UI" panose="020B0502040204020203" pitchFamily="34" charset="0"/>
                <a:cs typeface="Segoe UI" panose="020B0502040204020203" pitchFamily="34" charset="0"/>
              </a:rPr>
              <a:t> pour traiter les risques ?</a:t>
            </a:r>
          </a:p>
        </p:txBody>
      </p:sp>
      <p:sp>
        <p:nvSpPr>
          <p:cNvPr id="12" name="Forme libre 11">
            <a:extLst>
              <a:ext uri="{FF2B5EF4-FFF2-40B4-BE49-F238E27FC236}">
                <a16:creationId xmlns:a16="http://schemas.microsoft.com/office/drawing/2014/main" id="{2361E153-9057-6BCB-586D-8E4346348372}"/>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3" name="Rectangle à coins arrondis 6">
            <a:extLst>
              <a:ext uri="{FF2B5EF4-FFF2-40B4-BE49-F238E27FC236}">
                <a16:creationId xmlns:a16="http://schemas.microsoft.com/office/drawing/2014/main" id="{880AE72F-64D3-032B-29EA-5E985D355B2E}"/>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14" name="Rectangle à coins arrondis 11">
            <a:extLst>
              <a:ext uri="{FF2B5EF4-FFF2-40B4-BE49-F238E27FC236}">
                <a16:creationId xmlns:a16="http://schemas.microsoft.com/office/drawing/2014/main" id="{7822E025-F81C-247E-5BF5-238A1D8CEDA2}"/>
              </a:ext>
            </a:extLst>
          </p:cNvPr>
          <p:cNvSpPr/>
          <p:nvPr/>
        </p:nvSpPr>
        <p:spPr>
          <a:xfrm>
            <a:off x="6687670" y="2976421"/>
            <a:ext cx="1900517"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16" name="Title 4">
            <a:extLst>
              <a:ext uri="{FF2B5EF4-FFF2-40B4-BE49-F238E27FC236}">
                <a16:creationId xmlns:a16="http://schemas.microsoft.com/office/drawing/2014/main" id="{54D75C29-C700-A64D-6052-34D869DC1CA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Définir les mesures de sécurité</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7" name="ZoneTexte 16">
            <a:extLst>
              <a:ext uri="{FF2B5EF4-FFF2-40B4-BE49-F238E27FC236}">
                <a16:creationId xmlns:a16="http://schemas.microsoft.com/office/drawing/2014/main" id="{DAF2E362-29E4-8928-1A0B-A5B4D8C0D20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5-3 • </a:t>
            </a:r>
            <a:r>
              <a:rPr lang="fr-FR" sz="1400" dirty="0">
                <a:solidFill>
                  <a:srgbClr val="E53D51"/>
                </a:solidFill>
                <a:latin typeface="Segoe UI" panose="020B0502040204020203" pitchFamily="34" charset="0"/>
                <a:cs typeface="Segoe UI" panose="020B0502040204020203" pitchFamily="34" charset="0"/>
              </a:rPr>
              <a:t>Les questions à se poser</a:t>
            </a:r>
            <a:r>
              <a:rPr lang="fr-FR" sz="1400" b="0" dirty="0">
                <a:solidFill>
                  <a:srgbClr val="E53D51"/>
                </a:solidFill>
                <a:latin typeface="Segoe UI" panose="020B0502040204020203" pitchFamily="34" charset="0"/>
                <a:ea typeface="+mn-ea"/>
                <a:cs typeface="Segoe UI" panose="020B0502040204020203" pitchFamily="34" charset="0"/>
              </a:rPr>
              <a:t> </a:t>
            </a:r>
          </a:p>
        </p:txBody>
      </p:sp>
    </p:spTree>
    <p:extLst>
      <p:ext uri="{BB962C8B-B14F-4D97-AF65-F5344CB8AC3E}">
        <p14:creationId xmlns:p14="http://schemas.microsoft.com/office/powerpoint/2010/main" val="10000326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Espace réservé du contenu 2">
            <a:extLst>
              <a:ext uri="{FF2B5EF4-FFF2-40B4-BE49-F238E27FC236}">
                <a16:creationId xmlns:a16="http://schemas.microsoft.com/office/drawing/2014/main" id="{FC80B11C-7C2E-3778-FB3F-340827A55BD4}"/>
              </a:ext>
            </a:extLst>
          </p:cNvPr>
          <p:cNvSpPr txBox="1">
            <a:spLocks/>
          </p:cNvSpPr>
          <p:nvPr/>
        </p:nvSpPr>
        <p:spPr>
          <a:xfrm>
            <a:off x="2052000" y="1425998"/>
            <a:ext cx="3319254" cy="205055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spcAft>
                <a:spcPts val="300"/>
              </a:spcAft>
              <a:buClr>
                <a:srgbClr val="E53D51"/>
              </a:buClr>
              <a:buNone/>
            </a:pPr>
            <a:r>
              <a:rPr lang="fr-FR" sz="1200" b="1" dirty="0">
                <a:solidFill>
                  <a:srgbClr val="E53D51"/>
                </a:solidFill>
                <a:latin typeface="Segoe UI" panose="020B0502040204020203" pitchFamily="34" charset="0"/>
                <a:cs typeface="Segoe UI" panose="020B0502040204020203" pitchFamily="34" charset="0"/>
              </a:rPr>
              <a:t>Selon les stratégies de traitement retenues pour chaque risque :</a:t>
            </a:r>
          </a:p>
          <a:p>
            <a:pPr marL="93663" indent="-93663">
              <a:spcAft>
                <a:spcPts val="6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Définir des mesures de sécurité.</a:t>
            </a:r>
          </a:p>
          <a:p>
            <a:pPr marL="93663" indent="-93663">
              <a:spcBef>
                <a:spcPts val="0"/>
              </a:spcBef>
              <a:buClr>
                <a:srgbClr val="E53D51"/>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Répartir ces mesures de sécurité dans un plan d’amélioration continue de la sécurité (PACS), selon 4 groupes de mesures :</a:t>
            </a:r>
          </a:p>
          <a:p>
            <a:pPr marL="93663" indent="0">
              <a:spcBef>
                <a:spcPts val="0"/>
              </a:spcBef>
              <a:buClr>
                <a:srgbClr val="252525"/>
              </a:buClr>
              <a:buNone/>
            </a:pPr>
            <a:r>
              <a:rPr lang="fr-FR" sz="1200" dirty="0">
                <a:solidFill>
                  <a:srgbClr val="252525"/>
                </a:solidFill>
                <a:latin typeface="Segoe UI" panose="020B0502040204020203" pitchFamily="34" charset="0"/>
                <a:cs typeface="Segoe UI" panose="020B0502040204020203" pitchFamily="34" charset="0"/>
              </a:rPr>
              <a:t>- Gouvernance</a:t>
            </a:r>
          </a:p>
          <a:p>
            <a:pPr marL="93663" indent="0">
              <a:spcBef>
                <a:spcPts val="0"/>
              </a:spcBef>
              <a:buClr>
                <a:srgbClr val="252525"/>
              </a:buClr>
              <a:buNone/>
            </a:pPr>
            <a:r>
              <a:rPr lang="fr-FR" sz="1200" dirty="0">
                <a:solidFill>
                  <a:srgbClr val="252525"/>
                </a:solidFill>
                <a:latin typeface="Segoe UI" panose="020B0502040204020203" pitchFamily="34" charset="0"/>
                <a:cs typeface="Segoe UI" panose="020B0502040204020203" pitchFamily="34" charset="0"/>
              </a:rPr>
              <a:t>- Protection</a:t>
            </a:r>
          </a:p>
          <a:p>
            <a:pPr marL="93663" indent="0">
              <a:spcBef>
                <a:spcPts val="0"/>
              </a:spcBef>
              <a:buClr>
                <a:srgbClr val="252525"/>
              </a:buClr>
              <a:buNone/>
            </a:pPr>
            <a:r>
              <a:rPr lang="fr-FR" sz="1200" dirty="0">
                <a:solidFill>
                  <a:srgbClr val="252525"/>
                </a:solidFill>
                <a:latin typeface="Segoe UI" panose="020B0502040204020203" pitchFamily="34" charset="0"/>
                <a:cs typeface="Segoe UI" panose="020B0502040204020203" pitchFamily="34" charset="0"/>
              </a:rPr>
              <a:t>- Défense</a:t>
            </a:r>
          </a:p>
          <a:p>
            <a:pPr marL="93663" indent="0">
              <a:spcBef>
                <a:spcPts val="0"/>
              </a:spcBef>
              <a:buClr>
                <a:srgbClr val="252525"/>
              </a:buClr>
              <a:buNone/>
            </a:pPr>
            <a:r>
              <a:rPr lang="fr-FR" sz="1200" dirty="0">
                <a:solidFill>
                  <a:srgbClr val="252525"/>
                </a:solidFill>
                <a:latin typeface="Segoe UI" panose="020B0502040204020203" pitchFamily="34" charset="0"/>
                <a:cs typeface="Segoe UI" panose="020B0502040204020203" pitchFamily="34" charset="0"/>
              </a:rPr>
              <a:t>- Résilience</a:t>
            </a:r>
          </a:p>
          <a:p>
            <a:pPr marL="93663" indent="-93663">
              <a:spcAft>
                <a:spcPts val="600"/>
              </a:spcAft>
              <a:buClr>
                <a:srgbClr val="E53D51"/>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Placer dans le PACS les mesures identifiées lors des différents ateliers.</a:t>
            </a:r>
          </a:p>
        </p:txBody>
      </p:sp>
      <p:pic>
        <p:nvPicPr>
          <p:cNvPr id="4" name="Image 3">
            <a:extLst>
              <a:ext uri="{FF2B5EF4-FFF2-40B4-BE49-F238E27FC236}">
                <a16:creationId xmlns:a16="http://schemas.microsoft.com/office/drawing/2014/main" id="{7C7D52F5-0D6F-DDE0-EA98-158E1364AA1D}"/>
              </a:ext>
            </a:extLst>
          </p:cNvPr>
          <p:cNvPicPr>
            <a:picLocks noChangeAspect="1"/>
          </p:cNvPicPr>
          <p:nvPr/>
        </p:nvPicPr>
        <p:blipFill>
          <a:blip r:embed="rId4"/>
          <a:stretch>
            <a:fillRect/>
          </a:stretch>
        </p:blipFill>
        <p:spPr>
          <a:xfrm>
            <a:off x="5357295" y="1568670"/>
            <a:ext cx="3444424" cy="3366496"/>
          </a:xfrm>
          <a:prstGeom prst="rect">
            <a:avLst/>
          </a:prstGeom>
        </p:spPr>
      </p:pic>
      <p:sp>
        <p:nvSpPr>
          <p:cNvPr id="3" name="Title 4">
            <a:extLst>
              <a:ext uri="{FF2B5EF4-FFF2-40B4-BE49-F238E27FC236}">
                <a16:creationId xmlns:a16="http://schemas.microsoft.com/office/drawing/2014/main" id="{7D4F68AE-3BFC-D8A3-B4CE-1731901C81D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Définir les mesures de sécurité</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1F33B85F-EA90-EA24-6FBF-6A53AFF70B34}"/>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5-3 • </a:t>
            </a:r>
            <a:r>
              <a:rPr lang="fr-FR" sz="1400" dirty="0">
                <a:solidFill>
                  <a:srgbClr val="E53D51"/>
                </a:solidFill>
                <a:latin typeface="Segoe UI" panose="020B0502040204020203" pitchFamily="34" charset="0"/>
                <a:cs typeface="Segoe UI" panose="020B0502040204020203" pitchFamily="34" charset="0"/>
              </a:rPr>
              <a:t>Dans un plan d’amélioration continue de la sécurité (PACS)</a:t>
            </a:r>
          </a:p>
        </p:txBody>
      </p:sp>
    </p:spTree>
    <p:extLst>
      <p:ext uri="{BB962C8B-B14F-4D97-AF65-F5344CB8AC3E}">
        <p14:creationId xmlns:p14="http://schemas.microsoft.com/office/powerpoint/2010/main" val="305255872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2564122-2424-6560-5F1B-11EAEE5FA705}"/>
              </a:ext>
            </a:extLst>
          </p:cNvPr>
          <p:cNvSpPr txBox="1"/>
          <p:nvPr/>
        </p:nvSpPr>
        <p:spPr>
          <a:xfrm>
            <a:off x="1258888" y="1524968"/>
            <a:ext cx="3313112" cy="2477601"/>
          </a:xfrm>
          <a:prstGeom prst="rect">
            <a:avLst/>
          </a:prstGeom>
          <a:noFill/>
        </p:spPr>
        <p:txBody>
          <a:bodyPr wrap="square" lIns="0" tIns="0" rIns="0" bIns="0" rtlCol="0">
            <a:spAutoFit/>
          </a:bodyPr>
          <a:lstStyle/>
          <a:p>
            <a:pPr>
              <a:spcAft>
                <a:spcPts val="600"/>
              </a:spcAft>
            </a:pPr>
            <a:r>
              <a:rPr lang="fr-FR" sz="1100" b="1" dirty="0">
                <a:solidFill>
                  <a:srgbClr val="E53D51"/>
                </a:solidFill>
                <a:latin typeface="Segoe UI" panose="020B0502040204020203" pitchFamily="34" charset="0"/>
                <a:cs typeface="Segoe UI" panose="020B0502040204020203" pitchFamily="34" charset="0"/>
              </a:rPr>
              <a:t>Gouvernance et anticipation</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Organisation de management du risque et d’amélioration continue,</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Processus d’homologation,</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Maîtrise de l’écosystème.</a:t>
            </a:r>
          </a:p>
          <a:p>
            <a:pPr>
              <a:spcAft>
                <a:spcPts val="600"/>
              </a:spcAft>
            </a:pPr>
            <a:endParaRPr lang="fr-FR" sz="1100" b="1" dirty="0">
              <a:solidFill>
                <a:srgbClr val="E53D51"/>
              </a:solidFill>
              <a:latin typeface="Segoe UI" panose="020B0502040204020203" pitchFamily="34" charset="0"/>
              <a:cs typeface="Segoe UI" panose="020B0502040204020203" pitchFamily="34" charset="0"/>
            </a:endParaRPr>
          </a:p>
          <a:p>
            <a:pPr marL="95250" indent="-95250">
              <a:spcAft>
                <a:spcPts val="600"/>
              </a:spcAft>
              <a:buFont typeface="Arial" panose="020B0604020202020204" pitchFamily="34" charset="0"/>
              <a:buChar char="•"/>
            </a:pPr>
            <a:r>
              <a:rPr lang="fr-FR" sz="1100" b="1" dirty="0">
                <a:solidFill>
                  <a:srgbClr val="E53D51"/>
                </a:solidFill>
                <a:latin typeface="Segoe UI" panose="020B0502040204020203" pitchFamily="34" charset="0"/>
                <a:cs typeface="Segoe UI" panose="020B0502040204020203" pitchFamily="34" charset="0"/>
              </a:rPr>
              <a:t>Protection</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Gestion de l’authentification et du contrôle d’accès,</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Sécurité physique et organisationnelle,</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Maintien en condition de sécurité et gestion d’obsolescence.</a:t>
            </a:r>
          </a:p>
        </p:txBody>
      </p:sp>
      <p:sp>
        <p:nvSpPr>
          <p:cNvPr id="4" name="ZoneTexte 3">
            <a:extLst>
              <a:ext uri="{FF2B5EF4-FFF2-40B4-BE49-F238E27FC236}">
                <a16:creationId xmlns:a16="http://schemas.microsoft.com/office/drawing/2014/main" id="{1A752CE8-4FD6-6377-64B8-BE8D78874465}"/>
              </a:ext>
            </a:extLst>
          </p:cNvPr>
          <p:cNvSpPr txBox="1"/>
          <p:nvPr/>
        </p:nvSpPr>
        <p:spPr>
          <a:xfrm>
            <a:off x="4837471" y="1524968"/>
            <a:ext cx="3982679" cy="2308324"/>
          </a:xfrm>
          <a:prstGeom prst="rect">
            <a:avLst/>
          </a:prstGeom>
          <a:noFill/>
        </p:spPr>
        <p:txBody>
          <a:bodyPr wrap="square" lIns="0" tIns="0" rIns="0" bIns="0" rtlCol="0">
            <a:spAutoFit/>
          </a:bodyPr>
          <a:lstStyle/>
          <a:p>
            <a:pPr marL="95250" indent="-95250">
              <a:spcAft>
                <a:spcPts val="600"/>
              </a:spcAft>
            </a:pPr>
            <a:r>
              <a:rPr lang="fr-FR" sz="1100" b="1" dirty="0">
                <a:solidFill>
                  <a:srgbClr val="E53D51"/>
                </a:solidFill>
                <a:latin typeface="Segoe UI" panose="020B0502040204020203" pitchFamily="34" charset="0"/>
                <a:cs typeface="Segoe UI" panose="020B0502040204020203" pitchFamily="34" charset="0"/>
              </a:rPr>
              <a:t>Résilience</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Continuité d’activité (sauvegarde et restauration, gestion des modes dégradés),</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Reprise d’activité,</a:t>
            </a:r>
          </a:p>
          <a:p>
            <a:pPr marL="95250" indent="-95250">
              <a:spcAft>
                <a:spcPts val="600"/>
              </a:spcAft>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Gestion de crise cyber.</a:t>
            </a:r>
          </a:p>
          <a:p>
            <a:pPr>
              <a:spcAft>
                <a:spcPts val="600"/>
              </a:spcAft>
            </a:pPr>
            <a:endParaRPr lang="fr-FR" sz="1100" b="1" dirty="0">
              <a:solidFill>
                <a:srgbClr val="E53D51"/>
              </a:solidFill>
              <a:latin typeface="Segoe UI" panose="020B0502040204020203" pitchFamily="34" charset="0"/>
              <a:cs typeface="Segoe UI" panose="020B0502040204020203" pitchFamily="34" charset="0"/>
            </a:endParaRPr>
          </a:p>
          <a:p>
            <a:r>
              <a:rPr lang="fr-FR" sz="1100" b="1" dirty="0">
                <a:solidFill>
                  <a:srgbClr val="E53D51"/>
                </a:solidFill>
                <a:latin typeface="Segoe UI" panose="020B0502040204020203" pitchFamily="34" charset="0"/>
                <a:cs typeface="Segoe UI" panose="020B0502040204020203" pitchFamily="34" charset="0"/>
              </a:rPr>
              <a:t>Défense</a:t>
            </a:r>
          </a:p>
          <a:p>
            <a:pPr marL="95250" indent="-95250">
              <a:spcBef>
                <a:spcPts val="600"/>
              </a:spcBef>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Surveillance d’événements,</a:t>
            </a:r>
          </a:p>
          <a:p>
            <a:pPr marL="95250" indent="-95250">
              <a:spcBef>
                <a:spcPts val="600"/>
              </a:spcBef>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Détection et classification d’incidents,</a:t>
            </a:r>
          </a:p>
          <a:p>
            <a:pPr marL="95250" indent="-95250">
              <a:spcBef>
                <a:spcPts val="600"/>
              </a:spcBef>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Réponse à un incident cyber.</a:t>
            </a:r>
          </a:p>
        </p:txBody>
      </p:sp>
      <p:cxnSp>
        <p:nvCxnSpPr>
          <p:cNvPr id="6" name="Connecteur droit 5">
            <a:extLst>
              <a:ext uri="{FF2B5EF4-FFF2-40B4-BE49-F238E27FC236}">
                <a16:creationId xmlns:a16="http://schemas.microsoft.com/office/drawing/2014/main" id="{437F54A1-4A95-327C-4CC2-C42530F8D509}"/>
              </a:ext>
            </a:extLst>
          </p:cNvPr>
          <p:cNvCxnSpPr>
            <a:cxnSpLocks/>
          </p:cNvCxnSpPr>
          <p:nvPr/>
        </p:nvCxnSpPr>
        <p:spPr>
          <a:xfrm>
            <a:off x="4572000" y="1524968"/>
            <a:ext cx="0" cy="2574592"/>
          </a:xfrm>
          <a:prstGeom prst="line">
            <a:avLst/>
          </a:prstGeom>
          <a:ln w="19050">
            <a:solidFill>
              <a:srgbClr val="E53D51"/>
            </a:solidFill>
          </a:ln>
        </p:spPr>
        <p:style>
          <a:lnRef idx="1">
            <a:schemeClr val="accent2"/>
          </a:lnRef>
          <a:fillRef idx="0">
            <a:schemeClr val="accent2"/>
          </a:fillRef>
          <a:effectRef idx="0">
            <a:schemeClr val="accent2"/>
          </a:effectRef>
          <a:fontRef idx="minor">
            <a:schemeClr val="tx1"/>
          </a:fontRef>
        </p:style>
      </p:cxnSp>
      <p:cxnSp>
        <p:nvCxnSpPr>
          <p:cNvPr id="7" name="Connecteur droit 6">
            <a:extLst>
              <a:ext uri="{FF2B5EF4-FFF2-40B4-BE49-F238E27FC236}">
                <a16:creationId xmlns:a16="http://schemas.microsoft.com/office/drawing/2014/main" id="{EA6E1678-9802-44FC-B398-E93E398E46C6}"/>
              </a:ext>
            </a:extLst>
          </p:cNvPr>
          <p:cNvCxnSpPr>
            <a:cxnSpLocks/>
          </p:cNvCxnSpPr>
          <p:nvPr/>
        </p:nvCxnSpPr>
        <p:spPr>
          <a:xfrm>
            <a:off x="1258888" y="2798378"/>
            <a:ext cx="7561262" cy="0"/>
          </a:xfrm>
          <a:prstGeom prst="line">
            <a:avLst/>
          </a:prstGeom>
          <a:ln w="19050">
            <a:solidFill>
              <a:srgbClr val="E53D51"/>
            </a:solidFill>
          </a:ln>
        </p:spPr>
        <p:style>
          <a:lnRef idx="1">
            <a:schemeClr val="accent2"/>
          </a:lnRef>
          <a:fillRef idx="0">
            <a:schemeClr val="accent2"/>
          </a:fillRef>
          <a:effectRef idx="0">
            <a:schemeClr val="accent2"/>
          </a:effectRef>
          <a:fontRef idx="minor">
            <a:schemeClr val="tx1"/>
          </a:fontRef>
        </p:style>
      </p:cxnSp>
      <p:sp>
        <p:nvSpPr>
          <p:cNvPr id="5" name="Title 4">
            <a:extLst>
              <a:ext uri="{FF2B5EF4-FFF2-40B4-BE49-F238E27FC236}">
                <a16:creationId xmlns:a16="http://schemas.microsoft.com/office/drawing/2014/main" id="{10AB3FA3-6E60-AF20-4D19-4932C029BD7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Structuration du PACS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9920C0A7-0530-D917-1641-BA15CEF1E6BB}"/>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a:t>
            </a:r>
            <a:r>
              <a:rPr lang="fr-FR" sz="1400" dirty="0">
                <a:solidFill>
                  <a:srgbClr val="E53D51"/>
                </a:solidFill>
                <a:latin typeface="Segoe UI" panose="020B0502040204020203" pitchFamily="34" charset="0"/>
                <a:cs typeface="Segoe UI" panose="020B0502040204020203" pitchFamily="34" charset="0"/>
              </a:rPr>
              <a:t>5-3 • Exemples de thématique</a:t>
            </a:r>
          </a:p>
        </p:txBody>
      </p:sp>
    </p:spTree>
    <p:extLst>
      <p:ext uri="{BB962C8B-B14F-4D97-AF65-F5344CB8AC3E}">
        <p14:creationId xmlns:p14="http://schemas.microsoft.com/office/powerpoint/2010/main" val="27238076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FA5A9C7D-DA52-3FB5-976F-2CDFEC20A6C7}"/>
              </a:ext>
            </a:extLst>
          </p:cNvPr>
          <p:cNvGraphicFramePr>
            <a:graphicFrameLocks noGrp="1"/>
          </p:cNvGraphicFramePr>
          <p:nvPr>
            <p:extLst>
              <p:ext uri="{D42A27DB-BD31-4B8C-83A1-F6EECF244321}">
                <p14:modId xmlns:p14="http://schemas.microsoft.com/office/powerpoint/2010/main" val="4289326890"/>
              </p:ext>
            </p:extLst>
          </p:nvPr>
        </p:nvGraphicFramePr>
        <p:xfrm>
          <a:off x="394010" y="1751487"/>
          <a:ext cx="8426138" cy="2088000"/>
        </p:xfrm>
        <a:graphic>
          <a:graphicData uri="http://schemas.openxmlformats.org/drawingml/2006/table">
            <a:tbl>
              <a:tblPr/>
              <a:tblGrid>
                <a:gridCol w="3356365">
                  <a:extLst>
                    <a:ext uri="{9D8B030D-6E8A-4147-A177-3AD203B41FA5}">
                      <a16:colId xmlns:a16="http://schemas.microsoft.com/office/drawing/2014/main" val="20000"/>
                    </a:ext>
                  </a:extLst>
                </a:gridCol>
                <a:gridCol w="674302">
                  <a:extLst>
                    <a:ext uri="{9D8B030D-6E8A-4147-A177-3AD203B41FA5}">
                      <a16:colId xmlns:a16="http://schemas.microsoft.com/office/drawing/2014/main" val="20001"/>
                    </a:ext>
                  </a:extLst>
                </a:gridCol>
                <a:gridCol w="708960">
                  <a:extLst>
                    <a:ext uri="{9D8B030D-6E8A-4147-A177-3AD203B41FA5}">
                      <a16:colId xmlns:a16="http://schemas.microsoft.com/office/drawing/2014/main" val="20002"/>
                    </a:ext>
                  </a:extLst>
                </a:gridCol>
                <a:gridCol w="1558485">
                  <a:extLst>
                    <a:ext uri="{9D8B030D-6E8A-4147-A177-3AD203B41FA5}">
                      <a16:colId xmlns:a16="http://schemas.microsoft.com/office/drawing/2014/main" val="20003"/>
                    </a:ext>
                  </a:extLst>
                </a:gridCol>
                <a:gridCol w="734916">
                  <a:extLst>
                    <a:ext uri="{9D8B030D-6E8A-4147-A177-3AD203B41FA5}">
                      <a16:colId xmlns:a16="http://schemas.microsoft.com/office/drawing/2014/main" val="20004"/>
                    </a:ext>
                  </a:extLst>
                </a:gridCol>
                <a:gridCol w="727338">
                  <a:extLst>
                    <a:ext uri="{9D8B030D-6E8A-4147-A177-3AD203B41FA5}">
                      <a16:colId xmlns:a16="http://schemas.microsoft.com/office/drawing/2014/main" val="426742108"/>
                    </a:ext>
                  </a:extLst>
                </a:gridCol>
                <a:gridCol w="665772">
                  <a:extLst>
                    <a:ext uri="{9D8B030D-6E8A-4147-A177-3AD203B41FA5}">
                      <a16:colId xmlns:a16="http://schemas.microsoft.com/office/drawing/2014/main" val="3826124940"/>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Mesure de sécurité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Risques associés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Freins et difficultés</a:t>
                      </a:r>
                      <a:b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extLst>
                  <a:ext uri="{0D108BD9-81ED-4DB2-BD59-A6C34878D82A}">
                    <a16:rowId xmlns:a16="http://schemas.microsoft.com/office/drawing/2014/main" val="10000"/>
                  </a:ext>
                </a:extLst>
              </a:tr>
              <a:tr h="216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Gouvernance</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372534"/>
                  </a:ext>
                </a:extLst>
              </a:tr>
              <a:tr h="216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Protection</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64513283"/>
                  </a:ext>
                </a:extLst>
              </a:tr>
              <a:tr h="216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Défense</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49304096"/>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3837896"/>
                  </a:ext>
                </a:extLst>
              </a:tr>
              <a:tr h="216000">
                <a:tc gridSpan="7">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Résilience</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3793107"/>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738673"/>
                  </a:ext>
                </a:extLst>
              </a:tr>
            </a:tbl>
          </a:graphicData>
        </a:graphic>
      </p:graphicFrame>
      <p:sp>
        <p:nvSpPr>
          <p:cNvPr id="3" name="Title 4">
            <a:extLst>
              <a:ext uri="{FF2B5EF4-FFF2-40B4-BE49-F238E27FC236}">
                <a16:creationId xmlns:a16="http://schemas.microsoft.com/office/drawing/2014/main" id="{0BE5CBEE-2CD2-4126-AC2C-BC2AD508660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Structuration du PACS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0AA7B031-59FD-67A4-54DC-00F89F813B11}"/>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5-3</a:t>
            </a:r>
            <a:endParaRPr lang="fr-FR" sz="1400" dirty="0">
              <a:solidFill>
                <a:srgbClr val="E53D5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47834307"/>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id="{6992121A-8A4C-1BEA-9F4F-335E75E44445}"/>
              </a:ext>
            </a:extLst>
          </p:cNvPr>
          <p:cNvGraphicFramePr>
            <a:graphicFrameLocks noGrp="1"/>
          </p:cNvGraphicFramePr>
          <p:nvPr>
            <p:extLst>
              <p:ext uri="{D42A27DB-BD31-4B8C-83A1-F6EECF244321}">
                <p14:modId xmlns:p14="http://schemas.microsoft.com/office/powerpoint/2010/main" val="742796211"/>
              </p:ext>
            </p:extLst>
          </p:nvPr>
        </p:nvGraphicFramePr>
        <p:xfrm>
          <a:off x="401444" y="1205797"/>
          <a:ext cx="8418703" cy="3420000"/>
        </p:xfrm>
        <a:graphic>
          <a:graphicData uri="http://schemas.openxmlformats.org/drawingml/2006/table">
            <a:tbl>
              <a:tblPr/>
              <a:tblGrid>
                <a:gridCol w="3353404">
                  <a:extLst>
                    <a:ext uri="{9D8B030D-6E8A-4147-A177-3AD203B41FA5}">
                      <a16:colId xmlns:a16="http://schemas.microsoft.com/office/drawing/2014/main" val="20000"/>
                    </a:ext>
                  </a:extLst>
                </a:gridCol>
                <a:gridCol w="673707">
                  <a:extLst>
                    <a:ext uri="{9D8B030D-6E8A-4147-A177-3AD203B41FA5}">
                      <a16:colId xmlns:a16="http://schemas.microsoft.com/office/drawing/2014/main" val="20001"/>
                    </a:ext>
                  </a:extLst>
                </a:gridCol>
                <a:gridCol w="708334">
                  <a:extLst>
                    <a:ext uri="{9D8B030D-6E8A-4147-A177-3AD203B41FA5}">
                      <a16:colId xmlns:a16="http://schemas.microsoft.com/office/drawing/2014/main" val="20002"/>
                    </a:ext>
                  </a:extLst>
                </a:gridCol>
                <a:gridCol w="1557110">
                  <a:extLst>
                    <a:ext uri="{9D8B030D-6E8A-4147-A177-3AD203B41FA5}">
                      <a16:colId xmlns:a16="http://schemas.microsoft.com/office/drawing/2014/main" val="20003"/>
                    </a:ext>
                  </a:extLst>
                </a:gridCol>
                <a:gridCol w="734267">
                  <a:extLst>
                    <a:ext uri="{9D8B030D-6E8A-4147-A177-3AD203B41FA5}">
                      <a16:colId xmlns:a16="http://schemas.microsoft.com/office/drawing/2014/main" val="20004"/>
                    </a:ext>
                  </a:extLst>
                </a:gridCol>
                <a:gridCol w="726696">
                  <a:extLst>
                    <a:ext uri="{9D8B030D-6E8A-4147-A177-3AD203B41FA5}">
                      <a16:colId xmlns:a16="http://schemas.microsoft.com/office/drawing/2014/main" val="426742108"/>
                    </a:ext>
                  </a:extLst>
                </a:gridCol>
                <a:gridCol w="665185">
                  <a:extLst>
                    <a:ext uri="{9D8B030D-6E8A-4147-A177-3AD203B41FA5}">
                      <a16:colId xmlns:a16="http://schemas.microsoft.com/office/drawing/2014/main" val="3826124940"/>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Mesure de sécurité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Risques associés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Freins et difficultés</a:t>
                      </a:r>
                      <a:b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extLst>
                  <a:ext uri="{0D108BD9-81ED-4DB2-BD59-A6C34878D82A}">
                    <a16:rowId xmlns:a16="http://schemas.microsoft.com/office/drawing/2014/main" val="10000"/>
                  </a:ext>
                </a:extLst>
              </a:tr>
              <a:tr h="180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Gouvernance</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Sensibilisation</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renforcée au hameçonnage par un prestataire spécialisé</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Validation</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de la</a:t>
                      </a:r>
                      <a:b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b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hiérarchie obligatoire</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68372534"/>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Audit de sécurité technique et organisationnel de l’ensemble</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du SI bureautique par un PASSI</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R1, R5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3743272949"/>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Intégration d’une clause de garantie</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d’un niveau de sécurité satisfaisant dans les contrats avec les prestataires et laboratoires</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R3, R4</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juridique</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Effectué au fil de l’eau à la renégociatio</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n des contrats</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238477310"/>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Mise</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en place d’une procédure de signalement de tout incident de sécurité ayant lieu chez un prestataire ou un laboratoire</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R3, R4</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RSSI / Équipe juridique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97007664"/>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Audit de sécurité organisationnel</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des prestataires et laboratoires clés. Mise en place et suivi des plans d’action consécutifs</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R3, R4</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Acceptation de la démarche par</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les prestataires et laboratoires</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Juin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2930273440"/>
                  </a:ext>
                </a:extLst>
              </a:tr>
              <a:tr h="216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Limitation des données transmises au laboratoire au juste besoin</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 R&amp;D</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a:solidFill>
                            <a:srgbClr val="252525"/>
                          </a:solidFill>
                          <a:latin typeface="Segoe UI" panose="020B0502040204020203" pitchFamily="34" charset="0"/>
                          <a:ea typeface="Segoe UI" panose="020B0502040204020203" pitchFamily="34" charset="0"/>
                          <a:cs typeface="Segoe UI" panose="020B0502040204020203" pitchFamily="34" charset="0"/>
                        </a:rPr>
                        <a:t>Terminé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58620186"/>
                  </a:ext>
                </a:extLst>
              </a:tr>
              <a:tr h="180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Protection</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Protection</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renforcée des données de R&amp;D sur le SI</a:t>
                      </a:r>
                      <a:b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b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(pistes : chiffrement, cloisonnement)</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R1, 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DSI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Septembre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640125"/>
                  </a:ext>
                </a:extLst>
              </a:tr>
              <a:tr h="216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Renforcement</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du contrôle d’accès physique au bureau R&amp;D</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sûreté</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Terminé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164513283"/>
                  </a:ext>
                </a:extLst>
              </a:tr>
              <a:tr h="324000">
                <a:tc>
                  <a:txBody>
                    <a:bodyPr/>
                    <a:lstStyle/>
                    <a:p>
                      <a:pPr algn="l"/>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Dotation</a:t>
                      </a:r>
                      <a:r>
                        <a:rPr lang="fr-FR" sz="8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 de matériels de maintenance administrées par la DSI et qui seront mis à disposition du prestataire sur site</a:t>
                      </a: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DSI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Septembre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4049304096"/>
                  </a:ext>
                </a:extLst>
              </a:tr>
            </a:tbl>
          </a:graphicData>
        </a:graphic>
      </p:graphicFrame>
      <p:sp>
        <p:nvSpPr>
          <p:cNvPr id="3" name="Title 4">
            <a:extLst>
              <a:ext uri="{FF2B5EF4-FFF2-40B4-BE49-F238E27FC236}">
                <a16:creationId xmlns:a16="http://schemas.microsoft.com/office/drawing/2014/main" id="{D299338E-11FA-CB7B-3F15-DA147017AFE4}"/>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62450181-ADC6-E851-83BA-1001456895F7}"/>
              </a:ext>
            </a:extLst>
          </p:cNvPr>
          <p:cNvSpPr txBox="1"/>
          <p:nvPr/>
        </p:nvSpPr>
        <p:spPr>
          <a:xfrm>
            <a:off x="1980000" y="540000"/>
            <a:ext cx="6437155" cy="646331"/>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5-3 • </a:t>
            </a:r>
            <a:r>
              <a:rPr lang="fr-FR" sz="1400" dirty="0">
                <a:solidFill>
                  <a:srgbClr val="E53D51"/>
                </a:solidFill>
                <a:latin typeface="Segoe UI" panose="020B0502040204020203" pitchFamily="34" charset="0"/>
                <a:cs typeface="Segoe UI" panose="020B0502040204020203" pitchFamily="34" charset="0"/>
              </a:rPr>
              <a:t>Définir les mesures de sécurité dans un plan d’amélioration continue de la sécurité</a:t>
            </a:r>
          </a:p>
          <a:p>
            <a:r>
              <a:rPr lang="fr-FR" sz="1400" b="0" dirty="0">
                <a:solidFill>
                  <a:srgbClr val="E53D51"/>
                </a:solidFill>
                <a:latin typeface="Segoe UI" panose="020B0502040204020203" pitchFamily="34" charset="0"/>
                <a:ea typeface="+mn-ea"/>
                <a:cs typeface="Segoe UI" panose="020B0502040204020203" pitchFamily="34" charset="0"/>
              </a:rPr>
              <a:t> </a:t>
            </a:r>
            <a:endParaRPr lang="fr-FR" sz="1400" dirty="0">
              <a:solidFill>
                <a:srgbClr val="E53D5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60101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0F189E-A78A-4248-B9C7-E1FB6518B156}"/>
              </a:ext>
            </a:extLst>
          </p:cNvPr>
          <p:cNvSpPr/>
          <p:nvPr/>
        </p:nvSpPr>
        <p:spPr>
          <a:xfrm>
            <a:off x="5874351" y="2932967"/>
            <a:ext cx="2232000" cy="1366806"/>
          </a:xfrm>
          <a:prstGeom prst="rect">
            <a:avLst/>
          </a:prstGeom>
          <a:solidFill>
            <a:schemeClr val="bg1"/>
          </a:solidFill>
          <a:ln w="38100">
            <a:solidFill>
              <a:srgbClr val="00C8DE"/>
            </a:solidFill>
          </a:ln>
          <a:effectLst/>
        </p:spPr>
        <p:style>
          <a:lnRef idx="1">
            <a:schemeClr val="accent4"/>
          </a:lnRef>
          <a:fillRef idx="2">
            <a:schemeClr val="accent4"/>
          </a:fillRef>
          <a:effectRef idx="1">
            <a:schemeClr val="accent4"/>
          </a:effectRef>
          <a:fontRef idx="minor">
            <a:schemeClr val="dk1"/>
          </a:fontRef>
        </p:style>
        <p:txBody>
          <a:bodyPr lIns="180000" tIns="144000" rIns="72000" bIns="0" rtlCol="0" anchor="t"/>
          <a:lstStyle/>
          <a:p>
            <a:r>
              <a:rPr lang="fr-FR" sz="1200" b="1" dirty="0">
                <a:solidFill>
                  <a:srgbClr val="00C8DE"/>
                </a:solidFill>
                <a:latin typeface="Segoe UI" panose="020B0502040204020203" pitchFamily="34" charset="0"/>
                <a:cs typeface="Segoe UI" panose="020B0502040204020203" pitchFamily="34" charset="0"/>
              </a:rPr>
              <a:t>Confidentialité</a:t>
            </a:r>
          </a:p>
          <a:p>
            <a:r>
              <a:rPr lang="fr-FR" sz="1200" dirty="0">
                <a:solidFill>
                  <a:srgbClr val="252525"/>
                </a:solidFill>
                <a:latin typeface="Segoe UI" panose="020B0502040204020203" pitchFamily="34" charset="0"/>
                <a:cs typeface="Segoe UI" panose="020B0502040204020203" pitchFamily="34" charset="0"/>
              </a:rPr>
              <a:t>Propriété selon laquelle l'information n'est pas diffusée ni divulguée à des personnes, des entités ou</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des processus non autorisés.</a:t>
            </a:r>
          </a:p>
        </p:txBody>
      </p:sp>
      <p:sp>
        <p:nvSpPr>
          <p:cNvPr id="10" name="ZoneTexte 9">
            <a:extLst>
              <a:ext uri="{FF2B5EF4-FFF2-40B4-BE49-F238E27FC236}">
                <a16:creationId xmlns:a16="http://schemas.microsoft.com/office/drawing/2014/main" id="{46F8626E-FF7C-4FB2-A5AE-AAD44FEEAAD3}"/>
              </a:ext>
            </a:extLst>
          </p:cNvPr>
          <p:cNvSpPr txBox="1"/>
          <p:nvPr/>
        </p:nvSpPr>
        <p:spPr>
          <a:xfrm>
            <a:off x="8604448" y="2930199"/>
            <a:ext cx="648072" cy="369332"/>
          </a:xfrm>
          <a:prstGeom prst="rect">
            <a:avLst/>
          </a:prstGeom>
          <a:noFill/>
        </p:spPr>
        <p:txBody>
          <a:bodyPr wrap="square" rtlCol="0">
            <a:spAutoFit/>
          </a:bodyPr>
          <a:lstStyle/>
          <a:p>
            <a:r>
              <a:rPr lang="fr-FR" b="1" dirty="0">
                <a:solidFill>
                  <a:schemeClr val="bg1"/>
                </a:solidFill>
                <a:latin typeface="Calibri" panose="020F0502020204030204" pitchFamily="34" charset="0"/>
                <a:cs typeface="Calibri" panose="020F0502020204030204" pitchFamily="34" charset="0"/>
              </a:rPr>
              <a:t>, …</a:t>
            </a:r>
          </a:p>
        </p:txBody>
      </p:sp>
      <p:sp>
        <p:nvSpPr>
          <p:cNvPr id="11" name="Rectangle 10">
            <a:extLst>
              <a:ext uri="{FF2B5EF4-FFF2-40B4-BE49-F238E27FC236}">
                <a16:creationId xmlns:a16="http://schemas.microsoft.com/office/drawing/2014/main" id="{B1BBAFAF-2FB6-45AE-9922-7B712EAC0180}"/>
              </a:ext>
            </a:extLst>
          </p:cNvPr>
          <p:cNvSpPr/>
          <p:nvPr/>
        </p:nvSpPr>
        <p:spPr>
          <a:xfrm>
            <a:off x="3492120" y="2932967"/>
            <a:ext cx="2160000" cy="1366806"/>
          </a:xfrm>
          <a:prstGeom prst="rect">
            <a:avLst/>
          </a:prstGeom>
          <a:solidFill>
            <a:schemeClr val="bg1"/>
          </a:solidFill>
          <a:ln w="38100">
            <a:solidFill>
              <a:srgbClr val="00C8DE"/>
            </a:solidFill>
          </a:ln>
          <a:effectLst/>
        </p:spPr>
        <p:style>
          <a:lnRef idx="1">
            <a:schemeClr val="accent5"/>
          </a:lnRef>
          <a:fillRef idx="2">
            <a:schemeClr val="accent5"/>
          </a:fillRef>
          <a:effectRef idx="1">
            <a:schemeClr val="accent5"/>
          </a:effectRef>
          <a:fontRef idx="minor">
            <a:schemeClr val="dk1"/>
          </a:fontRef>
        </p:style>
        <p:txBody>
          <a:bodyPr lIns="180000" tIns="144000" rIns="144000" bIns="0" rtlCol="0" anchor="t"/>
          <a:lstStyle/>
          <a:p>
            <a:r>
              <a:rPr lang="fr-FR" sz="1200" b="1" dirty="0">
                <a:solidFill>
                  <a:srgbClr val="00C8DE"/>
                </a:solidFill>
                <a:latin typeface="Segoe UI" panose="020B0502040204020203" pitchFamily="34" charset="0"/>
                <a:cs typeface="Segoe UI" panose="020B0502040204020203" pitchFamily="34" charset="0"/>
              </a:rPr>
              <a:t>Intégrité</a:t>
            </a:r>
          </a:p>
          <a:p>
            <a:r>
              <a:rPr lang="fr-FR" sz="1200" dirty="0">
                <a:solidFill>
                  <a:srgbClr val="252525"/>
                </a:solidFill>
                <a:latin typeface="Segoe UI" panose="020B0502040204020203" pitchFamily="34" charset="0"/>
                <a:cs typeface="Segoe UI" panose="020B0502040204020203" pitchFamily="34" charset="0"/>
              </a:rPr>
              <a:t>Propriété d'exactitude et de complétude.</a:t>
            </a:r>
          </a:p>
        </p:txBody>
      </p:sp>
      <p:pic>
        <p:nvPicPr>
          <p:cNvPr id="7" name="Image 6">
            <a:extLst>
              <a:ext uri="{FF2B5EF4-FFF2-40B4-BE49-F238E27FC236}">
                <a16:creationId xmlns:a16="http://schemas.microsoft.com/office/drawing/2014/main" id="{CC24A003-0971-DF41-28C1-156EA3A7DC7B}"/>
              </a:ext>
            </a:extLst>
          </p:cNvPr>
          <p:cNvPicPr>
            <a:picLocks noChangeAspect="1"/>
          </p:cNvPicPr>
          <p:nvPr/>
        </p:nvPicPr>
        <p:blipFill>
          <a:blip r:embed="rId4"/>
          <a:stretch>
            <a:fillRect/>
          </a:stretch>
        </p:blipFill>
        <p:spPr>
          <a:xfrm>
            <a:off x="6516216" y="1675973"/>
            <a:ext cx="944293" cy="1162207"/>
          </a:xfrm>
          <a:prstGeom prst="rect">
            <a:avLst/>
          </a:prstGeom>
        </p:spPr>
      </p:pic>
      <p:pic>
        <p:nvPicPr>
          <p:cNvPr id="8" name="Image 7">
            <a:extLst>
              <a:ext uri="{FF2B5EF4-FFF2-40B4-BE49-F238E27FC236}">
                <a16:creationId xmlns:a16="http://schemas.microsoft.com/office/drawing/2014/main" id="{9DD94EBA-8F73-ACE4-5EE8-57991BA9B07E}"/>
              </a:ext>
            </a:extLst>
          </p:cNvPr>
          <p:cNvPicPr>
            <a:picLocks noChangeAspect="1"/>
          </p:cNvPicPr>
          <p:nvPr/>
        </p:nvPicPr>
        <p:blipFill>
          <a:blip r:embed="rId5"/>
          <a:stretch>
            <a:fillRect/>
          </a:stretch>
        </p:blipFill>
        <p:spPr>
          <a:xfrm>
            <a:off x="1412807" y="1425321"/>
            <a:ext cx="1676400" cy="1574800"/>
          </a:xfrm>
          <a:prstGeom prst="rect">
            <a:avLst/>
          </a:prstGeom>
        </p:spPr>
      </p:pic>
      <p:sp>
        <p:nvSpPr>
          <p:cNvPr id="12" name="Rectangle 11">
            <a:extLst>
              <a:ext uri="{FF2B5EF4-FFF2-40B4-BE49-F238E27FC236}">
                <a16:creationId xmlns:a16="http://schemas.microsoft.com/office/drawing/2014/main" id="{9E847C33-E7AE-49D3-8D3C-7A9C7FFA8843}"/>
              </a:ext>
            </a:extLst>
          </p:cNvPr>
          <p:cNvSpPr/>
          <p:nvPr/>
        </p:nvSpPr>
        <p:spPr>
          <a:xfrm>
            <a:off x="1128802" y="2932967"/>
            <a:ext cx="2160000" cy="1366806"/>
          </a:xfrm>
          <a:prstGeom prst="rect">
            <a:avLst/>
          </a:prstGeom>
          <a:solidFill>
            <a:schemeClr val="bg1"/>
          </a:solidFill>
          <a:ln w="38100">
            <a:solidFill>
              <a:srgbClr val="00C8DE"/>
            </a:solidFill>
          </a:ln>
          <a:effectLst/>
        </p:spPr>
        <p:style>
          <a:lnRef idx="1">
            <a:schemeClr val="accent6"/>
          </a:lnRef>
          <a:fillRef idx="2">
            <a:schemeClr val="accent6"/>
          </a:fillRef>
          <a:effectRef idx="1">
            <a:schemeClr val="accent6"/>
          </a:effectRef>
          <a:fontRef idx="minor">
            <a:schemeClr val="dk1"/>
          </a:fontRef>
        </p:style>
        <p:txBody>
          <a:bodyPr lIns="180000" tIns="144000" rIns="144000" bIns="0" rtlCol="0" anchor="t"/>
          <a:lstStyle/>
          <a:p>
            <a:r>
              <a:rPr lang="fr-FR" sz="1200" b="1" dirty="0">
                <a:solidFill>
                  <a:srgbClr val="00C8DE"/>
                </a:solidFill>
                <a:latin typeface="Segoe UI" panose="020B0502040204020203" pitchFamily="34" charset="0"/>
                <a:cs typeface="Segoe UI" panose="020B0502040204020203" pitchFamily="34" charset="0"/>
              </a:rPr>
              <a:t>Disponibilité</a:t>
            </a:r>
          </a:p>
          <a:p>
            <a:r>
              <a:rPr lang="fr-FR" sz="1200" dirty="0">
                <a:solidFill>
                  <a:srgbClr val="252525"/>
                </a:solidFill>
                <a:latin typeface="Segoe UI" panose="020B0502040204020203" pitchFamily="34" charset="0"/>
                <a:cs typeface="Segoe UI" panose="020B0502040204020203" pitchFamily="34" charset="0"/>
              </a:rPr>
              <a:t>Propriété d'être accessible et utilisable à la demande par une entité autorisée.</a:t>
            </a:r>
          </a:p>
        </p:txBody>
      </p:sp>
      <p:pic>
        <p:nvPicPr>
          <p:cNvPr id="15" name="Image 14">
            <a:extLst>
              <a:ext uri="{FF2B5EF4-FFF2-40B4-BE49-F238E27FC236}">
                <a16:creationId xmlns:a16="http://schemas.microsoft.com/office/drawing/2014/main" id="{35F0A0DB-FBA0-3FD7-7DF8-D62A8364B9EE}"/>
              </a:ext>
            </a:extLst>
          </p:cNvPr>
          <p:cNvPicPr>
            <a:picLocks noChangeAspect="1"/>
          </p:cNvPicPr>
          <p:nvPr/>
        </p:nvPicPr>
        <p:blipFill>
          <a:blip r:embed="rId6"/>
          <a:stretch>
            <a:fillRect/>
          </a:stretch>
        </p:blipFill>
        <p:spPr>
          <a:xfrm>
            <a:off x="3492120" y="1887191"/>
            <a:ext cx="2160000" cy="950989"/>
          </a:xfrm>
          <a:prstGeom prst="rect">
            <a:avLst/>
          </a:prstGeom>
        </p:spPr>
      </p:pic>
      <p:sp>
        <p:nvSpPr>
          <p:cNvPr id="3" name="ZoneTexte 2">
            <a:extLst>
              <a:ext uri="{FF2B5EF4-FFF2-40B4-BE49-F238E27FC236}">
                <a16:creationId xmlns:a16="http://schemas.microsoft.com/office/drawing/2014/main" id="{D16826D8-A5B0-AEE2-C66A-8785057B245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C8DE"/>
                </a:solidFill>
                <a:latin typeface="Segoe UI" panose="020B0502040204020203" pitchFamily="34" charset="0"/>
                <a:cs typeface="Segoe UI" panose="020B0502040204020203" pitchFamily="34" charset="0"/>
              </a:rPr>
              <a:t>Les besoins de sécurité : Disponibilité, Intégrité et Confidentialité</a:t>
            </a:r>
            <a:endParaRPr lang="fr-FR" sz="1400" dirty="0">
              <a:solidFill>
                <a:srgbClr val="00AFAA"/>
              </a:solidFill>
              <a:latin typeface="Segoe UI" panose="020B0502040204020203" pitchFamily="34" charset="0"/>
              <a:cs typeface="Segoe UI" panose="020B0502040204020203" pitchFamily="34" charset="0"/>
            </a:endParaRPr>
          </a:p>
        </p:txBody>
      </p:sp>
      <p:sp>
        <p:nvSpPr>
          <p:cNvPr id="4" name="Title 4">
            <a:extLst>
              <a:ext uri="{FF2B5EF4-FFF2-40B4-BE49-F238E27FC236}">
                <a16:creationId xmlns:a16="http://schemas.microsoft.com/office/drawing/2014/main" id="{949CA932-A944-4B19-8C2E-A1F6577273D8}"/>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1367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id="{F1C27A74-8FCB-113B-E406-14102F0856B0}"/>
              </a:ext>
            </a:extLst>
          </p:cNvPr>
          <p:cNvGraphicFramePr>
            <a:graphicFrameLocks noGrp="1"/>
          </p:cNvGraphicFramePr>
          <p:nvPr>
            <p:extLst>
              <p:ext uri="{D42A27DB-BD31-4B8C-83A1-F6EECF244321}">
                <p14:modId xmlns:p14="http://schemas.microsoft.com/office/powerpoint/2010/main" val="151393401"/>
              </p:ext>
            </p:extLst>
          </p:nvPr>
        </p:nvGraphicFramePr>
        <p:xfrm>
          <a:off x="395288" y="1146804"/>
          <a:ext cx="8429997" cy="3553200"/>
        </p:xfrm>
        <a:graphic>
          <a:graphicData uri="http://schemas.openxmlformats.org/drawingml/2006/table">
            <a:tbl>
              <a:tblPr/>
              <a:tblGrid>
                <a:gridCol w="3355873">
                  <a:extLst>
                    <a:ext uri="{9D8B030D-6E8A-4147-A177-3AD203B41FA5}">
                      <a16:colId xmlns:a16="http://schemas.microsoft.com/office/drawing/2014/main" val="20000"/>
                    </a:ext>
                  </a:extLst>
                </a:gridCol>
                <a:gridCol w="674203">
                  <a:extLst>
                    <a:ext uri="{9D8B030D-6E8A-4147-A177-3AD203B41FA5}">
                      <a16:colId xmlns:a16="http://schemas.microsoft.com/office/drawing/2014/main" val="20001"/>
                    </a:ext>
                  </a:extLst>
                </a:gridCol>
                <a:gridCol w="713950">
                  <a:extLst>
                    <a:ext uri="{9D8B030D-6E8A-4147-A177-3AD203B41FA5}">
                      <a16:colId xmlns:a16="http://schemas.microsoft.com/office/drawing/2014/main" val="20002"/>
                    </a:ext>
                  </a:extLst>
                </a:gridCol>
                <a:gridCol w="1558257">
                  <a:extLst>
                    <a:ext uri="{9D8B030D-6E8A-4147-A177-3AD203B41FA5}">
                      <a16:colId xmlns:a16="http://schemas.microsoft.com/office/drawing/2014/main" val="20003"/>
                    </a:ext>
                  </a:extLst>
                </a:gridCol>
                <a:gridCol w="734808">
                  <a:extLst>
                    <a:ext uri="{9D8B030D-6E8A-4147-A177-3AD203B41FA5}">
                      <a16:colId xmlns:a16="http://schemas.microsoft.com/office/drawing/2014/main" val="20004"/>
                    </a:ext>
                  </a:extLst>
                </a:gridCol>
                <a:gridCol w="727231">
                  <a:extLst>
                    <a:ext uri="{9D8B030D-6E8A-4147-A177-3AD203B41FA5}">
                      <a16:colId xmlns:a16="http://schemas.microsoft.com/office/drawing/2014/main" val="426742108"/>
                    </a:ext>
                  </a:extLst>
                </a:gridCol>
                <a:gridCol w="665675">
                  <a:extLst>
                    <a:ext uri="{9D8B030D-6E8A-4147-A177-3AD203B41FA5}">
                      <a16:colId xmlns:a16="http://schemas.microsoft.com/office/drawing/2014/main" val="3826124940"/>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Mesure de sécurité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Risques associés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Freins et difficultés</a:t>
                      </a:r>
                      <a:b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tc>
                  <a:txBody>
                    <a:bodyPr/>
                    <a:lstStyle/>
                    <a:p>
                      <a:pPr algn="ctr"/>
                      <a:r>
                        <a:rPr lang="fr-FR" sz="800" b="0" i="0" kern="1200" dirty="0">
                          <a:solidFill>
                            <a:schemeClr val="bg1"/>
                          </a:solidFill>
                          <a:latin typeface="Segoe UI Semibold" panose="020B0502040204020203" pitchFamily="34" charset="0"/>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7A1CE"/>
                    </a:solidFill>
                  </a:tcPr>
                </a:tc>
                <a:extLst>
                  <a:ext uri="{0D108BD9-81ED-4DB2-BD59-A6C34878D82A}">
                    <a16:rowId xmlns:a16="http://schemas.microsoft.com/office/drawing/2014/main" val="10000"/>
                  </a:ext>
                </a:extLst>
              </a:tr>
              <a:tr h="180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Gouvernance</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324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Sensibilisation Surveillance renforcée des flux entrants et sortants (sonde IDS). Analyse des journaux d’évènements à l’aide d’un outil</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Achat d’un outil, budget</a:t>
                      </a:r>
                      <a:b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b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à provisionner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9 mois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68372534"/>
                  </a:ext>
                </a:extLst>
              </a:tr>
              <a:tr h="324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3743272949"/>
                  </a:ext>
                </a:extLst>
              </a:tr>
              <a:tr h="324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238477310"/>
                  </a:ext>
                </a:extLst>
              </a:tr>
              <a:tr h="324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97007664"/>
                  </a:ext>
                </a:extLst>
              </a:tr>
              <a:tr h="324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2930273440"/>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58620186"/>
                  </a:ext>
                </a:extLst>
              </a:tr>
              <a:tr h="180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0" dirty="0">
                          <a:solidFill>
                            <a:schemeClr val="bg1"/>
                          </a:solidFill>
                          <a:latin typeface="Segoe UI" panose="020B0502040204020203" pitchFamily="34" charset="0"/>
                          <a:ea typeface="Segoe UI" panose="020B0502040204020203" pitchFamily="34" charset="0"/>
                          <a:cs typeface="Segoe UI" panose="020B0502040204020203" pitchFamily="34" charset="0"/>
                        </a:rPr>
                        <a:t>Protection</a:t>
                      </a: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432000">
                <a:tc>
                  <a:txBody>
                    <a:bodyPr/>
                    <a:lstStyle/>
                    <a:p>
                      <a:pPr algn="l"/>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Renforcement du plan de continuité d’activité</a:t>
                      </a:r>
                    </a:p>
                  </a:txBody>
                  <a:tcPr marL="108000" marR="72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R4, R5</a:t>
                      </a: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Équipe continuité</a:t>
                      </a:r>
                    </a:p>
                    <a:p>
                      <a:pPr algn="ctr"/>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d’activité</a:t>
                      </a: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baseline="0" dirty="0">
                          <a:solidFill>
                            <a:srgbClr val="252525"/>
                          </a:solidFill>
                          <a:latin typeface="Segoe UI" panose="020B0502040204020203" pitchFamily="34" charset="0"/>
                          <a:ea typeface="Segoe UI" panose="020B0502040204020203" pitchFamily="34" charset="0"/>
                          <a:cs typeface="Segoe UI" panose="020B0502040204020203" pitchFamily="34" charset="0"/>
                        </a:rPr>
                        <a:t>++</a:t>
                      </a:r>
                    </a:p>
                  </a:txBody>
                  <a:tcPr marL="36000" marR="3600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640125"/>
                  </a:ext>
                </a:extLst>
              </a:tr>
              <a:tr h="216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164513283"/>
                  </a:ext>
                </a:extLst>
              </a:tr>
              <a:tr h="324000">
                <a:tc>
                  <a:txBody>
                    <a:bodyPr/>
                    <a:lstStyle/>
                    <a:p>
                      <a:pPr algn="l"/>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108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800" b="1"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800" kern="12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4049304096"/>
                  </a:ext>
                </a:extLst>
              </a:tr>
            </a:tbl>
          </a:graphicData>
        </a:graphic>
      </p:graphicFrame>
      <p:sp>
        <p:nvSpPr>
          <p:cNvPr id="7" name="Title 4">
            <a:extLst>
              <a:ext uri="{FF2B5EF4-FFF2-40B4-BE49-F238E27FC236}">
                <a16:creationId xmlns:a16="http://schemas.microsoft.com/office/drawing/2014/main" id="{F6AC2B62-8F03-F6F9-80CE-3CA70515A3A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8" name="ZoneTexte 7">
            <a:extLst>
              <a:ext uri="{FF2B5EF4-FFF2-40B4-BE49-F238E27FC236}">
                <a16:creationId xmlns:a16="http://schemas.microsoft.com/office/drawing/2014/main" id="{86E8C52E-C2BF-7F57-26A7-D52B0920C594}"/>
              </a:ext>
            </a:extLst>
          </p:cNvPr>
          <p:cNvSpPr txBox="1"/>
          <p:nvPr/>
        </p:nvSpPr>
        <p:spPr>
          <a:xfrm>
            <a:off x="1980000" y="540000"/>
            <a:ext cx="6437155" cy="646331"/>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5-3 • </a:t>
            </a:r>
            <a:r>
              <a:rPr lang="fr-FR" sz="1400" dirty="0">
                <a:solidFill>
                  <a:srgbClr val="E53D51"/>
                </a:solidFill>
                <a:latin typeface="Segoe UI" panose="020B0502040204020203" pitchFamily="34" charset="0"/>
                <a:cs typeface="Segoe UI" panose="020B0502040204020203" pitchFamily="34" charset="0"/>
              </a:rPr>
              <a:t>Définir les mesures de sécurité dans un plan d’amélioration continue de la sécurité</a:t>
            </a:r>
          </a:p>
          <a:p>
            <a:r>
              <a:rPr lang="fr-FR" sz="1400" b="0" dirty="0">
                <a:solidFill>
                  <a:srgbClr val="E53D51"/>
                </a:solidFill>
                <a:latin typeface="Segoe UI" panose="020B0502040204020203" pitchFamily="34" charset="0"/>
                <a:ea typeface="+mn-ea"/>
                <a:cs typeface="Segoe UI" panose="020B0502040204020203" pitchFamily="34" charset="0"/>
              </a:rPr>
              <a:t> </a:t>
            </a:r>
            <a:endParaRPr lang="fr-FR" sz="1400" dirty="0">
              <a:solidFill>
                <a:srgbClr val="E53D5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351277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09754AAA-7A4A-B4AE-3F08-98BDAE819B69}"/>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 name="Forme libre 1">
            <a:extLst>
              <a:ext uri="{FF2B5EF4-FFF2-40B4-BE49-F238E27FC236}">
                <a16:creationId xmlns:a16="http://schemas.microsoft.com/office/drawing/2014/main" id="{4F80986E-709B-FA76-097B-3346E710F550}"/>
              </a:ext>
            </a:extLst>
          </p:cNvPr>
          <p:cNvSpPr/>
          <p:nvPr/>
        </p:nvSpPr>
        <p:spPr>
          <a:xfrm rot="4739389" flipH="1">
            <a:off x="6690724"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E845B4DD-C1C6-C6AC-E4FA-D0EEED4F024A}"/>
              </a:ext>
            </a:extLst>
          </p:cNvPr>
          <p:cNvPicPr>
            <a:picLocks noChangeAspect="1"/>
          </p:cNvPicPr>
          <p:nvPr/>
        </p:nvPicPr>
        <p:blipFill rotWithShape="1">
          <a:blip r:embed="rId4"/>
          <a:srcRect b="2405"/>
          <a:stretch/>
        </p:blipFill>
        <p:spPr>
          <a:xfrm>
            <a:off x="3197943" y="2931790"/>
            <a:ext cx="2775303" cy="2211710"/>
          </a:xfrm>
          <a:prstGeom prst="rect">
            <a:avLst/>
          </a:prstGeom>
        </p:spPr>
      </p:pic>
      <p:pic>
        <p:nvPicPr>
          <p:cNvPr id="4" name="Image 3">
            <a:extLst>
              <a:ext uri="{FF2B5EF4-FFF2-40B4-BE49-F238E27FC236}">
                <a16:creationId xmlns:a16="http://schemas.microsoft.com/office/drawing/2014/main" id="{3F4432B9-931B-6EEC-F8FA-87FA1F4FC0F6}"/>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5" name="Forme libre 4">
            <a:extLst>
              <a:ext uri="{FF2B5EF4-FFF2-40B4-BE49-F238E27FC236}">
                <a16:creationId xmlns:a16="http://schemas.microsoft.com/office/drawing/2014/main" id="{EBD6CC02-76B3-8342-32FD-D02E75907E65}"/>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6" name="Rectangle à coins arrondis 11">
            <a:extLst>
              <a:ext uri="{FF2B5EF4-FFF2-40B4-BE49-F238E27FC236}">
                <a16:creationId xmlns:a16="http://schemas.microsoft.com/office/drawing/2014/main" id="{61CC8574-83D2-2ED5-7498-886AEDA59B64}"/>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Quelle est la cartographie des </a:t>
            </a:r>
            <a:r>
              <a:rPr lang="fr-FR" sz="1200" b="1" i="1" dirty="0">
                <a:solidFill>
                  <a:srgbClr val="252525"/>
                </a:solidFill>
                <a:latin typeface="Segoe UI" panose="020B0502040204020203" pitchFamily="34" charset="0"/>
                <a:cs typeface="Segoe UI" panose="020B0502040204020203" pitchFamily="34" charset="0"/>
              </a:rPr>
              <a:t>risques résiduels</a:t>
            </a:r>
            <a:r>
              <a:rPr lang="fr-FR" sz="1200" i="1" dirty="0">
                <a:solidFill>
                  <a:srgbClr val="252525"/>
                </a:solidFill>
                <a:latin typeface="Segoe UI" panose="020B0502040204020203" pitchFamily="34" charset="0"/>
                <a:cs typeface="Segoe UI" panose="020B0502040204020203" pitchFamily="34" charset="0"/>
              </a:rPr>
              <a:t> ?</a:t>
            </a:r>
          </a:p>
        </p:txBody>
      </p:sp>
      <p:sp>
        <p:nvSpPr>
          <p:cNvPr id="7" name="Forme libre 6">
            <a:extLst>
              <a:ext uri="{FF2B5EF4-FFF2-40B4-BE49-F238E27FC236}">
                <a16:creationId xmlns:a16="http://schemas.microsoft.com/office/drawing/2014/main" id="{C4CF0D54-1F57-AF4D-FEFB-299AD50542CE}"/>
              </a:ext>
            </a:extLst>
          </p:cNvPr>
          <p:cNvSpPr/>
          <p:nvPr/>
        </p:nvSpPr>
        <p:spPr>
          <a:xfrm>
            <a:off x="3491881" y="1148189"/>
            <a:ext cx="2700040" cy="2053905"/>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8" name="Rectangle à coins arrondis 4">
            <a:extLst>
              <a:ext uri="{FF2B5EF4-FFF2-40B4-BE49-F238E27FC236}">
                <a16:creationId xmlns:a16="http://schemas.microsoft.com/office/drawing/2014/main" id="{63C60369-D455-4943-E2CC-F9C4E3B9399D}"/>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9" name="Rectangle à coins arrondis 6">
            <a:extLst>
              <a:ext uri="{FF2B5EF4-FFF2-40B4-BE49-F238E27FC236}">
                <a16:creationId xmlns:a16="http://schemas.microsoft.com/office/drawing/2014/main" id="{1C270270-595C-9423-8785-61AC27162F63}"/>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10" name="Rectangle à coins arrondis 7">
            <a:extLst>
              <a:ext uri="{FF2B5EF4-FFF2-40B4-BE49-F238E27FC236}">
                <a16:creationId xmlns:a16="http://schemas.microsoft.com/office/drawing/2014/main" id="{F39EB7A3-21DC-6F6C-1D00-7BD267BED9B8}"/>
              </a:ext>
            </a:extLst>
          </p:cNvPr>
          <p:cNvSpPr/>
          <p:nvPr/>
        </p:nvSpPr>
        <p:spPr>
          <a:xfrm>
            <a:off x="3491881" y="1148189"/>
            <a:ext cx="2700040" cy="15962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11" name="Forme libre 10">
            <a:extLst>
              <a:ext uri="{FF2B5EF4-FFF2-40B4-BE49-F238E27FC236}">
                <a16:creationId xmlns:a16="http://schemas.microsoft.com/office/drawing/2014/main" id="{707F3F9D-0DDF-7FAF-FB8A-D0AED402F29C}"/>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2" name="Rectangle à coins arrondis 6">
            <a:extLst>
              <a:ext uri="{FF2B5EF4-FFF2-40B4-BE49-F238E27FC236}">
                <a16:creationId xmlns:a16="http://schemas.microsoft.com/office/drawing/2014/main" id="{98422B87-BFDA-81FA-E527-D25F15FBB0C2}"/>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13" name="Rectangle à coins arrondis 11">
            <a:extLst>
              <a:ext uri="{FF2B5EF4-FFF2-40B4-BE49-F238E27FC236}">
                <a16:creationId xmlns:a16="http://schemas.microsoft.com/office/drawing/2014/main" id="{4D2FE0EF-4100-BB73-F7DF-BB6AFCBA1ADE}"/>
              </a:ext>
            </a:extLst>
          </p:cNvPr>
          <p:cNvSpPr/>
          <p:nvPr/>
        </p:nvSpPr>
        <p:spPr>
          <a:xfrm>
            <a:off x="6687670" y="2976421"/>
            <a:ext cx="1900517"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Comment maintenir l’objet de l’étude en conditions de sécurité dans la durée ?</a:t>
            </a:r>
          </a:p>
        </p:txBody>
      </p:sp>
      <p:sp>
        <p:nvSpPr>
          <p:cNvPr id="16" name="Title 4">
            <a:extLst>
              <a:ext uri="{FF2B5EF4-FFF2-40B4-BE49-F238E27FC236}">
                <a16:creationId xmlns:a16="http://schemas.microsoft.com/office/drawing/2014/main" id="{1E77E928-6202-FE18-B688-374C24432E73}"/>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Évaluer et documenter les risques résiduels</a:t>
            </a:r>
          </a:p>
        </p:txBody>
      </p:sp>
      <p:sp>
        <p:nvSpPr>
          <p:cNvPr id="17" name="ZoneTexte 16">
            <a:extLst>
              <a:ext uri="{FF2B5EF4-FFF2-40B4-BE49-F238E27FC236}">
                <a16:creationId xmlns:a16="http://schemas.microsoft.com/office/drawing/2014/main" id="{8CB44853-CA08-E69F-1F96-5795D0FDF74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5-4 • </a:t>
            </a:r>
            <a:r>
              <a:rPr lang="fr-FR" sz="1400" dirty="0">
                <a:solidFill>
                  <a:srgbClr val="E53D51"/>
                </a:solidFill>
                <a:latin typeface="Segoe UI" panose="020B0502040204020203" pitchFamily="34" charset="0"/>
                <a:cs typeface="Segoe UI" panose="020B0502040204020203" pitchFamily="34" charset="0"/>
              </a:rPr>
              <a:t>Les questions à se poser</a:t>
            </a:r>
          </a:p>
        </p:txBody>
      </p:sp>
    </p:spTree>
    <p:extLst>
      <p:ext uri="{BB962C8B-B14F-4D97-AF65-F5344CB8AC3E}">
        <p14:creationId xmlns:p14="http://schemas.microsoft.com/office/powerpoint/2010/main" val="91066283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u contenu 2">
            <a:extLst>
              <a:ext uri="{FF2B5EF4-FFF2-40B4-BE49-F238E27FC236}">
                <a16:creationId xmlns:a16="http://schemas.microsoft.com/office/drawing/2014/main" id="{548BA4B3-1E3D-5C1B-135B-3EF651F29058}"/>
              </a:ext>
            </a:extLst>
          </p:cNvPr>
          <p:cNvSpPr txBox="1">
            <a:spLocks/>
          </p:cNvSpPr>
          <p:nvPr/>
        </p:nvSpPr>
        <p:spPr>
          <a:xfrm>
            <a:off x="2052000" y="1424694"/>
            <a:ext cx="2835589" cy="205055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marL="0" indent="0">
              <a:spcBef>
                <a:spcPts val="0"/>
              </a:spcBef>
              <a:spcAft>
                <a:spcPts val="600"/>
              </a:spcAft>
              <a:buNone/>
            </a:pPr>
            <a:r>
              <a:rPr lang="fr-FR" sz="1200" b="1" dirty="0">
                <a:solidFill>
                  <a:srgbClr val="E53D51"/>
                </a:solidFill>
                <a:latin typeface="Segoe UI" panose="020B0502040204020203" pitchFamily="34" charset="0"/>
                <a:cs typeface="Segoe UI" panose="020B0502040204020203" pitchFamily="34" charset="0"/>
              </a:rPr>
              <a:t>Risque résiduel</a:t>
            </a:r>
          </a:p>
          <a:p>
            <a:pPr marL="0" indent="0">
              <a:buNone/>
            </a:pPr>
            <a:r>
              <a:rPr lang="fr-FR" sz="1200" dirty="0">
                <a:solidFill>
                  <a:srgbClr val="252525"/>
                </a:solidFill>
                <a:latin typeface="Segoe UI" panose="020B0502040204020203" pitchFamily="34" charset="0"/>
                <a:cs typeface="Segoe UI" panose="020B0502040204020203" pitchFamily="34" charset="0"/>
              </a:rPr>
              <a:t>Scénario de risque subsistant après application de la stratégie de traitement du risque. Cette évaluation repose sur la gravité et la vraisemblance du risque.</a:t>
            </a:r>
          </a:p>
        </p:txBody>
      </p:sp>
      <p:pic>
        <p:nvPicPr>
          <p:cNvPr id="7" name="Image 6">
            <a:extLst>
              <a:ext uri="{FF2B5EF4-FFF2-40B4-BE49-F238E27FC236}">
                <a16:creationId xmlns:a16="http://schemas.microsoft.com/office/drawing/2014/main" id="{18B07703-03BD-A017-B3F6-3201143B52D6}"/>
              </a:ext>
            </a:extLst>
          </p:cNvPr>
          <p:cNvPicPr>
            <a:picLocks noChangeAspect="1"/>
          </p:cNvPicPr>
          <p:nvPr/>
        </p:nvPicPr>
        <p:blipFill>
          <a:blip r:embed="rId4"/>
          <a:stretch>
            <a:fillRect/>
          </a:stretch>
        </p:blipFill>
        <p:spPr>
          <a:xfrm>
            <a:off x="5065785" y="1236861"/>
            <a:ext cx="3596644" cy="3660870"/>
          </a:xfrm>
          <a:prstGeom prst="rect">
            <a:avLst/>
          </a:prstGeom>
        </p:spPr>
      </p:pic>
      <p:sp>
        <p:nvSpPr>
          <p:cNvPr id="2" name="Title 4">
            <a:extLst>
              <a:ext uri="{FF2B5EF4-FFF2-40B4-BE49-F238E27FC236}">
                <a16:creationId xmlns:a16="http://schemas.microsoft.com/office/drawing/2014/main" id="{4B0AB5F2-F1DE-4EDA-C23B-DBBA238A8B9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Définition</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C35654B2-DB29-3826-6F1F-EC043C93D49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5-4</a:t>
            </a:r>
            <a:endParaRPr lang="fr-FR" sz="1400" dirty="0">
              <a:solidFill>
                <a:srgbClr val="E53D5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79174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27A79-D04A-382C-6F21-5424950D4B92}"/>
              </a:ext>
            </a:extLst>
          </p:cNvPr>
          <p:cNvSpPr txBox="1">
            <a:spLocks/>
          </p:cNvSpPr>
          <p:nvPr/>
        </p:nvSpPr>
        <p:spPr>
          <a:xfrm>
            <a:off x="2052000" y="1299601"/>
            <a:ext cx="6768139" cy="238659"/>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spcBef>
                <a:spcPts val="0"/>
              </a:spcBef>
              <a:spcAft>
                <a:spcPts val="300"/>
              </a:spcAft>
              <a:buNone/>
              <a:defRPr/>
            </a:pPr>
            <a:r>
              <a:rPr lang="fr-FR" sz="1200" b="1" dirty="0">
                <a:solidFill>
                  <a:schemeClr val="bg2">
                    <a:lumMod val="50000"/>
                  </a:schemeClr>
                </a:solidFill>
                <a:latin typeface="Segoe UI" panose="020B0502040204020203" pitchFamily="34" charset="0"/>
                <a:cs typeface="Segoe UI" panose="020B0502040204020203" pitchFamily="34" charset="0"/>
              </a:rPr>
              <a:t>Utilisez le PACS pour évaluer et documenter les risques résiduels</a:t>
            </a:r>
            <a:endParaRPr lang="fr-FR" sz="1200" b="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graphicFrame>
        <p:nvGraphicFramePr>
          <p:cNvPr id="4" name="Tableau 3">
            <a:extLst>
              <a:ext uri="{FF2B5EF4-FFF2-40B4-BE49-F238E27FC236}">
                <a16:creationId xmlns:a16="http://schemas.microsoft.com/office/drawing/2014/main" id="{F2B01F90-DA19-E07B-0E42-BCF4D4B4A66C}"/>
              </a:ext>
            </a:extLst>
          </p:cNvPr>
          <p:cNvGraphicFramePr>
            <a:graphicFrameLocks noGrp="1" noChangeAspect="1"/>
          </p:cNvGraphicFramePr>
          <p:nvPr>
            <p:extLst>
              <p:ext uri="{D42A27DB-BD31-4B8C-83A1-F6EECF244321}">
                <p14:modId xmlns:p14="http://schemas.microsoft.com/office/powerpoint/2010/main" val="4004981275"/>
              </p:ext>
            </p:extLst>
          </p:nvPr>
        </p:nvGraphicFramePr>
        <p:xfrm>
          <a:off x="1467732" y="2011638"/>
          <a:ext cx="2564657" cy="2520000"/>
        </p:xfrm>
        <a:graphic>
          <a:graphicData uri="http://schemas.openxmlformats.org/drawingml/2006/table">
            <a:tbl>
              <a:tblPr/>
              <a:tblGrid>
                <a:gridCol w="240677">
                  <a:extLst>
                    <a:ext uri="{9D8B030D-6E8A-4147-A177-3AD203B41FA5}">
                      <a16:colId xmlns:a16="http://schemas.microsoft.com/office/drawing/2014/main" val="3508923813"/>
                    </a:ext>
                  </a:extLst>
                </a:gridCol>
                <a:gridCol w="580995">
                  <a:extLst>
                    <a:ext uri="{9D8B030D-6E8A-4147-A177-3AD203B41FA5}">
                      <a16:colId xmlns:a16="http://schemas.microsoft.com/office/drawing/2014/main" val="20000"/>
                    </a:ext>
                  </a:extLst>
                </a:gridCol>
                <a:gridCol w="580995">
                  <a:extLst>
                    <a:ext uri="{9D8B030D-6E8A-4147-A177-3AD203B41FA5}">
                      <a16:colId xmlns:a16="http://schemas.microsoft.com/office/drawing/2014/main" val="20001"/>
                    </a:ext>
                  </a:extLst>
                </a:gridCol>
                <a:gridCol w="580995">
                  <a:extLst>
                    <a:ext uri="{9D8B030D-6E8A-4147-A177-3AD203B41FA5}">
                      <a16:colId xmlns:a16="http://schemas.microsoft.com/office/drawing/2014/main" val="1901439735"/>
                    </a:ext>
                  </a:extLst>
                </a:gridCol>
                <a:gridCol w="580995">
                  <a:extLst>
                    <a:ext uri="{9D8B030D-6E8A-4147-A177-3AD203B41FA5}">
                      <a16:colId xmlns:a16="http://schemas.microsoft.com/office/drawing/2014/main" val="2999965291"/>
                    </a:ext>
                  </a:extLst>
                </a:gridCol>
              </a:tblGrid>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27038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45124" marR="4512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5" name="Espace réservé du contenu 2">
            <a:extLst>
              <a:ext uri="{FF2B5EF4-FFF2-40B4-BE49-F238E27FC236}">
                <a16:creationId xmlns:a16="http://schemas.microsoft.com/office/drawing/2014/main" id="{529E719F-FCA8-6BA9-830B-45E308734AF1}"/>
              </a:ext>
            </a:extLst>
          </p:cNvPr>
          <p:cNvSpPr txBox="1">
            <a:spLocks/>
          </p:cNvSpPr>
          <p:nvPr/>
        </p:nvSpPr>
        <p:spPr>
          <a:xfrm>
            <a:off x="1128673" y="1934957"/>
            <a:ext cx="502208" cy="23865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6" name="Espace réservé du contenu 2">
            <a:extLst>
              <a:ext uri="{FF2B5EF4-FFF2-40B4-BE49-F238E27FC236}">
                <a16:creationId xmlns:a16="http://schemas.microsoft.com/office/drawing/2014/main" id="{10ED9CE7-1839-1C4F-E608-530BE87E1E3F}"/>
              </a:ext>
            </a:extLst>
          </p:cNvPr>
          <p:cNvSpPr txBox="1">
            <a:spLocks/>
          </p:cNvSpPr>
          <p:nvPr/>
        </p:nvSpPr>
        <p:spPr>
          <a:xfrm>
            <a:off x="2902409" y="4447990"/>
            <a:ext cx="1129980" cy="172178"/>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7" name="Rectangle 6">
            <a:extLst>
              <a:ext uri="{FF2B5EF4-FFF2-40B4-BE49-F238E27FC236}">
                <a16:creationId xmlns:a16="http://schemas.microsoft.com/office/drawing/2014/main" id="{B77CCFC1-262D-0253-0D27-52D53E740B33}"/>
              </a:ext>
            </a:extLst>
          </p:cNvPr>
          <p:cNvSpPr/>
          <p:nvPr/>
        </p:nvSpPr>
        <p:spPr>
          <a:xfrm>
            <a:off x="7360276" y="2014764"/>
            <a:ext cx="1459864" cy="1090386"/>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44000" bIns="0" rtlCol="0" anchor="t">
            <a:noAutofit/>
          </a:bodyPr>
          <a:lstStyle/>
          <a:p>
            <a:pPr marL="0" indent="0">
              <a:spcAft>
                <a:spcPts val="300"/>
              </a:spcAft>
              <a:buNone/>
            </a:pPr>
            <a:r>
              <a:rPr lang="fr-FR" sz="900" b="1" i="1" dirty="0">
                <a:solidFill>
                  <a:srgbClr val="E53D51"/>
                </a:solidFill>
                <a:latin typeface="Segoe UI" panose="020B0502040204020203" pitchFamily="34" charset="0"/>
                <a:cs typeface="Segoe UI" panose="020B0502040204020203" pitchFamily="34" charset="0"/>
              </a:rPr>
              <a:t>Important ! </a:t>
            </a:r>
          </a:p>
          <a:p>
            <a:pPr marL="0" lvl="1"/>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Au terme de</a:t>
            </a:r>
            <a:b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l’analyse, les risques résiduels sont acceptés formellement par la direction.</a:t>
            </a:r>
          </a:p>
          <a:p>
            <a:pPr marL="0" lvl="1"/>
            <a:endPar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endParaRPr>
          </a:p>
        </p:txBody>
      </p:sp>
      <p:pic>
        <p:nvPicPr>
          <p:cNvPr id="8" name="Image 7">
            <a:extLst>
              <a:ext uri="{FF2B5EF4-FFF2-40B4-BE49-F238E27FC236}">
                <a16:creationId xmlns:a16="http://schemas.microsoft.com/office/drawing/2014/main" id="{479ACF6C-78AA-34A4-B7EC-84203E9F723E}"/>
              </a:ext>
            </a:extLst>
          </p:cNvPr>
          <p:cNvPicPr>
            <a:picLocks noChangeAspect="1"/>
          </p:cNvPicPr>
          <p:nvPr/>
        </p:nvPicPr>
        <p:blipFill>
          <a:blip r:embed="rId4"/>
          <a:stretch>
            <a:fillRect/>
          </a:stretch>
        </p:blipFill>
        <p:spPr>
          <a:xfrm>
            <a:off x="8377117" y="2089444"/>
            <a:ext cx="369507" cy="369507"/>
          </a:xfrm>
          <a:prstGeom prst="rect">
            <a:avLst/>
          </a:prstGeom>
        </p:spPr>
      </p:pic>
      <p:graphicFrame>
        <p:nvGraphicFramePr>
          <p:cNvPr id="11" name="Tableau 10">
            <a:extLst>
              <a:ext uri="{FF2B5EF4-FFF2-40B4-BE49-F238E27FC236}">
                <a16:creationId xmlns:a16="http://schemas.microsoft.com/office/drawing/2014/main" id="{F68BA75B-164E-5DB1-8B7B-DDBEF35277A6}"/>
              </a:ext>
            </a:extLst>
          </p:cNvPr>
          <p:cNvGraphicFramePr>
            <a:graphicFrameLocks noGrp="1"/>
          </p:cNvGraphicFramePr>
          <p:nvPr>
            <p:extLst>
              <p:ext uri="{D42A27DB-BD31-4B8C-83A1-F6EECF244321}">
                <p14:modId xmlns:p14="http://schemas.microsoft.com/office/powerpoint/2010/main" val="4232515310"/>
              </p:ext>
            </p:extLst>
          </p:nvPr>
        </p:nvGraphicFramePr>
        <p:xfrm>
          <a:off x="4608207" y="2011638"/>
          <a:ext cx="2561086" cy="2520000"/>
        </p:xfrm>
        <a:graphic>
          <a:graphicData uri="http://schemas.openxmlformats.org/drawingml/2006/table">
            <a:tbl>
              <a:tblPr/>
              <a:tblGrid>
                <a:gridCol w="240342">
                  <a:extLst>
                    <a:ext uri="{9D8B030D-6E8A-4147-A177-3AD203B41FA5}">
                      <a16:colId xmlns:a16="http://schemas.microsoft.com/office/drawing/2014/main" val="3508923813"/>
                    </a:ext>
                  </a:extLst>
                </a:gridCol>
                <a:gridCol w="580186">
                  <a:extLst>
                    <a:ext uri="{9D8B030D-6E8A-4147-A177-3AD203B41FA5}">
                      <a16:colId xmlns:a16="http://schemas.microsoft.com/office/drawing/2014/main" val="20000"/>
                    </a:ext>
                  </a:extLst>
                </a:gridCol>
                <a:gridCol w="580186">
                  <a:extLst>
                    <a:ext uri="{9D8B030D-6E8A-4147-A177-3AD203B41FA5}">
                      <a16:colId xmlns:a16="http://schemas.microsoft.com/office/drawing/2014/main" val="20001"/>
                    </a:ext>
                  </a:extLst>
                </a:gridCol>
                <a:gridCol w="580186">
                  <a:extLst>
                    <a:ext uri="{9D8B030D-6E8A-4147-A177-3AD203B41FA5}">
                      <a16:colId xmlns:a16="http://schemas.microsoft.com/office/drawing/2014/main" val="1901439735"/>
                    </a:ext>
                  </a:extLst>
                </a:gridCol>
                <a:gridCol w="580186">
                  <a:extLst>
                    <a:ext uri="{9D8B030D-6E8A-4147-A177-3AD203B41FA5}">
                      <a16:colId xmlns:a16="http://schemas.microsoft.com/office/drawing/2014/main" val="2999965291"/>
                    </a:ext>
                  </a:extLst>
                </a:gridCol>
              </a:tblGrid>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27038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45062" marR="4506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12" name="Espace réservé du contenu 2">
            <a:extLst>
              <a:ext uri="{FF2B5EF4-FFF2-40B4-BE49-F238E27FC236}">
                <a16:creationId xmlns:a16="http://schemas.microsoft.com/office/drawing/2014/main" id="{83B63D73-FA4C-94FB-2447-90601007B4D0}"/>
              </a:ext>
            </a:extLst>
          </p:cNvPr>
          <p:cNvSpPr txBox="1">
            <a:spLocks/>
          </p:cNvSpPr>
          <p:nvPr/>
        </p:nvSpPr>
        <p:spPr>
          <a:xfrm>
            <a:off x="4269148" y="1934957"/>
            <a:ext cx="502208" cy="23865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3" name="Espace réservé du contenu 2">
            <a:extLst>
              <a:ext uri="{FF2B5EF4-FFF2-40B4-BE49-F238E27FC236}">
                <a16:creationId xmlns:a16="http://schemas.microsoft.com/office/drawing/2014/main" id="{461562C4-7FCA-E66E-941E-FE240F599716}"/>
              </a:ext>
            </a:extLst>
          </p:cNvPr>
          <p:cNvSpPr txBox="1">
            <a:spLocks/>
          </p:cNvSpPr>
          <p:nvPr/>
        </p:nvSpPr>
        <p:spPr>
          <a:xfrm>
            <a:off x="6039990" y="4447990"/>
            <a:ext cx="1129980" cy="172178"/>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14" name="Espace réservé du contenu 2">
            <a:extLst>
              <a:ext uri="{FF2B5EF4-FFF2-40B4-BE49-F238E27FC236}">
                <a16:creationId xmlns:a16="http://schemas.microsoft.com/office/drawing/2014/main" id="{F5F6529B-C5D7-63B4-C662-D7570AF1D71A}"/>
              </a:ext>
            </a:extLst>
          </p:cNvPr>
          <p:cNvSpPr txBox="1">
            <a:spLocks/>
          </p:cNvSpPr>
          <p:nvPr/>
        </p:nvSpPr>
        <p:spPr>
          <a:xfrm>
            <a:off x="1736382" y="1647529"/>
            <a:ext cx="2296008" cy="36950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300"/>
              </a:spcAft>
              <a:buNone/>
              <a:defRPr/>
            </a:pPr>
            <a:r>
              <a:rPr lang="fr-FR" sz="900" i="1" dirty="0">
                <a:solidFill>
                  <a:schemeClr val="bg2">
                    <a:lumMod val="50000"/>
                  </a:schemeClr>
                </a:solidFill>
                <a:latin typeface="Segoe UI" panose="020B0502040204020203" pitchFamily="34" charset="0"/>
                <a:cs typeface="Segoe UI" panose="020B0502040204020203" pitchFamily="34" charset="0"/>
              </a:rPr>
              <a:t>Cartographie du risque actuel</a:t>
            </a:r>
            <a:br>
              <a:rPr lang="fr-FR" sz="900" i="1" dirty="0">
                <a:solidFill>
                  <a:schemeClr val="bg2">
                    <a:lumMod val="50000"/>
                  </a:schemeClr>
                </a:solidFill>
                <a:latin typeface="Segoe UI" panose="020B0502040204020203" pitchFamily="34" charset="0"/>
                <a:cs typeface="Segoe UI" panose="020B0502040204020203" pitchFamily="34" charset="0"/>
              </a:rPr>
            </a:br>
            <a:r>
              <a:rPr lang="fr-FR" sz="900" i="1" dirty="0">
                <a:solidFill>
                  <a:srgbClr val="E53D51"/>
                </a:solidFill>
                <a:latin typeface="Segoe UI" panose="020B0502040204020203" pitchFamily="34" charset="0"/>
                <a:cs typeface="Segoe UI" panose="020B0502040204020203" pitchFamily="34" charset="0"/>
              </a:rPr>
              <a:t>(avant traitement)</a:t>
            </a:r>
          </a:p>
          <a:p>
            <a:pPr marL="0" lvl="1" indent="0" algn="ctr">
              <a:spcBef>
                <a:spcPts val="0"/>
              </a:spcBef>
              <a:spcAft>
                <a:spcPts val="300"/>
              </a:spcAft>
              <a:buNone/>
              <a:defRPr/>
            </a:pPr>
            <a:endParaRPr lang="fr-FR" sz="900" i="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sp>
        <p:nvSpPr>
          <p:cNvPr id="15" name="Espace réservé du contenu 2">
            <a:extLst>
              <a:ext uri="{FF2B5EF4-FFF2-40B4-BE49-F238E27FC236}">
                <a16:creationId xmlns:a16="http://schemas.microsoft.com/office/drawing/2014/main" id="{59A60C33-ED3D-4FCA-6B35-DFE5A188C5F0}"/>
              </a:ext>
            </a:extLst>
          </p:cNvPr>
          <p:cNvSpPr txBox="1">
            <a:spLocks/>
          </p:cNvSpPr>
          <p:nvPr/>
        </p:nvSpPr>
        <p:spPr>
          <a:xfrm>
            <a:off x="4865298" y="1647529"/>
            <a:ext cx="2303995" cy="36950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300"/>
              </a:spcAft>
              <a:buNone/>
              <a:defRPr/>
            </a:pPr>
            <a:r>
              <a:rPr lang="fr-FR" sz="900" i="1" dirty="0">
                <a:solidFill>
                  <a:schemeClr val="bg2">
                    <a:lumMod val="50000"/>
                  </a:schemeClr>
                </a:solidFill>
                <a:latin typeface="Segoe UI" panose="020B0502040204020203" pitchFamily="34" charset="0"/>
                <a:cs typeface="Segoe UI" panose="020B0502040204020203" pitchFamily="34" charset="0"/>
              </a:rPr>
              <a:t>Cartographie du risque résiduel</a:t>
            </a:r>
            <a:br>
              <a:rPr lang="fr-FR" sz="900" i="1" dirty="0">
                <a:solidFill>
                  <a:schemeClr val="bg2">
                    <a:lumMod val="50000"/>
                  </a:schemeClr>
                </a:solidFill>
                <a:latin typeface="Segoe UI" panose="020B0502040204020203" pitchFamily="34" charset="0"/>
                <a:cs typeface="Segoe UI" panose="020B0502040204020203" pitchFamily="34" charset="0"/>
              </a:rPr>
            </a:br>
            <a:r>
              <a:rPr lang="fr-FR" sz="900" i="1" dirty="0">
                <a:solidFill>
                  <a:srgbClr val="E53D51"/>
                </a:solidFill>
                <a:latin typeface="Segoe UI" panose="020B0502040204020203" pitchFamily="34" charset="0"/>
                <a:cs typeface="Segoe UI" panose="020B0502040204020203" pitchFamily="34" charset="0"/>
              </a:rPr>
              <a:t>(</a:t>
            </a:r>
            <a:r>
              <a:rPr lang="fr-FR" sz="900" b="1" i="1" dirty="0">
                <a:solidFill>
                  <a:srgbClr val="E53D51"/>
                </a:solidFill>
                <a:latin typeface="Segoe UI" panose="020B0502040204020203" pitchFamily="34" charset="0"/>
                <a:cs typeface="Segoe UI" panose="020B0502040204020203" pitchFamily="34" charset="0"/>
              </a:rPr>
              <a:t>après</a:t>
            </a:r>
            <a:r>
              <a:rPr lang="fr-FR" sz="900" i="1" dirty="0">
                <a:solidFill>
                  <a:srgbClr val="E53D51"/>
                </a:solidFill>
                <a:latin typeface="Segoe UI" panose="020B0502040204020203" pitchFamily="34" charset="0"/>
                <a:cs typeface="Segoe UI" panose="020B0502040204020203" pitchFamily="34" charset="0"/>
              </a:rPr>
              <a:t> application du PACS)</a:t>
            </a:r>
            <a:endPar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endParaRPr>
          </a:p>
        </p:txBody>
      </p:sp>
      <p:sp>
        <p:nvSpPr>
          <p:cNvPr id="16" name="Forme libre 15">
            <a:extLst>
              <a:ext uri="{FF2B5EF4-FFF2-40B4-BE49-F238E27FC236}">
                <a16:creationId xmlns:a16="http://schemas.microsoft.com/office/drawing/2014/main" id="{F5B013DF-08EA-D7B4-2503-D7BA1BBB7096}"/>
              </a:ext>
            </a:extLst>
          </p:cNvPr>
          <p:cNvSpPr/>
          <p:nvPr/>
        </p:nvSpPr>
        <p:spPr>
          <a:xfrm>
            <a:off x="4139789" y="2671517"/>
            <a:ext cx="415453" cy="926756"/>
          </a:xfrm>
          <a:custGeom>
            <a:avLst/>
            <a:gdLst>
              <a:gd name="connsiteX0" fmla="*/ 0 w 547352"/>
              <a:gd name="connsiteY0" fmla="*/ 0 h 1964028"/>
              <a:gd name="connsiteX1" fmla="*/ 547352 w 547352"/>
              <a:gd name="connsiteY1" fmla="*/ 998112 h 1964028"/>
              <a:gd name="connsiteX2" fmla="*/ 6440 w 547352"/>
              <a:gd name="connsiteY2" fmla="*/ 1964028 h 1964028"/>
            </a:gdLst>
            <a:ahLst/>
            <a:cxnLst>
              <a:cxn ang="0">
                <a:pos x="connsiteX0" y="connsiteY0"/>
              </a:cxn>
              <a:cxn ang="0">
                <a:pos x="connsiteX1" y="connsiteY1"/>
              </a:cxn>
              <a:cxn ang="0">
                <a:pos x="connsiteX2" y="connsiteY2"/>
              </a:cxn>
            </a:cxnLst>
            <a:rect l="l" t="t" r="r" b="b"/>
            <a:pathLst>
              <a:path w="547352" h="1964028">
                <a:moveTo>
                  <a:pt x="0" y="0"/>
                </a:moveTo>
                <a:lnTo>
                  <a:pt x="547352" y="998112"/>
                </a:lnTo>
                <a:lnTo>
                  <a:pt x="6440" y="196402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a:extLst>
              <a:ext uri="{FF2B5EF4-FFF2-40B4-BE49-F238E27FC236}">
                <a16:creationId xmlns:a16="http://schemas.microsoft.com/office/drawing/2014/main" id="{D8FED796-BB72-8E90-1CF7-B61C6677703B}"/>
              </a:ext>
            </a:extLst>
          </p:cNvPr>
          <p:cNvGrpSpPr>
            <a:grpSpLocks noChangeAspect="1"/>
          </p:cNvGrpSpPr>
          <p:nvPr/>
        </p:nvGrpSpPr>
        <p:grpSpPr>
          <a:xfrm>
            <a:off x="8287431" y="144000"/>
            <a:ext cx="726429" cy="720000"/>
            <a:chOff x="7980825" y="195574"/>
            <a:chExt cx="799071" cy="792000"/>
          </a:xfrm>
        </p:grpSpPr>
        <p:pic>
          <p:nvPicPr>
            <p:cNvPr id="24" name="Image 23">
              <a:extLst>
                <a:ext uri="{FF2B5EF4-FFF2-40B4-BE49-F238E27FC236}">
                  <a16:creationId xmlns:a16="http://schemas.microsoft.com/office/drawing/2014/main" id="{ED7BE7FE-37EE-F971-30CB-3DACF592EED4}"/>
                </a:ext>
              </a:extLst>
            </p:cNvPr>
            <p:cNvPicPr>
              <a:picLocks noChangeAspect="1"/>
            </p:cNvPicPr>
            <p:nvPr/>
          </p:nvPicPr>
          <p:blipFill>
            <a:blip r:embed="rId5"/>
            <a:stretch>
              <a:fillRect/>
            </a:stretch>
          </p:blipFill>
          <p:spPr>
            <a:xfrm>
              <a:off x="7980825" y="195574"/>
              <a:ext cx="799071" cy="792000"/>
            </a:xfrm>
            <a:prstGeom prst="rect">
              <a:avLst/>
            </a:prstGeom>
          </p:spPr>
        </p:pic>
        <p:sp>
          <p:nvSpPr>
            <p:cNvPr id="25" name="Rectangle 24">
              <a:extLst>
                <a:ext uri="{FF2B5EF4-FFF2-40B4-BE49-F238E27FC236}">
                  <a16:creationId xmlns:a16="http://schemas.microsoft.com/office/drawing/2014/main" id="{882D33BC-16A7-77DB-7E56-1365EE661EE2}"/>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9" name="Title 4">
            <a:extLst>
              <a:ext uri="{FF2B5EF4-FFF2-40B4-BE49-F238E27FC236}">
                <a16:creationId xmlns:a16="http://schemas.microsoft.com/office/drawing/2014/main" id="{8A684A83-2C08-F48E-C4F3-BFFE4BB1132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0" name="ZoneTexte 9">
            <a:extLst>
              <a:ext uri="{FF2B5EF4-FFF2-40B4-BE49-F238E27FC236}">
                <a16:creationId xmlns:a16="http://schemas.microsoft.com/office/drawing/2014/main" id="{C32FE665-362B-5CEB-6BC6-C03BF170D58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5-4 • </a:t>
            </a:r>
            <a:r>
              <a:rPr lang="fr-FR" sz="1400">
                <a:solidFill>
                  <a:srgbClr val="E53D51"/>
                </a:solidFill>
                <a:latin typeface="Segoe UI" panose="020B0502040204020203" pitchFamily="34" charset="0"/>
                <a:cs typeface="Segoe UI" panose="020B0502040204020203" pitchFamily="34" charset="0"/>
              </a:rPr>
              <a:t>Évaluer et documenter les risques résiduels</a:t>
            </a:r>
            <a:r>
              <a:rPr lang="fr-FR" sz="1400" b="0" dirty="0">
                <a:solidFill>
                  <a:srgbClr val="E53D51"/>
                </a:solidFill>
                <a:latin typeface="Segoe UI" panose="020B0502040204020203" pitchFamily="34" charset="0"/>
                <a:ea typeface="+mn-ea"/>
                <a:cs typeface="Segoe UI" panose="020B0502040204020203" pitchFamily="34" charset="0"/>
              </a:rPr>
              <a:t> </a:t>
            </a:r>
            <a:endParaRPr lang="fr-FR" sz="1400" dirty="0">
              <a:solidFill>
                <a:srgbClr val="E53D51"/>
              </a:solidFill>
              <a:latin typeface="Segoe UI" panose="020B0502040204020203" pitchFamily="34" charset="0"/>
              <a:cs typeface="Segoe UI" panose="020B0502040204020203" pitchFamily="34" charset="0"/>
            </a:endParaRPr>
          </a:p>
        </p:txBody>
      </p:sp>
      <p:sp>
        <p:nvSpPr>
          <p:cNvPr id="2" name="Bulle narrative : rectangle 1">
            <a:extLst>
              <a:ext uri="{FF2B5EF4-FFF2-40B4-BE49-F238E27FC236}">
                <a16:creationId xmlns:a16="http://schemas.microsoft.com/office/drawing/2014/main" id="{C7F4BAD1-0805-4C3B-A650-9205D79BD1A9}"/>
              </a:ext>
            </a:extLst>
          </p:cNvPr>
          <p:cNvSpPr/>
          <p:nvPr/>
        </p:nvSpPr>
        <p:spPr>
          <a:xfrm>
            <a:off x="7360276" y="1141228"/>
            <a:ext cx="1459863" cy="567070"/>
          </a:xfrm>
          <a:prstGeom prst="wedgeRectCallout">
            <a:avLst>
              <a:gd name="adj1" fmla="val -82498"/>
              <a:gd name="adj2" fmla="val 80769"/>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b="1" dirty="0">
                <a:solidFill>
                  <a:schemeClr val="tx1"/>
                </a:solidFill>
                <a:latin typeface="Segoe UI" panose="020B0502040204020203" pitchFamily="34" charset="0"/>
                <a:cs typeface="Segoe UI" panose="020B0502040204020203" pitchFamily="34" charset="0"/>
              </a:rPr>
              <a:t>Pour un jalon</a:t>
            </a:r>
          </a:p>
          <a:p>
            <a:r>
              <a:rPr lang="fr-FR" sz="1000" b="1" dirty="0">
                <a:solidFill>
                  <a:schemeClr val="tx1"/>
                </a:solidFill>
                <a:latin typeface="Segoe UI" panose="020B0502040204020203" pitchFamily="34" charset="0"/>
                <a:cs typeface="Segoe UI" panose="020B0502040204020203" pitchFamily="34" charset="0"/>
              </a:rPr>
              <a:t>majeur</a:t>
            </a:r>
          </a:p>
        </p:txBody>
      </p:sp>
      <p:pic>
        <p:nvPicPr>
          <p:cNvPr id="3074" name="Picture 2" descr="https://encrypted-tbn0.gstatic.com/images?q=tbn:ANd9GcQK5YGwIy_LkfQ4mHOvP7zyH5XARPjnSJPmXzKYYXI1TrLrJYH4rE2zJVg&amp;usqp=CAU">
            <a:extLst>
              <a:ext uri="{FF2B5EF4-FFF2-40B4-BE49-F238E27FC236}">
                <a16:creationId xmlns:a16="http://schemas.microsoft.com/office/drawing/2014/main" id="{FD80B904-AC56-4271-B2F2-0A7FCDC49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7363" y="1161704"/>
            <a:ext cx="499261" cy="49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6670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DE27A79-D04A-382C-6F21-5424950D4B92}"/>
              </a:ext>
            </a:extLst>
          </p:cNvPr>
          <p:cNvSpPr txBox="1">
            <a:spLocks/>
          </p:cNvSpPr>
          <p:nvPr/>
        </p:nvSpPr>
        <p:spPr>
          <a:xfrm>
            <a:off x="2052000" y="1299601"/>
            <a:ext cx="6768139" cy="238659"/>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spcBef>
                <a:spcPts val="0"/>
              </a:spcBef>
              <a:spcAft>
                <a:spcPts val="300"/>
              </a:spcAft>
              <a:buNone/>
              <a:defRPr/>
            </a:pPr>
            <a:r>
              <a:rPr lang="fr-FR" sz="1200" b="1" dirty="0">
                <a:solidFill>
                  <a:schemeClr val="bg2">
                    <a:lumMod val="50000"/>
                  </a:schemeClr>
                </a:solidFill>
                <a:latin typeface="Segoe UI" panose="020B0502040204020203" pitchFamily="34" charset="0"/>
                <a:cs typeface="Segoe UI" panose="020B0502040204020203" pitchFamily="34" charset="0"/>
              </a:rPr>
              <a:t>Utilisez le PACS pour évaluer et documenter les risques résiduels</a:t>
            </a:r>
            <a:endParaRPr lang="fr-FR" sz="1200" b="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graphicFrame>
        <p:nvGraphicFramePr>
          <p:cNvPr id="4" name="Tableau 3">
            <a:extLst>
              <a:ext uri="{FF2B5EF4-FFF2-40B4-BE49-F238E27FC236}">
                <a16:creationId xmlns:a16="http://schemas.microsoft.com/office/drawing/2014/main" id="{F2B01F90-DA19-E07B-0E42-BCF4D4B4A66C}"/>
              </a:ext>
            </a:extLst>
          </p:cNvPr>
          <p:cNvGraphicFramePr>
            <a:graphicFrameLocks noGrp="1" noChangeAspect="1"/>
          </p:cNvGraphicFramePr>
          <p:nvPr>
            <p:extLst/>
          </p:nvPr>
        </p:nvGraphicFramePr>
        <p:xfrm>
          <a:off x="1467732" y="2011638"/>
          <a:ext cx="2564657" cy="2520000"/>
        </p:xfrm>
        <a:graphic>
          <a:graphicData uri="http://schemas.openxmlformats.org/drawingml/2006/table">
            <a:tbl>
              <a:tblPr/>
              <a:tblGrid>
                <a:gridCol w="240677">
                  <a:extLst>
                    <a:ext uri="{9D8B030D-6E8A-4147-A177-3AD203B41FA5}">
                      <a16:colId xmlns:a16="http://schemas.microsoft.com/office/drawing/2014/main" val="3508923813"/>
                    </a:ext>
                  </a:extLst>
                </a:gridCol>
                <a:gridCol w="580995">
                  <a:extLst>
                    <a:ext uri="{9D8B030D-6E8A-4147-A177-3AD203B41FA5}">
                      <a16:colId xmlns:a16="http://schemas.microsoft.com/office/drawing/2014/main" val="20000"/>
                    </a:ext>
                  </a:extLst>
                </a:gridCol>
                <a:gridCol w="580995">
                  <a:extLst>
                    <a:ext uri="{9D8B030D-6E8A-4147-A177-3AD203B41FA5}">
                      <a16:colId xmlns:a16="http://schemas.microsoft.com/office/drawing/2014/main" val="20001"/>
                    </a:ext>
                  </a:extLst>
                </a:gridCol>
                <a:gridCol w="580995">
                  <a:extLst>
                    <a:ext uri="{9D8B030D-6E8A-4147-A177-3AD203B41FA5}">
                      <a16:colId xmlns:a16="http://schemas.microsoft.com/office/drawing/2014/main" val="1901439735"/>
                    </a:ext>
                  </a:extLst>
                </a:gridCol>
                <a:gridCol w="580995">
                  <a:extLst>
                    <a:ext uri="{9D8B030D-6E8A-4147-A177-3AD203B41FA5}">
                      <a16:colId xmlns:a16="http://schemas.microsoft.com/office/drawing/2014/main" val="2999965291"/>
                    </a:ext>
                  </a:extLst>
                </a:gridCol>
              </a:tblGrid>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R4</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45124" marR="45124"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27038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45124" marR="4512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5" name="Espace réservé du contenu 2">
            <a:extLst>
              <a:ext uri="{FF2B5EF4-FFF2-40B4-BE49-F238E27FC236}">
                <a16:creationId xmlns:a16="http://schemas.microsoft.com/office/drawing/2014/main" id="{529E719F-FCA8-6BA9-830B-45E308734AF1}"/>
              </a:ext>
            </a:extLst>
          </p:cNvPr>
          <p:cNvSpPr txBox="1">
            <a:spLocks/>
          </p:cNvSpPr>
          <p:nvPr/>
        </p:nvSpPr>
        <p:spPr>
          <a:xfrm>
            <a:off x="1128673" y="1934957"/>
            <a:ext cx="502208" cy="23865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6" name="Espace réservé du contenu 2">
            <a:extLst>
              <a:ext uri="{FF2B5EF4-FFF2-40B4-BE49-F238E27FC236}">
                <a16:creationId xmlns:a16="http://schemas.microsoft.com/office/drawing/2014/main" id="{10ED9CE7-1839-1C4F-E608-530BE87E1E3F}"/>
              </a:ext>
            </a:extLst>
          </p:cNvPr>
          <p:cNvSpPr txBox="1">
            <a:spLocks/>
          </p:cNvSpPr>
          <p:nvPr/>
        </p:nvSpPr>
        <p:spPr>
          <a:xfrm>
            <a:off x="2902409" y="4447990"/>
            <a:ext cx="1129980" cy="172178"/>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7" name="Rectangle 6">
            <a:extLst>
              <a:ext uri="{FF2B5EF4-FFF2-40B4-BE49-F238E27FC236}">
                <a16:creationId xmlns:a16="http://schemas.microsoft.com/office/drawing/2014/main" id="{B77CCFC1-262D-0253-0D27-52D53E740B33}"/>
              </a:ext>
            </a:extLst>
          </p:cNvPr>
          <p:cNvSpPr/>
          <p:nvPr/>
        </p:nvSpPr>
        <p:spPr>
          <a:xfrm>
            <a:off x="7360276" y="2014764"/>
            <a:ext cx="1459864" cy="1090386"/>
          </a:xfrm>
          <a:prstGeom prst="rect">
            <a:avLst/>
          </a:prstGeom>
          <a:noFill/>
          <a:ln w="22225">
            <a:solidFill>
              <a:srgbClr val="E53D5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44000" bIns="0" rtlCol="0" anchor="t">
            <a:noAutofit/>
          </a:bodyPr>
          <a:lstStyle/>
          <a:p>
            <a:pPr marL="0" indent="0">
              <a:spcAft>
                <a:spcPts val="300"/>
              </a:spcAft>
              <a:buNone/>
            </a:pPr>
            <a:r>
              <a:rPr lang="fr-FR" sz="900" b="1" i="1" dirty="0">
                <a:solidFill>
                  <a:srgbClr val="E53D51"/>
                </a:solidFill>
                <a:latin typeface="Segoe UI" panose="020B0502040204020203" pitchFamily="34" charset="0"/>
                <a:cs typeface="Segoe UI" panose="020B0502040204020203" pitchFamily="34" charset="0"/>
              </a:rPr>
              <a:t>Important ! </a:t>
            </a:r>
          </a:p>
          <a:p>
            <a:pPr marL="0" lvl="1"/>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Au terme de</a:t>
            </a:r>
            <a:b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rPr>
              <a:t>l’analyse, les risques résiduels sont acceptés formellement par la direction.</a:t>
            </a:r>
          </a:p>
          <a:p>
            <a:pPr marL="0" lvl="1"/>
            <a:endParaRPr lang="fr-FR" sz="900" i="1" dirty="0">
              <a:solidFill>
                <a:srgbClr val="252525"/>
              </a:solidFill>
              <a:latin typeface="Segoe UI" panose="020B0502040204020203" pitchFamily="34" charset="0"/>
              <a:cs typeface="Segoe UI" panose="020B0502040204020203" pitchFamily="34" charset="0"/>
              <a:sym typeface="Wingdings" panose="05000000000000000000" pitchFamily="2" charset="2"/>
            </a:endParaRPr>
          </a:p>
        </p:txBody>
      </p:sp>
      <p:pic>
        <p:nvPicPr>
          <p:cNvPr id="8" name="Image 7">
            <a:extLst>
              <a:ext uri="{FF2B5EF4-FFF2-40B4-BE49-F238E27FC236}">
                <a16:creationId xmlns:a16="http://schemas.microsoft.com/office/drawing/2014/main" id="{479ACF6C-78AA-34A4-B7EC-84203E9F723E}"/>
              </a:ext>
            </a:extLst>
          </p:cNvPr>
          <p:cNvPicPr>
            <a:picLocks noChangeAspect="1"/>
          </p:cNvPicPr>
          <p:nvPr/>
        </p:nvPicPr>
        <p:blipFill>
          <a:blip r:embed="rId4"/>
          <a:stretch>
            <a:fillRect/>
          </a:stretch>
        </p:blipFill>
        <p:spPr>
          <a:xfrm>
            <a:off x="8377117" y="2089444"/>
            <a:ext cx="369507" cy="369507"/>
          </a:xfrm>
          <a:prstGeom prst="rect">
            <a:avLst/>
          </a:prstGeom>
        </p:spPr>
      </p:pic>
      <p:graphicFrame>
        <p:nvGraphicFramePr>
          <p:cNvPr id="11" name="Tableau 10">
            <a:extLst>
              <a:ext uri="{FF2B5EF4-FFF2-40B4-BE49-F238E27FC236}">
                <a16:creationId xmlns:a16="http://schemas.microsoft.com/office/drawing/2014/main" id="{F68BA75B-164E-5DB1-8B7B-DDBEF35277A6}"/>
              </a:ext>
            </a:extLst>
          </p:cNvPr>
          <p:cNvGraphicFramePr>
            <a:graphicFrameLocks noGrp="1"/>
          </p:cNvGraphicFramePr>
          <p:nvPr>
            <p:extLst/>
          </p:nvPr>
        </p:nvGraphicFramePr>
        <p:xfrm>
          <a:off x="4608207" y="2011638"/>
          <a:ext cx="2561086" cy="2520000"/>
        </p:xfrm>
        <a:graphic>
          <a:graphicData uri="http://schemas.openxmlformats.org/drawingml/2006/table">
            <a:tbl>
              <a:tblPr/>
              <a:tblGrid>
                <a:gridCol w="240342">
                  <a:extLst>
                    <a:ext uri="{9D8B030D-6E8A-4147-A177-3AD203B41FA5}">
                      <a16:colId xmlns:a16="http://schemas.microsoft.com/office/drawing/2014/main" val="3508923813"/>
                    </a:ext>
                  </a:extLst>
                </a:gridCol>
                <a:gridCol w="580186">
                  <a:extLst>
                    <a:ext uri="{9D8B030D-6E8A-4147-A177-3AD203B41FA5}">
                      <a16:colId xmlns:a16="http://schemas.microsoft.com/office/drawing/2014/main" val="20000"/>
                    </a:ext>
                  </a:extLst>
                </a:gridCol>
                <a:gridCol w="580186">
                  <a:extLst>
                    <a:ext uri="{9D8B030D-6E8A-4147-A177-3AD203B41FA5}">
                      <a16:colId xmlns:a16="http://schemas.microsoft.com/office/drawing/2014/main" val="20001"/>
                    </a:ext>
                  </a:extLst>
                </a:gridCol>
                <a:gridCol w="580186">
                  <a:extLst>
                    <a:ext uri="{9D8B030D-6E8A-4147-A177-3AD203B41FA5}">
                      <a16:colId xmlns:a16="http://schemas.microsoft.com/office/drawing/2014/main" val="1901439735"/>
                    </a:ext>
                  </a:extLst>
                </a:gridCol>
                <a:gridCol w="580186">
                  <a:extLst>
                    <a:ext uri="{9D8B030D-6E8A-4147-A177-3AD203B41FA5}">
                      <a16:colId xmlns:a16="http://schemas.microsoft.com/office/drawing/2014/main" val="2999965291"/>
                    </a:ext>
                  </a:extLst>
                </a:gridCol>
              </a:tblGrid>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4</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R4</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R5</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0"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1"/>
                  </a:ext>
                </a:extLst>
              </a:tr>
              <a:tr h="5624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3</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R2</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R1</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chemeClr val="bg1"/>
                          </a:solidFill>
                          <a:effectLst/>
                          <a:latin typeface="Segoe UI" panose="020B0502040204020203" pitchFamily="34" charset="0"/>
                          <a:ea typeface="+mn-ea"/>
                          <a:cs typeface="Segoe UI" panose="020B0502040204020203" pitchFamily="34" charset="0"/>
                        </a:rPr>
                        <a:t>R3</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2"/>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2</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C1F"/>
                    </a:solidFill>
                  </a:tcPr>
                </a:tc>
                <a:extLst>
                  <a:ext uri="{0D108BD9-81ED-4DB2-BD59-A6C34878D82A}">
                    <a16:rowId xmlns:a16="http://schemas.microsoft.com/office/drawing/2014/main" val="10003"/>
                  </a:ext>
                </a:extLst>
              </a:tr>
              <a:tr h="56240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E53D51"/>
                          </a:solidFill>
                          <a:effectLst/>
                          <a:latin typeface="Segoe UI" panose="020B0502040204020203" pitchFamily="34" charset="0"/>
                          <a:ea typeface="+mn-ea"/>
                          <a:cs typeface="Segoe UI" panose="020B0502040204020203" pitchFamily="34" charset="0"/>
                        </a:rPr>
                        <a:t>1</a:t>
                      </a:r>
                    </a:p>
                  </a:txBody>
                  <a:tcPr marL="45062" marR="45062"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9C258D"/>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9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270384">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kern="1200" dirty="0">
                        <a:solidFill>
                          <a:srgbClr val="E53D51"/>
                        </a:solidFill>
                        <a:effectLst/>
                        <a:latin typeface="Segoe UI" panose="020B0502040204020203" pitchFamily="34" charset="0"/>
                        <a:ea typeface="+mn-ea"/>
                        <a:cs typeface="Segoe UI" panose="020B0502040204020203" pitchFamily="34" charset="0"/>
                      </a:endParaRPr>
                    </a:p>
                  </a:txBody>
                  <a:tcPr marL="45062" marR="45062"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2</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3</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1" i="0" u="none" strike="noStrike" kern="1200" dirty="0">
                          <a:solidFill>
                            <a:srgbClr val="38C4FF"/>
                          </a:solidFill>
                          <a:effectLst/>
                          <a:latin typeface="Segoe UI" panose="020B0502040204020203" pitchFamily="34" charset="0"/>
                          <a:ea typeface="+mn-ea"/>
                          <a:cs typeface="Segoe UI" panose="020B0502040204020203" pitchFamily="34" charset="0"/>
                        </a:rPr>
                        <a:t>4</a:t>
                      </a:r>
                      <a:endParaRPr lang="fr-FR" sz="900" b="0" i="0" u="none" strike="noStrike" kern="1200" dirty="0">
                        <a:solidFill>
                          <a:srgbClr val="38C4FF"/>
                        </a:solidFill>
                        <a:effectLst/>
                        <a:latin typeface="Segoe UI" panose="020B0502040204020203" pitchFamily="34" charset="0"/>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sp>
        <p:nvSpPr>
          <p:cNvPr id="12" name="Espace réservé du contenu 2">
            <a:extLst>
              <a:ext uri="{FF2B5EF4-FFF2-40B4-BE49-F238E27FC236}">
                <a16:creationId xmlns:a16="http://schemas.microsoft.com/office/drawing/2014/main" id="{83B63D73-FA4C-94FB-2447-90601007B4D0}"/>
              </a:ext>
            </a:extLst>
          </p:cNvPr>
          <p:cNvSpPr txBox="1">
            <a:spLocks/>
          </p:cNvSpPr>
          <p:nvPr/>
        </p:nvSpPr>
        <p:spPr>
          <a:xfrm>
            <a:off x="4269148" y="1934957"/>
            <a:ext cx="502208" cy="238659"/>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rPr>
              <a:t>Gravité</a:t>
            </a:r>
          </a:p>
        </p:txBody>
      </p:sp>
      <p:sp>
        <p:nvSpPr>
          <p:cNvPr id="13" name="Espace réservé du contenu 2">
            <a:extLst>
              <a:ext uri="{FF2B5EF4-FFF2-40B4-BE49-F238E27FC236}">
                <a16:creationId xmlns:a16="http://schemas.microsoft.com/office/drawing/2014/main" id="{461562C4-7FCA-E66E-941E-FE240F599716}"/>
              </a:ext>
            </a:extLst>
          </p:cNvPr>
          <p:cNvSpPr txBox="1">
            <a:spLocks/>
          </p:cNvSpPr>
          <p:nvPr/>
        </p:nvSpPr>
        <p:spPr>
          <a:xfrm>
            <a:off x="6039990" y="4447990"/>
            <a:ext cx="1129980" cy="172178"/>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1" indent="0" algn="r" defTabSz="914400" rtl="0" eaLnBrk="1" fontAlgn="auto" latinLnBrk="0" hangingPunct="1">
              <a:lnSpc>
                <a:spcPct val="100000"/>
              </a:lnSpc>
              <a:spcBef>
                <a:spcPts val="0"/>
              </a:spcBef>
              <a:spcAft>
                <a:spcPts val="600"/>
              </a:spcAft>
              <a:buClr>
                <a:schemeClr val="tx1"/>
              </a:buClr>
              <a:buSzTx/>
              <a:buNone/>
              <a:tabLst/>
              <a:defRPr/>
            </a:pPr>
            <a:r>
              <a:rPr lang="fr-FR" sz="900" i="1" dirty="0">
                <a:solidFill>
                  <a:srgbClr val="38C4FF"/>
                </a:solidFill>
                <a:latin typeface="Segoe UI" panose="020B0502040204020203" pitchFamily="34" charset="0"/>
                <a:cs typeface="Segoe UI" panose="020B0502040204020203" pitchFamily="34" charset="0"/>
                <a:sym typeface="Wingdings" panose="05000000000000000000" pitchFamily="2" charset="2"/>
              </a:rPr>
              <a:t>Vraissemblance</a:t>
            </a:r>
          </a:p>
        </p:txBody>
      </p:sp>
      <p:sp>
        <p:nvSpPr>
          <p:cNvPr id="14" name="Espace réservé du contenu 2">
            <a:extLst>
              <a:ext uri="{FF2B5EF4-FFF2-40B4-BE49-F238E27FC236}">
                <a16:creationId xmlns:a16="http://schemas.microsoft.com/office/drawing/2014/main" id="{F5F6529B-C5D7-63B4-C662-D7570AF1D71A}"/>
              </a:ext>
            </a:extLst>
          </p:cNvPr>
          <p:cNvSpPr txBox="1">
            <a:spLocks/>
          </p:cNvSpPr>
          <p:nvPr/>
        </p:nvSpPr>
        <p:spPr>
          <a:xfrm>
            <a:off x="1736382" y="1647529"/>
            <a:ext cx="2296008" cy="36950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300"/>
              </a:spcAft>
              <a:buNone/>
              <a:defRPr/>
            </a:pPr>
            <a:r>
              <a:rPr lang="fr-FR" sz="900" i="1" dirty="0">
                <a:solidFill>
                  <a:schemeClr val="bg2">
                    <a:lumMod val="50000"/>
                  </a:schemeClr>
                </a:solidFill>
                <a:latin typeface="Segoe UI" panose="020B0502040204020203" pitchFamily="34" charset="0"/>
                <a:cs typeface="Segoe UI" panose="020B0502040204020203" pitchFamily="34" charset="0"/>
              </a:rPr>
              <a:t>Cartographie du risque actuel</a:t>
            </a:r>
            <a:br>
              <a:rPr lang="fr-FR" sz="900" i="1" dirty="0">
                <a:solidFill>
                  <a:schemeClr val="bg2">
                    <a:lumMod val="50000"/>
                  </a:schemeClr>
                </a:solidFill>
                <a:latin typeface="Segoe UI" panose="020B0502040204020203" pitchFamily="34" charset="0"/>
                <a:cs typeface="Segoe UI" panose="020B0502040204020203" pitchFamily="34" charset="0"/>
              </a:rPr>
            </a:br>
            <a:r>
              <a:rPr lang="fr-FR" sz="900" i="1" dirty="0">
                <a:solidFill>
                  <a:srgbClr val="E53D51"/>
                </a:solidFill>
                <a:latin typeface="Segoe UI" panose="020B0502040204020203" pitchFamily="34" charset="0"/>
                <a:cs typeface="Segoe UI" panose="020B0502040204020203" pitchFamily="34" charset="0"/>
              </a:rPr>
              <a:t>(avant traitement)</a:t>
            </a:r>
          </a:p>
          <a:p>
            <a:pPr marL="0" lvl="1" indent="0" algn="ctr">
              <a:spcBef>
                <a:spcPts val="0"/>
              </a:spcBef>
              <a:spcAft>
                <a:spcPts val="300"/>
              </a:spcAft>
              <a:buNone/>
              <a:defRPr/>
            </a:pPr>
            <a:endParaRPr lang="fr-FR" sz="900" i="1" dirty="0">
              <a:solidFill>
                <a:schemeClr val="bg2">
                  <a:lumMod val="50000"/>
                </a:schemeClr>
              </a:solidFill>
              <a:latin typeface="Segoe UI" panose="020B0502040204020203" pitchFamily="34" charset="0"/>
              <a:cs typeface="Segoe UI" panose="020B0502040204020203" pitchFamily="34" charset="0"/>
              <a:sym typeface="Wingdings" panose="05000000000000000000" pitchFamily="2" charset="2"/>
            </a:endParaRPr>
          </a:p>
        </p:txBody>
      </p:sp>
      <p:sp>
        <p:nvSpPr>
          <p:cNvPr id="15" name="Espace réservé du contenu 2">
            <a:extLst>
              <a:ext uri="{FF2B5EF4-FFF2-40B4-BE49-F238E27FC236}">
                <a16:creationId xmlns:a16="http://schemas.microsoft.com/office/drawing/2014/main" id="{59A60C33-ED3D-4FCA-6B35-DFE5A188C5F0}"/>
              </a:ext>
            </a:extLst>
          </p:cNvPr>
          <p:cNvSpPr txBox="1">
            <a:spLocks/>
          </p:cNvSpPr>
          <p:nvPr/>
        </p:nvSpPr>
        <p:spPr>
          <a:xfrm>
            <a:off x="4865298" y="1647529"/>
            <a:ext cx="2303995" cy="36950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spcBef>
                <a:spcPts val="0"/>
              </a:spcBef>
              <a:spcAft>
                <a:spcPts val="300"/>
              </a:spcAft>
              <a:buNone/>
              <a:defRPr/>
            </a:pPr>
            <a:r>
              <a:rPr lang="fr-FR" sz="900" i="1" dirty="0">
                <a:solidFill>
                  <a:schemeClr val="bg2">
                    <a:lumMod val="50000"/>
                  </a:schemeClr>
                </a:solidFill>
                <a:latin typeface="Segoe UI" panose="020B0502040204020203" pitchFamily="34" charset="0"/>
                <a:cs typeface="Segoe UI" panose="020B0502040204020203" pitchFamily="34" charset="0"/>
              </a:rPr>
              <a:t>Cartographie du risque résiduel</a:t>
            </a:r>
            <a:br>
              <a:rPr lang="fr-FR" sz="900" i="1" dirty="0">
                <a:solidFill>
                  <a:schemeClr val="bg2">
                    <a:lumMod val="50000"/>
                  </a:schemeClr>
                </a:solidFill>
                <a:latin typeface="Segoe UI" panose="020B0502040204020203" pitchFamily="34" charset="0"/>
                <a:cs typeface="Segoe UI" panose="020B0502040204020203" pitchFamily="34" charset="0"/>
              </a:rPr>
            </a:br>
            <a:r>
              <a:rPr lang="fr-FR" sz="900" i="1" dirty="0">
                <a:solidFill>
                  <a:srgbClr val="E53D51"/>
                </a:solidFill>
                <a:latin typeface="Segoe UI" panose="020B0502040204020203" pitchFamily="34" charset="0"/>
                <a:cs typeface="Segoe UI" panose="020B0502040204020203" pitchFamily="34" charset="0"/>
              </a:rPr>
              <a:t>(</a:t>
            </a:r>
            <a:r>
              <a:rPr lang="fr-FR" sz="900" b="1" i="1" dirty="0">
                <a:solidFill>
                  <a:srgbClr val="E53D51"/>
                </a:solidFill>
                <a:latin typeface="Segoe UI" panose="020B0502040204020203" pitchFamily="34" charset="0"/>
                <a:cs typeface="Segoe UI" panose="020B0502040204020203" pitchFamily="34" charset="0"/>
              </a:rPr>
              <a:t>après</a:t>
            </a:r>
            <a:r>
              <a:rPr lang="fr-FR" sz="900" i="1" dirty="0">
                <a:solidFill>
                  <a:srgbClr val="E53D51"/>
                </a:solidFill>
                <a:latin typeface="Segoe UI" panose="020B0502040204020203" pitchFamily="34" charset="0"/>
                <a:cs typeface="Segoe UI" panose="020B0502040204020203" pitchFamily="34" charset="0"/>
              </a:rPr>
              <a:t> application du PACS)</a:t>
            </a:r>
            <a:endParaRPr lang="fr-FR" sz="900" i="1" dirty="0">
              <a:solidFill>
                <a:srgbClr val="E53D51"/>
              </a:solidFill>
              <a:latin typeface="Segoe UI" panose="020B0502040204020203" pitchFamily="34" charset="0"/>
              <a:cs typeface="Segoe UI" panose="020B0502040204020203" pitchFamily="34" charset="0"/>
              <a:sym typeface="Wingdings" panose="05000000000000000000" pitchFamily="2" charset="2"/>
            </a:endParaRPr>
          </a:p>
        </p:txBody>
      </p:sp>
      <p:sp>
        <p:nvSpPr>
          <p:cNvPr id="16" name="Forme libre 15">
            <a:extLst>
              <a:ext uri="{FF2B5EF4-FFF2-40B4-BE49-F238E27FC236}">
                <a16:creationId xmlns:a16="http://schemas.microsoft.com/office/drawing/2014/main" id="{F5B013DF-08EA-D7B4-2503-D7BA1BBB7096}"/>
              </a:ext>
            </a:extLst>
          </p:cNvPr>
          <p:cNvSpPr/>
          <p:nvPr/>
        </p:nvSpPr>
        <p:spPr>
          <a:xfrm>
            <a:off x="4139789" y="2671517"/>
            <a:ext cx="415453" cy="926756"/>
          </a:xfrm>
          <a:custGeom>
            <a:avLst/>
            <a:gdLst>
              <a:gd name="connsiteX0" fmla="*/ 0 w 547352"/>
              <a:gd name="connsiteY0" fmla="*/ 0 h 1964028"/>
              <a:gd name="connsiteX1" fmla="*/ 547352 w 547352"/>
              <a:gd name="connsiteY1" fmla="*/ 998112 h 1964028"/>
              <a:gd name="connsiteX2" fmla="*/ 6440 w 547352"/>
              <a:gd name="connsiteY2" fmla="*/ 1964028 h 1964028"/>
            </a:gdLst>
            <a:ahLst/>
            <a:cxnLst>
              <a:cxn ang="0">
                <a:pos x="connsiteX0" y="connsiteY0"/>
              </a:cxn>
              <a:cxn ang="0">
                <a:pos x="connsiteX1" y="connsiteY1"/>
              </a:cxn>
              <a:cxn ang="0">
                <a:pos x="connsiteX2" y="connsiteY2"/>
              </a:cxn>
            </a:cxnLst>
            <a:rect l="l" t="t" r="r" b="b"/>
            <a:pathLst>
              <a:path w="547352" h="1964028">
                <a:moveTo>
                  <a:pt x="0" y="0"/>
                </a:moveTo>
                <a:lnTo>
                  <a:pt x="547352" y="998112"/>
                </a:lnTo>
                <a:lnTo>
                  <a:pt x="6440" y="196402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a:extLst>
              <a:ext uri="{FF2B5EF4-FFF2-40B4-BE49-F238E27FC236}">
                <a16:creationId xmlns:a16="http://schemas.microsoft.com/office/drawing/2014/main" id="{D8FED796-BB72-8E90-1CF7-B61C6677703B}"/>
              </a:ext>
            </a:extLst>
          </p:cNvPr>
          <p:cNvGrpSpPr>
            <a:grpSpLocks noChangeAspect="1"/>
          </p:cNvGrpSpPr>
          <p:nvPr/>
        </p:nvGrpSpPr>
        <p:grpSpPr>
          <a:xfrm>
            <a:off x="8287431" y="144000"/>
            <a:ext cx="726429" cy="720000"/>
            <a:chOff x="7980825" y="195574"/>
            <a:chExt cx="799071" cy="792000"/>
          </a:xfrm>
        </p:grpSpPr>
        <p:pic>
          <p:nvPicPr>
            <p:cNvPr id="24" name="Image 23">
              <a:extLst>
                <a:ext uri="{FF2B5EF4-FFF2-40B4-BE49-F238E27FC236}">
                  <a16:creationId xmlns:a16="http://schemas.microsoft.com/office/drawing/2014/main" id="{ED7BE7FE-37EE-F971-30CB-3DACF592EED4}"/>
                </a:ext>
              </a:extLst>
            </p:cNvPr>
            <p:cNvPicPr>
              <a:picLocks noChangeAspect="1"/>
            </p:cNvPicPr>
            <p:nvPr/>
          </p:nvPicPr>
          <p:blipFill>
            <a:blip r:embed="rId5"/>
            <a:stretch>
              <a:fillRect/>
            </a:stretch>
          </p:blipFill>
          <p:spPr>
            <a:xfrm>
              <a:off x="7980825" y="195574"/>
              <a:ext cx="799071" cy="792000"/>
            </a:xfrm>
            <a:prstGeom prst="rect">
              <a:avLst/>
            </a:prstGeom>
          </p:spPr>
        </p:pic>
        <p:sp>
          <p:nvSpPr>
            <p:cNvPr id="25" name="Rectangle 24">
              <a:extLst>
                <a:ext uri="{FF2B5EF4-FFF2-40B4-BE49-F238E27FC236}">
                  <a16:creationId xmlns:a16="http://schemas.microsoft.com/office/drawing/2014/main" id="{882D33BC-16A7-77DB-7E56-1365EE661EE2}"/>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9" name="Title 4">
            <a:extLst>
              <a:ext uri="{FF2B5EF4-FFF2-40B4-BE49-F238E27FC236}">
                <a16:creationId xmlns:a16="http://schemas.microsoft.com/office/drawing/2014/main" id="{8A684A83-2C08-F48E-C4F3-BFFE4BB1132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0" name="ZoneTexte 9">
            <a:extLst>
              <a:ext uri="{FF2B5EF4-FFF2-40B4-BE49-F238E27FC236}">
                <a16:creationId xmlns:a16="http://schemas.microsoft.com/office/drawing/2014/main" id="{C32FE665-362B-5CEB-6BC6-C03BF170D58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5-4 • </a:t>
            </a:r>
            <a:r>
              <a:rPr lang="fr-FR" sz="1400">
                <a:solidFill>
                  <a:srgbClr val="E53D51"/>
                </a:solidFill>
                <a:latin typeface="Segoe UI" panose="020B0502040204020203" pitchFamily="34" charset="0"/>
                <a:cs typeface="Segoe UI" panose="020B0502040204020203" pitchFamily="34" charset="0"/>
              </a:rPr>
              <a:t>Évaluer et documenter les risques résiduels</a:t>
            </a:r>
            <a:r>
              <a:rPr lang="fr-FR" sz="1400" b="0" dirty="0">
                <a:solidFill>
                  <a:srgbClr val="E53D51"/>
                </a:solidFill>
                <a:latin typeface="Segoe UI" panose="020B0502040204020203" pitchFamily="34" charset="0"/>
                <a:ea typeface="+mn-ea"/>
                <a:cs typeface="Segoe UI" panose="020B0502040204020203" pitchFamily="34" charset="0"/>
              </a:rPr>
              <a:t> </a:t>
            </a:r>
            <a:endParaRPr lang="fr-FR" sz="1400" dirty="0">
              <a:solidFill>
                <a:srgbClr val="E53D51"/>
              </a:solidFill>
              <a:latin typeface="Segoe UI" panose="020B0502040204020203" pitchFamily="34" charset="0"/>
              <a:cs typeface="Segoe UI" panose="020B0502040204020203" pitchFamily="34" charset="0"/>
            </a:endParaRPr>
          </a:p>
        </p:txBody>
      </p:sp>
      <p:sp>
        <p:nvSpPr>
          <p:cNvPr id="2" name="Bulle narrative : rectangle 1">
            <a:extLst>
              <a:ext uri="{FF2B5EF4-FFF2-40B4-BE49-F238E27FC236}">
                <a16:creationId xmlns:a16="http://schemas.microsoft.com/office/drawing/2014/main" id="{C7F4BAD1-0805-4C3B-A650-9205D79BD1A9}"/>
              </a:ext>
            </a:extLst>
          </p:cNvPr>
          <p:cNvSpPr/>
          <p:nvPr/>
        </p:nvSpPr>
        <p:spPr>
          <a:xfrm>
            <a:off x="7360276" y="1141228"/>
            <a:ext cx="1459863" cy="567070"/>
          </a:xfrm>
          <a:prstGeom prst="wedgeRectCallout">
            <a:avLst>
              <a:gd name="adj1" fmla="val -82498"/>
              <a:gd name="adj2" fmla="val 80769"/>
            </a:avLst>
          </a:prstGeom>
          <a:noFill/>
          <a:ln w="190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000" b="1" dirty="0">
                <a:solidFill>
                  <a:schemeClr val="tx1"/>
                </a:solidFill>
                <a:latin typeface="Segoe UI" panose="020B0502040204020203" pitchFamily="34" charset="0"/>
                <a:cs typeface="Segoe UI" panose="020B0502040204020203" pitchFamily="34" charset="0"/>
              </a:rPr>
              <a:t>Pour un jalon</a:t>
            </a:r>
          </a:p>
          <a:p>
            <a:r>
              <a:rPr lang="fr-FR" sz="1000" b="1" dirty="0">
                <a:solidFill>
                  <a:schemeClr val="tx1"/>
                </a:solidFill>
                <a:latin typeface="Segoe UI" panose="020B0502040204020203" pitchFamily="34" charset="0"/>
                <a:cs typeface="Segoe UI" panose="020B0502040204020203" pitchFamily="34" charset="0"/>
              </a:rPr>
              <a:t>majeur</a:t>
            </a:r>
          </a:p>
        </p:txBody>
      </p:sp>
      <p:pic>
        <p:nvPicPr>
          <p:cNvPr id="3074" name="Picture 2" descr="https://encrypted-tbn0.gstatic.com/images?q=tbn:ANd9GcQK5YGwIy_LkfQ4mHOvP7zyH5XARPjnSJPmXzKYYXI1TrLrJYH4rE2zJVg&amp;usqp=CAU">
            <a:extLst>
              <a:ext uri="{FF2B5EF4-FFF2-40B4-BE49-F238E27FC236}">
                <a16:creationId xmlns:a16="http://schemas.microsoft.com/office/drawing/2014/main" id="{FD80B904-AC56-4271-B2F2-0A7FCDC49B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7363" y="1161704"/>
            <a:ext cx="499261" cy="49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003060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3D03D811-FC9C-C039-7525-1E67B863CBB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Recalcul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D2CA7D9A-3574-BFE7-0334-028A6EFD8D2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5-4</a:t>
            </a:r>
            <a:endParaRPr lang="fr-FR" sz="1400" dirty="0">
              <a:solidFill>
                <a:srgbClr val="E53D51"/>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C59E0134-6BE0-47BD-AA14-618391EF0119}"/>
              </a:ext>
            </a:extLst>
          </p:cNvPr>
          <p:cNvSpPr/>
          <p:nvPr/>
        </p:nvSpPr>
        <p:spPr>
          <a:xfrm>
            <a:off x="2164133" y="3263154"/>
            <a:ext cx="2340000" cy="936000"/>
          </a:xfrm>
          <a:prstGeom prst="rect">
            <a:avLst/>
          </a:prstGeom>
          <a:solidFill>
            <a:srgbClr val="E53D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rPr>
              <a:t>Rappel : la cartographie du risque résiduel s’effectue APRES application du PACS.</a:t>
            </a:r>
            <a:endPar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p:txBody>
      </p:sp>
      <p:sp>
        <p:nvSpPr>
          <p:cNvPr id="13" name="Rectangle 12">
            <a:extLst>
              <a:ext uri="{FF2B5EF4-FFF2-40B4-BE49-F238E27FC236}">
                <a16:creationId xmlns:a16="http://schemas.microsoft.com/office/drawing/2014/main" id="{A1982D4D-6D56-41D2-803B-2BBC593EF994}"/>
              </a:ext>
            </a:extLst>
          </p:cNvPr>
          <p:cNvSpPr/>
          <p:nvPr/>
        </p:nvSpPr>
        <p:spPr>
          <a:xfrm>
            <a:off x="5747764" y="3263155"/>
            <a:ext cx="2340000" cy="936000"/>
          </a:xfrm>
          <a:prstGeom prst="rect">
            <a:avLst/>
          </a:prstGeom>
          <a:solidFill>
            <a:srgbClr val="E53D5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rPr>
              <a:t>Les mesures de sécurité ne font baisser (le cas échéant) que la vraisemblance.</a:t>
            </a:r>
            <a:endPar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p:txBody>
      </p:sp>
      <p:pic>
        <p:nvPicPr>
          <p:cNvPr id="14" name="Image 13">
            <a:extLst>
              <a:ext uri="{FF2B5EF4-FFF2-40B4-BE49-F238E27FC236}">
                <a16:creationId xmlns:a16="http://schemas.microsoft.com/office/drawing/2014/main" id="{BCE0C8B8-5398-4197-BBEA-412D8DAFF9EF}"/>
              </a:ext>
            </a:extLst>
          </p:cNvPr>
          <p:cNvPicPr>
            <a:picLocks noChangeAspect="1"/>
          </p:cNvPicPr>
          <p:nvPr/>
        </p:nvPicPr>
        <p:blipFill>
          <a:blip r:embed="rId4"/>
          <a:stretch>
            <a:fillRect/>
          </a:stretch>
        </p:blipFill>
        <p:spPr>
          <a:xfrm>
            <a:off x="6018816" y="1532877"/>
            <a:ext cx="1797896" cy="1608057"/>
          </a:xfrm>
          <a:prstGeom prst="rect">
            <a:avLst/>
          </a:prstGeom>
        </p:spPr>
      </p:pic>
      <p:pic>
        <p:nvPicPr>
          <p:cNvPr id="15" name="Image 14">
            <a:extLst>
              <a:ext uri="{FF2B5EF4-FFF2-40B4-BE49-F238E27FC236}">
                <a16:creationId xmlns:a16="http://schemas.microsoft.com/office/drawing/2014/main" id="{4F49081D-68B5-4C96-8D9E-0B882A834212}"/>
              </a:ext>
            </a:extLst>
          </p:cNvPr>
          <p:cNvPicPr>
            <a:picLocks noChangeAspect="1"/>
          </p:cNvPicPr>
          <p:nvPr/>
        </p:nvPicPr>
        <p:blipFill>
          <a:blip r:embed="rId5"/>
          <a:stretch>
            <a:fillRect/>
          </a:stretch>
        </p:blipFill>
        <p:spPr>
          <a:xfrm>
            <a:off x="2243446" y="1479442"/>
            <a:ext cx="2181374" cy="1662560"/>
          </a:xfrm>
          <a:prstGeom prst="rect">
            <a:avLst/>
          </a:prstGeom>
        </p:spPr>
      </p:pic>
    </p:spTree>
    <p:extLst>
      <p:ext uri="{BB962C8B-B14F-4D97-AF65-F5344CB8AC3E}">
        <p14:creationId xmlns:p14="http://schemas.microsoft.com/office/powerpoint/2010/main" val="306629239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rme libre 14">
            <a:extLst>
              <a:ext uri="{FF2B5EF4-FFF2-40B4-BE49-F238E27FC236}">
                <a16:creationId xmlns:a16="http://schemas.microsoft.com/office/drawing/2014/main" id="{09754AAA-7A4A-B4AE-3F08-98BDAE819B69}"/>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 name="Forme libre 1">
            <a:extLst>
              <a:ext uri="{FF2B5EF4-FFF2-40B4-BE49-F238E27FC236}">
                <a16:creationId xmlns:a16="http://schemas.microsoft.com/office/drawing/2014/main" id="{4F80986E-709B-FA76-097B-3346E710F550}"/>
              </a:ext>
            </a:extLst>
          </p:cNvPr>
          <p:cNvSpPr/>
          <p:nvPr/>
        </p:nvSpPr>
        <p:spPr>
          <a:xfrm rot="4739389" flipH="1">
            <a:off x="6690724"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w="25400">
            <a:solidFill>
              <a:srgbClr val="E53D5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a:solidFill>
                <a:srgbClr val="252525"/>
              </a:solidFill>
              <a:latin typeface="Segoe UI" panose="020B0502040204020203" pitchFamily="34" charset="0"/>
              <a:cs typeface="Segoe UI" panose="020B0502040204020203" pitchFamily="34" charset="0"/>
            </a:endParaRPr>
          </a:p>
        </p:txBody>
      </p:sp>
      <p:pic>
        <p:nvPicPr>
          <p:cNvPr id="3" name="Image 2">
            <a:extLst>
              <a:ext uri="{FF2B5EF4-FFF2-40B4-BE49-F238E27FC236}">
                <a16:creationId xmlns:a16="http://schemas.microsoft.com/office/drawing/2014/main" id="{E845B4DD-C1C6-C6AC-E4FA-D0EEED4F024A}"/>
              </a:ext>
            </a:extLst>
          </p:cNvPr>
          <p:cNvPicPr>
            <a:picLocks noChangeAspect="1"/>
          </p:cNvPicPr>
          <p:nvPr/>
        </p:nvPicPr>
        <p:blipFill rotWithShape="1">
          <a:blip r:embed="rId4"/>
          <a:srcRect b="2405"/>
          <a:stretch/>
        </p:blipFill>
        <p:spPr>
          <a:xfrm>
            <a:off x="3197943" y="2931790"/>
            <a:ext cx="2775303" cy="2211710"/>
          </a:xfrm>
          <a:prstGeom prst="rect">
            <a:avLst/>
          </a:prstGeom>
        </p:spPr>
      </p:pic>
      <p:pic>
        <p:nvPicPr>
          <p:cNvPr id="4" name="Image 3">
            <a:extLst>
              <a:ext uri="{FF2B5EF4-FFF2-40B4-BE49-F238E27FC236}">
                <a16:creationId xmlns:a16="http://schemas.microsoft.com/office/drawing/2014/main" id="{3F4432B9-931B-6EEC-F8FA-87FA1F4FC0F6}"/>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5" name="Forme libre 4">
            <a:extLst>
              <a:ext uri="{FF2B5EF4-FFF2-40B4-BE49-F238E27FC236}">
                <a16:creationId xmlns:a16="http://schemas.microsoft.com/office/drawing/2014/main" id="{EBD6CC02-76B3-8342-32FD-D02E75907E65}"/>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sp>
        <p:nvSpPr>
          <p:cNvPr id="6" name="Rectangle à coins arrondis 11">
            <a:extLst>
              <a:ext uri="{FF2B5EF4-FFF2-40B4-BE49-F238E27FC236}">
                <a16:creationId xmlns:a16="http://schemas.microsoft.com/office/drawing/2014/main" id="{61CC8574-83D2-2ED5-7498-886AEDA59B64}"/>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est la cartographie des risques résiduels ?</a:t>
            </a:r>
          </a:p>
        </p:txBody>
      </p:sp>
      <p:sp>
        <p:nvSpPr>
          <p:cNvPr id="7" name="Forme libre 6">
            <a:extLst>
              <a:ext uri="{FF2B5EF4-FFF2-40B4-BE49-F238E27FC236}">
                <a16:creationId xmlns:a16="http://schemas.microsoft.com/office/drawing/2014/main" id="{C4CF0D54-1F57-AF4D-FEFB-299AD50542CE}"/>
              </a:ext>
            </a:extLst>
          </p:cNvPr>
          <p:cNvSpPr/>
          <p:nvPr/>
        </p:nvSpPr>
        <p:spPr>
          <a:xfrm>
            <a:off x="3491881" y="1148189"/>
            <a:ext cx="2700040" cy="2053905"/>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8" name="Rectangle à coins arrondis 4">
            <a:extLst>
              <a:ext uri="{FF2B5EF4-FFF2-40B4-BE49-F238E27FC236}">
                <a16:creationId xmlns:a16="http://schemas.microsoft.com/office/drawing/2014/main" id="{63C60369-D455-4943-E2CC-F9C4E3B9399D}"/>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 stratégie de traitement des risques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faut-il adopter ?</a:t>
            </a:r>
          </a:p>
        </p:txBody>
      </p:sp>
      <p:sp>
        <p:nvSpPr>
          <p:cNvPr id="9" name="Rectangle à coins arrondis 6">
            <a:extLst>
              <a:ext uri="{FF2B5EF4-FFF2-40B4-BE49-F238E27FC236}">
                <a16:creationId xmlns:a16="http://schemas.microsoft.com/office/drawing/2014/main" id="{1C270270-595C-9423-8785-61AC27162F63}"/>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10" name="Rectangle à coins arrondis 7">
            <a:extLst>
              <a:ext uri="{FF2B5EF4-FFF2-40B4-BE49-F238E27FC236}">
                <a16:creationId xmlns:a16="http://schemas.microsoft.com/office/drawing/2014/main" id="{F39EB7A3-21DC-6F6C-1D00-7BD267BED9B8}"/>
              </a:ext>
            </a:extLst>
          </p:cNvPr>
          <p:cNvSpPr/>
          <p:nvPr/>
        </p:nvSpPr>
        <p:spPr>
          <a:xfrm>
            <a:off x="3491881" y="1148189"/>
            <a:ext cx="2700040" cy="15962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Sur quelles actions élémentaires  faudrait-il agir pour rendre la vie de l’attaquant plus difficile ? Quelles mesures de sécurité faut-il mettre en place sur les biens supports critiques pour traiter les risques ?</a:t>
            </a:r>
          </a:p>
        </p:txBody>
      </p:sp>
      <p:sp>
        <p:nvSpPr>
          <p:cNvPr id="11" name="Forme libre 10">
            <a:extLst>
              <a:ext uri="{FF2B5EF4-FFF2-40B4-BE49-F238E27FC236}">
                <a16:creationId xmlns:a16="http://schemas.microsoft.com/office/drawing/2014/main" id="{707F3F9D-0DDF-7FAF-FB8A-D0AED402F29C}"/>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2" name="Rectangle à coins arrondis 6">
            <a:extLst>
              <a:ext uri="{FF2B5EF4-FFF2-40B4-BE49-F238E27FC236}">
                <a16:creationId xmlns:a16="http://schemas.microsoft.com/office/drawing/2014/main" id="{98422B87-BFDA-81FA-E527-D25F15FBB0C2}"/>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niveaux des risques initiaux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Comment représenter les risques ?</a:t>
            </a:r>
          </a:p>
        </p:txBody>
      </p:sp>
      <p:sp>
        <p:nvSpPr>
          <p:cNvPr id="13" name="Rectangle à coins arrondis 11">
            <a:extLst>
              <a:ext uri="{FF2B5EF4-FFF2-40B4-BE49-F238E27FC236}">
                <a16:creationId xmlns:a16="http://schemas.microsoft.com/office/drawing/2014/main" id="{4D2FE0EF-4100-BB73-F7DF-BB6AFCBA1ADE}"/>
              </a:ext>
            </a:extLst>
          </p:cNvPr>
          <p:cNvSpPr/>
          <p:nvPr/>
        </p:nvSpPr>
        <p:spPr>
          <a:xfrm>
            <a:off x="6687670" y="2976421"/>
            <a:ext cx="1900517"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Comment </a:t>
            </a:r>
            <a:r>
              <a:rPr lang="fr-FR" sz="1200" b="1" i="1" dirty="0">
                <a:solidFill>
                  <a:srgbClr val="252525"/>
                </a:solidFill>
                <a:latin typeface="Segoe UI" panose="020B0502040204020203" pitchFamily="34" charset="0"/>
                <a:cs typeface="Segoe UI" panose="020B0502040204020203" pitchFamily="34" charset="0"/>
              </a:rPr>
              <a:t>maintenir </a:t>
            </a:r>
            <a:r>
              <a:rPr lang="fr-FR" sz="1200" i="1" dirty="0">
                <a:solidFill>
                  <a:srgbClr val="252525"/>
                </a:solidFill>
                <a:latin typeface="Segoe UI" panose="020B0502040204020203" pitchFamily="34" charset="0"/>
                <a:cs typeface="Segoe UI" panose="020B0502040204020203" pitchFamily="34" charset="0"/>
              </a:rPr>
              <a:t>l’objet de l’étude en </a:t>
            </a:r>
            <a:r>
              <a:rPr lang="fr-FR" sz="1200" b="1" i="1" dirty="0">
                <a:solidFill>
                  <a:srgbClr val="252525"/>
                </a:solidFill>
                <a:latin typeface="Segoe UI" panose="020B0502040204020203" pitchFamily="34" charset="0"/>
                <a:cs typeface="Segoe UI" panose="020B0502040204020203" pitchFamily="34" charset="0"/>
              </a:rPr>
              <a:t>conditions de sécurité</a:t>
            </a:r>
            <a:r>
              <a:rPr lang="fr-FR" sz="1200" i="1" dirty="0">
                <a:solidFill>
                  <a:srgbClr val="252525"/>
                </a:solidFill>
                <a:latin typeface="Segoe UI" panose="020B0502040204020203" pitchFamily="34" charset="0"/>
                <a:cs typeface="Segoe UI" panose="020B0502040204020203" pitchFamily="34" charset="0"/>
              </a:rPr>
              <a:t> dans la durée ?</a:t>
            </a:r>
          </a:p>
        </p:txBody>
      </p:sp>
      <p:sp>
        <p:nvSpPr>
          <p:cNvPr id="16" name="Title 4">
            <a:extLst>
              <a:ext uri="{FF2B5EF4-FFF2-40B4-BE49-F238E27FC236}">
                <a16:creationId xmlns:a16="http://schemas.microsoft.com/office/drawing/2014/main" id="{E95FB6FB-1C78-30FA-C80F-8EFFC59247D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Mettre en place le cadre de suivi des risques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7" name="ZoneTexte 16">
            <a:extLst>
              <a:ext uri="{FF2B5EF4-FFF2-40B4-BE49-F238E27FC236}">
                <a16:creationId xmlns:a16="http://schemas.microsoft.com/office/drawing/2014/main" id="{6DD87364-7B52-246B-397B-19ADEEF104F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Atelier 5-5 • </a:t>
            </a:r>
            <a:r>
              <a:rPr lang="fr-FR" sz="1400" dirty="0">
                <a:solidFill>
                  <a:srgbClr val="E53D51"/>
                </a:solidFill>
                <a:latin typeface="Segoe UI" panose="020B0502040204020203" pitchFamily="34" charset="0"/>
                <a:cs typeface="Segoe UI" panose="020B0502040204020203" pitchFamily="34" charset="0"/>
              </a:rPr>
              <a:t>Les questions à se poser</a:t>
            </a:r>
          </a:p>
        </p:txBody>
      </p:sp>
    </p:spTree>
    <p:extLst>
      <p:ext uri="{BB962C8B-B14F-4D97-AF65-F5344CB8AC3E}">
        <p14:creationId xmlns:p14="http://schemas.microsoft.com/office/powerpoint/2010/main" val="264797698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790F36FC-1EB0-9673-9554-0F96BF8BBCD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0885"/>
          <a:stretch/>
        </p:blipFill>
        <p:spPr bwMode="auto">
          <a:xfrm>
            <a:off x="1097741" y="2819721"/>
            <a:ext cx="1766862" cy="1192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a:extLst>
              <a:ext uri="{FF2B5EF4-FFF2-40B4-BE49-F238E27FC236}">
                <a16:creationId xmlns:a16="http://schemas.microsoft.com/office/drawing/2014/main" id="{E793C25C-C6C2-72D5-0EDB-DAAD3B9D71E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52467" y="2884085"/>
            <a:ext cx="1993862" cy="1127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Espace réservé du contenu 2">
            <a:extLst>
              <a:ext uri="{FF2B5EF4-FFF2-40B4-BE49-F238E27FC236}">
                <a16:creationId xmlns:a16="http://schemas.microsoft.com/office/drawing/2014/main" id="{F2560802-4315-7219-199E-BC79395B21D1}"/>
              </a:ext>
            </a:extLst>
          </p:cNvPr>
          <p:cNvSpPr txBox="1">
            <a:spLocks/>
          </p:cNvSpPr>
          <p:nvPr/>
        </p:nvSpPr>
        <p:spPr>
          <a:xfrm>
            <a:off x="811172" y="4170859"/>
            <a:ext cx="2340000" cy="370455"/>
          </a:xfrm>
          <a:prstGeom prst="rect">
            <a:avLst/>
          </a:prstGeom>
        </p:spPr>
        <p:txBody>
          <a:bodyPr vert="horz" lIns="0" tIns="0" rIns="0" bIns="0" rtlCol="0">
            <a:noAutofit/>
          </a:bodyPr>
          <a:lstStyle>
            <a:defPPr>
              <a:defRPr lang="fr-FR"/>
            </a:defPPr>
            <a:lvl1pPr indent="0">
              <a:spcBef>
                <a:spcPct val="20000"/>
              </a:spcBef>
              <a:spcAft>
                <a:spcPts val="600"/>
              </a:spcAft>
              <a:buClr>
                <a:srgbClr val="E53D51"/>
              </a:buClr>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fr-FR" dirty="0"/>
              <a:t>Suivi de l’avancement</a:t>
            </a:r>
            <a:br>
              <a:rPr lang="fr-FR" dirty="0"/>
            </a:br>
            <a:r>
              <a:rPr lang="fr-FR" dirty="0"/>
              <a:t>des mesures</a:t>
            </a:r>
          </a:p>
        </p:txBody>
      </p:sp>
      <p:sp>
        <p:nvSpPr>
          <p:cNvPr id="8" name="Espace réservé du contenu 2">
            <a:extLst>
              <a:ext uri="{FF2B5EF4-FFF2-40B4-BE49-F238E27FC236}">
                <a16:creationId xmlns:a16="http://schemas.microsoft.com/office/drawing/2014/main" id="{D02A0E85-2D48-748C-FEB1-31B9F5B7C8E0}"/>
              </a:ext>
            </a:extLst>
          </p:cNvPr>
          <p:cNvSpPr txBox="1">
            <a:spLocks/>
          </p:cNvSpPr>
          <p:nvPr/>
        </p:nvSpPr>
        <p:spPr>
          <a:xfrm>
            <a:off x="3506535" y="4170859"/>
            <a:ext cx="2304000" cy="420205"/>
          </a:xfrm>
          <a:prstGeom prst="rect">
            <a:avLst/>
          </a:prstGeom>
        </p:spPr>
        <p:txBody>
          <a:bodyPr vert="horz" lIns="0" tIns="0" rIns="0" bIns="0" rtlCol="0">
            <a:noAutofit/>
          </a:bodyPr>
          <a:lstStyle>
            <a:defPPr>
              <a:defRPr lang="fr-FR"/>
            </a:defPPr>
            <a:lvl1pPr indent="0">
              <a:spcBef>
                <a:spcPct val="20000"/>
              </a:spcBef>
              <a:spcAft>
                <a:spcPts val="600"/>
              </a:spcAft>
              <a:buClr>
                <a:srgbClr val="E53D51"/>
              </a:buClr>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fr-FR" dirty="0"/>
              <a:t>Suivi des indicateurs de maintien en condition de sécurité</a:t>
            </a:r>
          </a:p>
        </p:txBody>
      </p:sp>
      <p:sp>
        <p:nvSpPr>
          <p:cNvPr id="11" name="Espace réservé du contenu 2">
            <a:extLst>
              <a:ext uri="{FF2B5EF4-FFF2-40B4-BE49-F238E27FC236}">
                <a16:creationId xmlns:a16="http://schemas.microsoft.com/office/drawing/2014/main" id="{F4757204-F2C4-CB35-7573-9E7926B35F11}"/>
              </a:ext>
            </a:extLst>
          </p:cNvPr>
          <p:cNvSpPr txBox="1">
            <a:spLocks/>
          </p:cNvSpPr>
          <p:nvPr/>
        </p:nvSpPr>
        <p:spPr>
          <a:xfrm>
            <a:off x="6279398" y="4170859"/>
            <a:ext cx="2340000" cy="420205"/>
          </a:xfrm>
          <a:prstGeom prst="rect">
            <a:avLst/>
          </a:prstGeom>
        </p:spPr>
        <p:txBody>
          <a:bodyPr vert="horz" lIns="0" tIns="0" rIns="0" bIns="0" rtlCol="0">
            <a:noAutofit/>
          </a:bodyPr>
          <a:lstStyle>
            <a:defPPr>
              <a:defRPr lang="fr-FR"/>
            </a:defPPr>
            <a:lvl1pPr indent="0">
              <a:spcBef>
                <a:spcPct val="20000"/>
              </a:spcBef>
              <a:spcAft>
                <a:spcPts val="600"/>
              </a:spcAft>
              <a:buClr>
                <a:srgbClr val="E53D51"/>
              </a:buClr>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algn="ctr"/>
            <a:r>
              <a:rPr lang="fr-FR" dirty="0"/>
              <a:t>Suivi des mises à jour de l’étude des risques selon les cycles stratégique et opérationnel</a:t>
            </a:r>
          </a:p>
        </p:txBody>
      </p:sp>
      <p:pic>
        <p:nvPicPr>
          <p:cNvPr id="10" name="Image 9">
            <a:extLst>
              <a:ext uri="{FF2B5EF4-FFF2-40B4-BE49-F238E27FC236}">
                <a16:creationId xmlns:a16="http://schemas.microsoft.com/office/drawing/2014/main" id="{CEF113A4-9F84-29EA-F098-1E8852EFC336}"/>
              </a:ext>
            </a:extLst>
          </p:cNvPr>
          <p:cNvPicPr>
            <a:picLocks noChangeAspect="1"/>
          </p:cNvPicPr>
          <p:nvPr/>
        </p:nvPicPr>
        <p:blipFill>
          <a:blip r:embed="rId6"/>
          <a:stretch>
            <a:fillRect/>
          </a:stretch>
        </p:blipFill>
        <p:spPr>
          <a:xfrm>
            <a:off x="3954837" y="933772"/>
            <a:ext cx="1352334" cy="1104271"/>
          </a:xfrm>
          <a:prstGeom prst="rect">
            <a:avLst/>
          </a:prstGeom>
        </p:spPr>
      </p:pic>
      <p:sp>
        <p:nvSpPr>
          <p:cNvPr id="9" name="Rectangle 8">
            <a:extLst>
              <a:ext uri="{FF2B5EF4-FFF2-40B4-BE49-F238E27FC236}">
                <a16:creationId xmlns:a16="http://schemas.microsoft.com/office/drawing/2014/main" id="{AA56A640-3EA6-B934-0E73-4CD08D978C69}"/>
              </a:ext>
            </a:extLst>
          </p:cNvPr>
          <p:cNvSpPr/>
          <p:nvPr/>
        </p:nvSpPr>
        <p:spPr>
          <a:xfrm>
            <a:off x="3151172" y="1811847"/>
            <a:ext cx="3026416" cy="653481"/>
          </a:xfrm>
          <a:prstGeom prst="rect">
            <a:avLst/>
          </a:prstGeom>
          <a:solidFill>
            <a:srgbClr val="E53D5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a:r>
              <a:rPr lang="fr-FR" sz="1200" dirty="0">
                <a:solidFill>
                  <a:schemeClr val="bg1"/>
                </a:solidFill>
                <a:latin typeface="Segoe UI" panose="020B0502040204020203" pitchFamily="34" charset="0"/>
                <a:cs typeface="Segoe UI" panose="020B0502040204020203" pitchFamily="34" charset="0"/>
              </a:rPr>
              <a:t>Mettre en place un comité de pilotage pour assurer le suivi des risques.</a:t>
            </a:r>
          </a:p>
        </p:txBody>
      </p:sp>
      <p:cxnSp>
        <p:nvCxnSpPr>
          <p:cNvPr id="13" name="Connecteur droit avec flèche 12">
            <a:extLst>
              <a:ext uri="{FF2B5EF4-FFF2-40B4-BE49-F238E27FC236}">
                <a16:creationId xmlns:a16="http://schemas.microsoft.com/office/drawing/2014/main" id="{87B07DDD-3E16-4E0A-69D3-7882FF8F8503}"/>
              </a:ext>
            </a:extLst>
          </p:cNvPr>
          <p:cNvCxnSpPr>
            <a:cxnSpLocks/>
          </p:cNvCxnSpPr>
          <p:nvPr/>
        </p:nvCxnSpPr>
        <p:spPr>
          <a:xfrm>
            <a:off x="4664380" y="2428269"/>
            <a:ext cx="0" cy="380207"/>
          </a:xfrm>
          <a:prstGeom prst="straightConnector1">
            <a:avLst/>
          </a:prstGeom>
          <a:noFill/>
          <a:ln w="19050">
            <a:solidFill>
              <a:srgbClr val="E53D50"/>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Forme libre 13">
            <a:extLst>
              <a:ext uri="{FF2B5EF4-FFF2-40B4-BE49-F238E27FC236}">
                <a16:creationId xmlns:a16="http://schemas.microsoft.com/office/drawing/2014/main" id="{6CD3A771-61D6-239F-EC68-A3183358589B}"/>
              </a:ext>
            </a:extLst>
          </p:cNvPr>
          <p:cNvSpPr/>
          <p:nvPr/>
        </p:nvSpPr>
        <p:spPr>
          <a:xfrm rot="10800000">
            <a:off x="1974575" y="2607197"/>
            <a:ext cx="5420131" cy="17450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E53D50"/>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34CD88C7-29F7-71C2-FED3-37FA1FF9E6D2}"/>
              </a:ext>
            </a:extLst>
          </p:cNvPr>
          <p:cNvPicPr>
            <a:picLocks noChangeAspect="1"/>
          </p:cNvPicPr>
          <p:nvPr/>
        </p:nvPicPr>
        <p:blipFill>
          <a:blip r:embed="rId7"/>
          <a:stretch>
            <a:fillRect/>
          </a:stretch>
        </p:blipFill>
        <p:spPr>
          <a:xfrm>
            <a:off x="3867887" y="2885235"/>
            <a:ext cx="1581296" cy="1126496"/>
          </a:xfrm>
          <a:prstGeom prst="rect">
            <a:avLst/>
          </a:prstGeom>
        </p:spPr>
      </p:pic>
      <p:sp>
        <p:nvSpPr>
          <p:cNvPr id="5" name="Title 4">
            <a:extLst>
              <a:ext uri="{FF2B5EF4-FFF2-40B4-BE49-F238E27FC236}">
                <a16:creationId xmlns:a16="http://schemas.microsoft.com/office/drawing/2014/main" id="{31D985F4-9862-C3FD-9A1D-897D58BAD38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Recalcul du risque</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E1A892D0-637A-1E10-6476-C995100B522F}"/>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53D51"/>
                </a:solidFill>
                <a:latin typeface="Segoe UI" panose="020B0502040204020203" pitchFamily="34" charset="0"/>
                <a:ea typeface="+mn-ea"/>
                <a:cs typeface="Segoe UI" panose="020B0502040204020203" pitchFamily="34" charset="0"/>
              </a:rPr>
              <a:t>Fin de l’atelier 5</a:t>
            </a:r>
            <a:endParaRPr lang="fr-FR" sz="1400" dirty="0">
              <a:solidFill>
                <a:srgbClr val="E53D5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7764055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FA4EB087-F332-2D2A-79FE-FDF8C8A686BA}"/>
              </a:ext>
            </a:extLst>
          </p:cNvPr>
          <p:cNvPicPr>
            <a:picLocks noChangeAspect="1"/>
          </p:cNvPicPr>
          <p:nvPr/>
        </p:nvPicPr>
        <p:blipFill>
          <a:blip r:embed="rId11"/>
          <a:stretch>
            <a:fillRect/>
          </a:stretch>
        </p:blipFill>
        <p:spPr>
          <a:xfrm>
            <a:off x="1752600" y="766000"/>
            <a:ext cx="5638800" cy="3860800"/>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052000" y="504000"/>
            <a:ext cx="1800201" cy="720080"/>
          </a:xfrm>
          <a:prstGeom prst="rect">
            <a:avLst/>
          </a:prstGeom>
          <a:noFill/>
        </p:spPr>
        <p:txBody>
          <a:bodyPr wrap="square" lIns="0" tIns="0" rIns="0" bIns="0">
            <a:noAutofit/>
          </a:bodyPr>
          <a:lstStyle/>
          <a:p>
            <a:r>
              <a:rPr lang="fr-FR" b="1" dirty="0">
                <a:solidFill>
                  <a:srgbClr val="252525"/>
                </a:solidFill>
                <a:latin typeface="Segoe UI" panose="020B0502040204020203" pitchFamily="34" charset="0"/>
                <a:cs typeface="Segoe UI" panose="020B0502040204020203" pitchFamily="34" charset="0"/>
              </a:rPr>
              <a:t>Avantages de</a:t>
            </a:r>
            <a:br>
              <a:rPr lang="fr-FR" b="1" dirty="0">
                <a:solidFill>
                  <a:srgbClr val="252525"/>
                </a:solidFill>
                <a:latin typeface="Segoe UI" panose="020B0502040204020203" pitchFamily="34" charset="0"/>
                <a:cs typeface="Segoe UI" panose="020B0502040204020203" pitchFamily="34" charset="0"/>
              </a:rPr>
            </a:br>
            <a:r>
              <a:rPr lang="fr-FR" b="1" dirty="0">
                <a:solidFill>
                  <a:srgbClr val="252525"/>
                </a:solidFill>
                <a:latin typeface="Segoe UI" panose="020B0502040204020203" pitchFamily="34" charset="0"/>
                <a:cs typeface="Segoe UI" panose="020B0502040204020203" pitchFamily="34" charset="0"/>
              </a:rPr>
              <a:t>la méthode</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1863568" y="2392850"/>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3003093" y="2392850"/>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4124458"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5254598"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6396919"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18655143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au 32">
            <a:extLst>
              <a:ext uri="{FF2B5EF4-FFF2-40B4-BE49-F238E27FC236}">
                <a16:creationId xmlns:a16="http://schemas.microsoft.com/office/drawing/2014/main" id="{14883E54-2136-61C9-3DB8-279072047B4A}"/>
              </a:ext>
            </a:extLst>
          </p:cNvPr>
          <p:cNvGraphicFramePr>
            <a:graphicFrameLocks noGrp="1"/>
          </p:cNvGraphicFramePr>
          <p:nvPr>
            <p:extLst>
              <p:ext uri="{D42A27DB-BD31-4B8C-83A1-F6EECF244321}">
                <p14:modId xmlns:p14="http://schemas.microsoft.com/office/powerpoint/2010/main" val="2084985050"/>
              </p:ext>
            </p:extLst>
          </p:nvPr>
        </p:nvGraphicFramePr>
        <p:xfrm>
          <a:off x="864870" y="1065773"/>
          <a:ext cx="6048000" cy="3598833"/>
        </p:xfrm>
        <a:graphic>
          <a:graphicData uri="http://schemas.openxmlformats.org/drawingml/2006/table">
            <a:tbl>
              <a:tblPr/>
              <a:tblGrid>
                <a:gridCol w="3528000">
                  <a:extLst>
                    <a:ext uri="{9D8B030D-6E8A-4147-A177-3AD203B41FA5}">
                      <a16:colId xmlns:a16="http://schemas.microsoft.com/office/drawing/2014/main" val="20001"/>
                    </a:ext>
                  </a:extLst>
                </a:gridCol>
                <a:gridCol w="504000">
                  <a:extLst>
                    <a:ext uri="{9D8B030D-6E8A-4147-A177-3AD203B41FA5}">
                      <a16:colId xmlns:a16="http://schemas.microsoft.com/office/drawing/2014/main" val="20002"/>
                    </a:ext>
                  </a:extLst>
                </a:gridCol>
                <a:gridCol w="504000">
                  <a:extLst>
                    <a:ext uri="{9D8B030D-6E8A-4147-A177-3AD203B41FA5}">
                      <a16:colId xmlns:a16="http://schemas.microsoft.com/office/drawing/2014/main" val="20003"/>
                    </a:ext>
                  </a:extLst>
                </a:gridCol>
                <a:gridCol w="504000">
                  <a:extLst>
                    <a:ext uri="{9D8B030D-6E8A-4147-A177-3AD203B41FA5}">
                      <a16:colId xmlns:a16="http://schemas.microsoft.com/office/drawing/2014/main" val="2026416289"/>
                    </a:ext>
                  </a:extLst>
                </a:gridCol>
                <a:gridCol w="504000">
                  <a:extLst>
                    <a:ext uri="{9D8B030D-6E8A-4147-A177-3AD203B41FA5}">
                      <a16:colId xmlns:a16="http://schemas.microsoft.com/office/drawing/2014/main" val="278715380"/>
                    </a:ext>
                  </a:extLst>
                </a:gridCol>
                <a:gridCol w="504000">
                  <a:extLst>
                    <a:ext uri="{9D8B030D-6E8A-4147-A177-3AD203B41FA5}">
                      <a16:colId xmlns:a16="http://schemas.microsoft.com/office/drawing/2014/main" val="3480822948"/>
                    </a:ext>
                  </a:extLst>
                </a:gridCol>
              </a:tblGrid>
              <a:tr h="358833">
                <a:tc>
                  <a:txBody>
                    <a:bodyPr/>
                    <a:lstStyle/>
                    <a:p>
                      <a:pPr algn="ctr"/>
                      <a:endParaRPr lang="fr-FR" sz="900" b="1"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dirty="0">
                          <a:solidFill>
                            <a:schemeClr val="bg1"/>
                          </a:solidFill>
                          <a:latin typeface="Segoe UI Semibold" panose="020B0502040204020203" pitchFamily="34" charset="0"/>
                          <a:ea typeface="Verdana" charset="0"/>
                          <a:cs typeface="Segoe UI Semibold" panose="020B0502040204020203" pitchFamily="34" charset="0"/>
                        </a:rPr>
                        <a:t>Ateliers a conduire</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4018661516"/>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dirty="0">
                          <a:solidFill>
                            <a:schemeClr val="bg1"/>
                          </a:solidFill>
                          <a:latin typeface="Segoe UI Semibold" panose="020B0502040204020203" pitchFamily="34" charset="0"/>
                          <a:ea typeface="Verdana" charset="0"/>
                          <a:cs typeface="Segoe UI Semibold" panose="020B0502040204020203" pitchFamily="34" charset="0"/>
                        </a:rPr>
                        <a:t>Objectif de l’étude</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1</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D00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2</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3</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B"/>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4</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8A900"/>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5</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3C50"/>
                    </a:solidFill>
                  </a:tcPr>
                </a:tc>
                <a:extLst>
                  <a:ext uri="{0D108BD9-81ED-4DB2-BD59-A6C34878D82A}">
                    <a16:rowId xmlns:a16="http://schemas.microsoft.com/office/drawing/2014/main" val="10000"/>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900" dirty="0">
                          <a:solidFill>
                            <a:srgbClr val="252525"/>
                          </a:solidFill>
                          <a:latin typeface="Segoe UI" panose="020B0502040204020203" pitchFamily="34" charset="0"/>
                          <a:cs typeface="Segoe UI" panose="020B0502040204020203" pitchFamily="34" charset="0"/>
                        </a:rPr>
                        <a:t>Identifier le socle de sécurité adapté à l’objet de l’étude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i="1"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Etre en conformité avec les référentiels de sécurité numérique</a:t>
                      </a: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900" dirty="0">
                          <a:solidFill>
                            <a:srgbClr val="252525"/>
                          </a:solidFill>
                          <a:latin typeface="Segoe UI" panose="020B0502040204020203" pitchFamily="34" charset="0"/>
                          <a:cs typeface="Segoe UI" panose="020B0502040204020203" pitchFamily="34" charset="0"/>
                        </a:rPr>
                        <a:t>Evaluer le niveau de menace de l’écosystème vis-à-vis de l’objet</a:t>
                      </a:r>
                      <a:br>
                        <a:rPr lang="fr-FR" sz="900" dirty="0">
                          <a:solidFill>
                            <a:srgbClr val="252525"/>
                          </a:solidFill>
                          <a:latin typeface="Segoe UI" panose="020B0502040204020203" pitchFamily="34" charset="0"/>
                          <a:cs typeface="Segoe UI" panose="020B0502040204020203" pitchFamily="34" charset="0"/>
                        </a:rPr>
                      </a:br>
                      <a:r>
                        <a:rPr lang="fr-FR" sz="900" dirty="0">
                          <a:solidFill>
                            <a:srgbClr val="252525"/>
                          </a:solidFill>
                          <a:latin typeface="Segoe UI" panose="020B0502040204020203" pitchFamily="34" charset="0"/>
                          <a:cs typeface="Segoe UI" panose="020B0502040204020203" pitchFamily="34" charset="0"/>
                        </a:rPr>
                        <a:t>de l’étude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68000">
                <a:tc>
                  <a:txBody>
                    <a:bodyPr/>
                    <a:lstStyle/>
                    <a:p>
                      <a:r>
                        <a:rPr lang="fr-FR" sz="900" dirty="0">
                          <a:solidFill>
                            <a:srgbClr val="252525"/>
                          </a:solidFill>
                          <a:latin typeface="Segoe UI" panose="020B0502040204020203" pitchFamily="34" charset="0"/>
                          <a:cs typeface="Segoe UI" panose="020B0502040204020203" pitchFamily="34" charset="0"/>
                        </a:rPr>
                        <a:t>Identifier et analyser les scénarios de haut niveau, intégrant l’écosystème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68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Réaliser une étude préliminaire de risque pour identifier les axes prioritaires d’amélioration de la sécurité</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1885382"/>
                  </a:ext>
                </a:extLst>
              </a:tr>
              <a:tr h="468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Conduire une étude de risque complète et fine, par exemple sur un produit de sécurité ou en vue de l’homologation d’un système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557722"/>
                  </a:ext>
                </a:extLst>
              </a:tr>
            </a:tbl>
          </a:graphicData>
        </a:graphic>
      </p:graphicFrame>
      <p:sp>
        <p:nvSpPr>
          <p:cNvPr id="2" name="Title 4">
            <a:extLst>
              <a:ext uri="{FF2B5EF4-FFF2-40B4-BE49-F238E27FC236}">
                <a16:creationId xmlns:a16="http://schemas.microsoft.com/office/drawing/2014/main" id="{B6BC5B05-84DB-A94B-94EA-1C4895785E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Une démarche adaptable selon l’objectif de l’étude</a:t>
            </a:r>
            <a:endParaRPr lang="en-US" sz="1800" dirty="0">
              <a:solidFill>
                <a:srgbClr val="252525"/>
              </a:solidFill>
              <a:latin typeface="Segoe UI" panose="020B0502040204020203" pitchFamily="34" charset="0"/>
              <a:cs typeface="Segoe UI" panose="020B0502040204020203" pitchFamily="34" charset="0"/>
            </a:endParaRPr>
          </a:p>
        </p:txBody>
      </p:sp>
      <p:pic>
        <p:nvPicPr>
          <p:cNvPr id="10" name="Image 9">
            <a:extLst>
              <a:ext uri="{FF2B5EF4-FFF2-40B4-BE49-F238E27FC236}">
                <a16:creationId xmlns:a16="http://schemas.microsoft.com/office/drawing/2014/main" id="{7D98B86B-7B20-4EDB-B3BA-AB06383CAD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2375919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0F189E-A78A-4248-B9C7-E1FB6518B156}"/>
              </a:ext>
            </a:extLst>
          </p:cNvPr>
          <p:cNvSpPr/>
          <p:nvPr/>
        </p:nvSpPr>
        <p:spPr>
          <a:xfrm>
            <a:off x="710492" y="1425321"/>
            <a:ext cx="2709108" cy="725572"/>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lstStyle/>
          <a:p>
            <a:pPr algn="r"/>
            <a:r>
              <a:rPr lang="fr-FR" sz="1200" b="1" dirty="0">
                <a:solidFill>
                  <a:srgbClr val="252525"/>
                </a:solidFill>
                <a:latin typeface="Segoe UI" panose="020B0502040204020203" pitchFamily="34" charset="0"/>
                <a:cs typeface="Segoe UI" panose="020B0502040204020203" pitchFamily="34" charset="0"/>
              </a:rPr>
              <a:t>Il est crucial de savoir ce qui a de la valeur dans son organisation...</a:t>
            </a:r>
          </a:p>
        </p:txBody>
      </p:sp>
      <p:pic>
        <p:nvPicPr>
          <p:cNvPr id="16" name="Image 15">
            <a:extLst>
              <a:ext uri="{FF2B5EF4-FFF2-40B4-BE49-F238E27FC236}">
                <a16:creationId xmlns:a16="http://schemas.microsoft.com/office/drawing/2014/main" id="{684E035F-6575-3D43-7FF5-C116C95985E6}"/>
              </a:ext>
            </a:extLst>
          </p:cNvPr>
          <p:cNvPicPr>
            <a:picLocks noChangeAspect="1"/>
          </p:cNvPicPr>
          <p:nvPr/>
        </p:nvPicPr>
        <p:blipFill>
          <a:blip r:embed="rId4"/>
          <a:stretch>
            <a:fillRect/>
          </a:stretch>
        </p:blipFill>
        <p:spPr>
          <a:xfrm>
            <a:off x="3532246" y="1168214"/>
            <a:ext cx="2079508" cy="3353280"/>
          </a:xfrm>
          <a:prstGeom prst="rect">
            <a:avLst/>
          </a:prstGeom>
        </p:spPr>
      </p:pic>
      <p:sp>
        <p:nvSpPr>
          <p:cNvPr id="2" name="Rectangle 1">
            <a:extLst>
              <a:ext uri="{FF2B5EF4-FFF2-40B4-BE49-F238E27FC236}">
                <a16:creationId xmlns:a16="http://schemas.microsoft.com/office/drawing/2014/main" id="{EF182816-4928-D5C2-8DB3-D0A0FEA6CB3A}"/>
              </a:ext>
            </a:extLst>
          </p:cNvPr>
          <p:cNvSpPr/>
          <p:nvPr/>
        </p:nvSpPr>
        <p:spPr>
          <a:xfrm>
            <a:off x="971600" y="2217011"/>
            <a:ext cx="2448000" cy="971212"/>
          </a:xfrm>
          <a:prstGeom prst="rect">
            <a:avLst/>
          </a:prstGeom>
          <a:solidFill>
            <a:schemeClr val="bg1"/>
          </a:solidFill>
          <a:ln w="31750">
            <a:solidFill>
              <a:srgbClr val="00C8DE"/>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08000" bIns="0" rtlCol="0" anchor="ctr">
            <a:noAutofit/>
          </a:bodyPr>
          <a:lstStyle/>
          <a:p>
            <a:r>
              <a:rPr lang="fr-FR" sz="1200" b="1" dirty="0">
                <a:solidFill>
                  <a:srgbClr val="00C8DE"/>
                </a:solidFill>
                <a:latin typeface="Segoe UI" panose="020B0502040204020203" pitchFamily="34" charset="0"/>
                <a:cs typeface="Segoe UI" panose="020B0502040204020203" pitchFamily="34" charset="0"/>
              </a:rPr>
              <a:t>Actifs d’information</a:t>
            </a:r>
          </a:p>
          <a:p>
            <a:r>
              <a:rPr lang="fr-FR" sz="1200" dirty="0">
                <a:solidFill>
                  <a:srgbClr val="252525"/>
                </a:solidFill>
                <a:latin typeface="Segoe UI" panose="020B0502040204020203" pitchFamily="34" charset="0"/>
                <a:cs typeface="Segoe UI" panose="020B0502040204020203" pitchFamily="34" charset="0"/>
              </a:rPr>
              <a:t>Fichiers de données, base de données, procédure et manuels d’utilisateurs, archives…</a:t>
            </a:r>
          </a:p>
        </p:txBody>
      </p:sp>
      <p:sp>
        <p:nvSpPr>
          <p:cNvPr id="9" name="Rectangle 8">
            <a:extLst>
              <a:ext uri="{FF2B5EF4-FFF2-40B4-BE49-F238E27FC236}">
                <a16:creationId xmlns:a16="http://schemas.microsoft.com/office/drawing/2014/main" id="{A693DF73-711F-3741-3444-8DE6214CA3D3}"/>
              </a:ext>
            </a:extLst>
          </p:cNvPr>
          <p:cNvSpPr/>
          <p:nvPr/>
        </p:nvSpPr>
        <p:spPr>
          <a:xfrm>
            <a:off x="5814119" y="2217012"/>
            <a:ext cx="2448000" cy="971212"/>
          </a:xfrm>
          <a:prstGeom prst="rect">
            <a:avLst/>
          </a:prstGeom>
          <a:solidFill>
            <a:schemeClr val="bg1"/>
          </a:solidFill>
          <a:ln w="31750">
            <a:solidFill>
              <a:srgbClr val="00C8DE"/>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08000" bIns="0" rtlCol="0" anchor="ctr">
            <a:noAutofit/>
          </a:bodyPr>
          <a:lstStyle/>
          <a:p>
            <a:r>
              <a:rPr lang="fr-FR" sz="1200" b="1" dirty="0">
                <a:solidFill>
                  <a:srgbClr val="00C8DE"/>
                </a:solidFill>
                <a:latin typeface="Segoe UI" panose="020B0502040204020203" pitchFamily="34" charset="0"/>
                <a:cs typeface="Segoe UI" panose="020B0502040204020203" pitchFamily="34" charset="0"/>
              </a:rPr>
              <a:t>Actifs applicatifs</a:t>
            </a:r>
          </a:p>
          <a:p>
            <a:r>
              <a:rPr lang="fr-FR" sz="1200" dirty="0">
                <a:solidFill>
                  <a:srgbClr val="252525"/>
                </a:solidFill>
                <a:latin typeface="Segoe UI" panose="020B0502040204020203" pitchFamily="34" charset="0"/>
                <a:cs typeface="Segoe UI" panose="020B0502040204020203" pitchFamily="34" charset="0"/>
              </a:rPr>
              <a:t>Progiciels, logiciels spécifiques, systèmes d’exploitation, outils de développement, utilitaires…</a:t>
            </a:r>
          </a:p>
        </p:txBody>
      </p:sp>
      <p:sp>
        <p:nvSpPr>
          <p:cNvPr id="13" name="Rectangle 12">
            <a:extLst>
              <a:ext uri="{FF2B5EF4-FFF2-40B4-BE49-F238E27FC236}">
                <a16:creationId xmlns:a16="http://schemas.microsoft.com/office/drawing/2014/main" id="{9BE2B65E-86D4-0A1B-216B-AE6C3FE6B340}"/>
              </a:ext>
            </a:extLst>
          </p:cNvPr>
          <p:cNvSpPr/>
          <p:nvPr/>
        </p:nvSpPr>
        <p:spPr>
          <a:xfrm>
            <a:off x="971600" y="3254343"/>
            <a:ext cx="2448000" cy="1080121"/>
          </a:xfrm>
          <a:prstGeom prst="rect">
            <a:avLst/>
          </a:prstGeom>
          <a:solidFill>
            <a:schemeClr val="bg1"/>
          </a:solidFill>
          <a:ln w="31750">
            <a:solidFill>
              <a:srgbClr val="00C8DE"/>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08000" bIns="0" rtlCol="0" anchor="ctr">
            <a:noAutofit/>
          </a:bodyPr>
          <a:lstStyle/>
          <a:p>
            <a:r>
              <a:rPr lang="fr-FR" sz="1200" b="1" dirty="0">
                <a:solidFill>
                  <a:srgbClr val="00C8DE"/>
                </a:solidFill>
                <a:latin typeface="Segoe UI" panose="020B0502040204020203" pitchFamily="34" charset="0"/>
                <a:cs typeface="Segoe UI" panose="020B0502040204020203" pitchFamily="34" charset="0"/>
              </a:rPr>
              <a:t>Actifs physiques</a:t>
            </a:r>
            <a:br>
              <a:rPr lang="fr-FR" sz="1200" b="1"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Serveurs informatiques, PC portables, matériels de communication, PABX, unité de climatisation…</a:t>
            </a:r>
          </a:p>
        </p:txBody>
      </p:sp>
      <p:sp>
        <p:nvSpPr>
          <p:cNvPr id="14" name="Rectangle 13">
            <a:extLst>
              <a:ext uri="{FF2B5EF4-FFF2-40B4-BE49-F238E27FC236}">
                <a16:creationId xmlns:a16="http://schemas.microsoft.com/office/drawing/2014/main" id="{0576C751-7EBF-84F5-4069-DB05A333320B}"/>
              </a:ext>
            </a:extLst>
          </p:cNvPr>
          <p:cNvSpPr/>
          <p:nvPr/>
        </p:nvSpPr>
        <p:spPr>
          <a:xfrm>
            <a:off x="5814119" y="3254342"/>
            <a:ext cx="2448000" cy="1080121"/>
          </a:xfrm>
          <a:prstGeom prst="rect">
            <a:avLst/>
          </a:prstGeom>
          <a:solidFill>
            <a:schemeClr val="bg1"/>
          </a:solidFill>
          <a:ln w="31750">
            <a:solidFill>
              <a:srgbClr val="00C8DE"/>
            </a:solidFill>
          </a:ln>
        </p:spPr>
        <p:style>
          <a:lnRef idx="2">
            <a:schemeClr val="accent1">
              <a:shade val="50000"/>
            </a:schemeClr>
          </a:lnRef>
          <a:fillRef idx="1">
            <a:schemeClr val="accent1"/>
          </a:fillRef>
          <a:effectRef idx="0">
            <a:schemeClr val="accent1"/>
          </a:effectRef>
          <a:fontRef idx="minor">
            <a:schemeClr val="lt1"/>
          </a:fontRef>
        </p:style>
        <p:txBody>
          <a:bodyPr wrap="square" lIns="144000" tIns="0" rIns="108000" bIns="0" rtlCol="0" anchor="ctr">
            <a:noAutofit/>
          </a:bodyPr>
          <a:lstStyle/>
          <a:p>
            <a:r>
              <a:rPr lang="fr-FR" sz="1200" b="1" dirty="0">
                <a:solidFill>
                  <a:srgbClr val="00C8DE"/>
                </a:solidFill>
                <a:latin typeface="Segoe UI" panose="020B0502040204020203" pitchFamily="34" charset="0"/>
                <a:cs typeface="Segoe UI" panose="020B0502040204020203" pitchFamily="34" charset="0"/>
              </a:rPr>
              <a:t>Actifs humains</a:t>
            </a:r>
          </a:p>
          <a:p>
            <a:r>
              <a:rPr lang="fr-FR" sz="1200" dirty="0">
                <a:solidFill>
                  <a:srgbClr val="252525"/>
                </a:solidFill>
                <a:latin typeface="Segoe UI" panose="020B0502040204020203" pitchFamily="34" charset="0"/>
                <a:cs typeface="Segoe UI" panose="020B0502040204020203" pitchFamily="34" charset="0"/>
              </a:rPr>
              <a:t>Personnels de direction, techniciens, développeurs, administrateurs…</a:t>
            </a:r>
          </a:p>
        </p:txBody>
      </p:sp>
      <p:sp>
        <p:nvSpPr>
          <p:cNvPr id="19" name="Rectangle 18">
            <a:extLst>
              <a:ext uri="{FF2B5EF4-FFF2-40B4-BE49-F238E27FC236}">
                <a16:creationId xmlns:a16="http://schemas.microsoft.com/office/drawing/2014/main" id="{07AFB475-7B97-A0E1-B05E-CCFB2C635D80}"/>
              </a:ext>
            </a:extLst>
          </p:cNvPr>
          <p:cNvSpPr/>
          <p:nvPr/>
        </p:nvSpPr>
        <p:spPr>
          <a:xfrm>
            <a:off x="5814119" y="1425321"/>
            <a:ext cx="2358281" cy="725572"/>
          </a:xfrm>
          <a:prstGeom prst="rect">
            <a:avLst/>
          </a:prstGeom>
          <a:noFill/>
          <a:ln>
            <a:noFill/>
          </a:ln>
          <a:effectLst/>
        </p:spPr>
        <p:style>
          <a:lnRef idx="1">
            <a:schemeClr val="accent2"/>
          </a:lnRef>
          <a:fillRef idx="2">
            <a:schemeClr val="accent2"/>
          </a:fillRef>
          <a:effectRef idx="1">
            <a:schemeClr val="accent2"/>
          </a:effectRef>
          <a:fontRef idx="minor">
            <a:schemeClr val="dk1"/>
          </a:fontRef>
        </p:style>
        <p:txBody>
          <a:bodyPr lIns="0" tIns="0" rIns="0" bIns="0" rtlCol="0" anchor="ctr"/>
          <a:lstStyle/>
          <a:p>
            <a:r>
              <a:rPr lang="fr-FR" sz="1200" b="1" dirty="0">
                <a:solidFill>
                  <a:srgbClr val="252525"/>
                </a:solidFill>
                <a:latin typeface="Segoe UI" panose="020B0502040204020203" pitchFamily="34" charset="0"/>
                <a:cs typeface="Segoe UI" panose="020B0502040204020203" pitchFamily="34" charset="0"/>
              </a:rPr>
              <a:t>… pour savoir quoi protéger !</a:t>
            </a:r>
          </a:p>
        </p:txBody>
      </p:sp>
      <p:sp>
        <p:nvSpPr>
          <p:cNvPr id="4" name="ZoneTexte 3">
            <a:extLst>
              <a:ext uri="{FF2B5EF4-FFF2-40B4-BE49-F238E27FC236}">
                <a16:creationId xmlns:a16="http://schemas.microsoft.com/office/drawing/2014/main" id="{4BE089BE-C79E-C1DD-2FA2-F9F0D1B95FA2}"/>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C8DE"/>
                </a:solidFill>
                <a:latin typeface="Segoe UI" panose="020B0502040204020203" pitchFamily="34" charset="0"/>
                <a:cs typeface="Segoe UI" panose="020B0502040204020203" pitchFamily="34" charset="0"/>
              </a:rPr>
              <a:t>Les actifs</a:t>
            </a:r>
            <a:endParaRPr lang="fr-FR" sz="1400" dirty="0">
              <a:solidFill>
                <a:srgbClr val="00AFAA"/>
              </a:solidFill>
              <a:latin typeface="Segoe UI" panose="020B0502040204020203" pitchFamily="34" charset="0"/>
              <a:cs typeface="Segoe UI" panose="020B0502040204020203" pitchFamily="34" charset="0"/>
            </a:endParaRPr>
          </a:p>
        </p:txBody>
      </p:sp>
      <p:sp>
        <p:nvSpPr>
          <p:cNvPr id="6" name="Title 4">
            <a:extLst>
              <a:ext uri="{FF2B5EF4-FFF2-40B4-BE49-F238E27FC236}">
                <a16:creationId xmlns:a16="http://schemas.microsoft.com/office/drawing/2014/main" id="{DC55C3A6-8992-D498-C717-BEB11B7C65A7}"/>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3997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3" grpId="0" animBg="1"/>
      <p:bldP spid="14"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au 20">
            <a:extLst>
              <a:ext uri="{FF2B5EF4-FFF2-40B4-BE49-F238E27FC236}">
                <a16:creationId xmlns:a16="http://schemas.microsoft.com/office/drawing/2014/main" id="{1660865D-B395-A73A-D492-E13F3CE45848}"/>
              </a:ext>
            </a:extLst>
          </p:cNvPr>
          <p:cNvGraphicFramePr>
            <a:graphicFrameLocks noGrp="1"/>
          </p:cNvGraphicFramePr>
          <p:nvPr>
            <p:extLst>
              <p:ext uri="{D42A27DB-BD31-4B8C-83A1-F6EECF244321}">
                <p14:modId xmlns:p14="http://schemas.microsoft.com/office/powerpoint/2010/main" val="800593365"/>
              </p:ext>
            </p:extLst>
          </p:nvPr>
        </p:nvGraphicFramePr>
        <p:xfrm>
          <a:off x="864870" y="1065773"/>
          <a:ext cx="6048000" cy="3598833"/>
        </p:xfrm>
        <a:graphic>
          <a:graphicData uri="http://schemas.openxmlformats.org/drawingml/2006/table">
            <a:tbl>
              <a:tblPr/>
              <a:tblGrid>
                <a:gridCol w="3528000">
                  <a:extLst>
                    <a:ext uri="{9D8B030D-6E8A-4147-A177-3AD203B41FA5}">
                      <a16:colId xmlns:a16="http://schemas.microsoft.com/office/drawing/2014/main" val="20001"/>
                    </a:ext>
                  </a:extLst>
                </a:gridCol>
                <a:gridCol w="504000">
                  <a:extLst>
                    <a:ext uri="{9D8B030D-6E8A-4147-A177-3AD203B41FA5}">
                      <a16:colId xmlns:a16="http://schemas.microsoft.com/office/drawing/2014/main" val="20002"/>
                    </a:ext>
                  </a:extLst>
                </a:gridCol>
                <a:gridCol w="504000">
                  <a:extLst>
                    <a:ext uri="{9D8B030D-6E8A-4147-A177-3AD203B41FA5}">
                      <a16:colId xmlns:a16="http://schemas.microsoft.com/office/drawing/2014/main" val="20003"/>
                    </a:ext>
                  </a:extLst>
                </a:gridCol>
                <a:gridCol w="504000">
                  <a:extLst>
                    <a:ext uri="{9D8B030D-6E8A-4147-A177-3AD203B41FA5}">
                      <a16:colId xmlns:a16="http://schemas.microsoft.com/office/drawing/2014/main" val="2026416289"/>
                    </a:ext>
                  </a:extLst>
                </a:gridCol>
                <a:gridCol w="504000">
                  <a:extLst>
                    <a:ext uri="{9D8B030D-6E8A-4147-A177-3AD203B41FA5}">
                      <a16:colId xmlns:a16="http://schemas.microsoft.com/office/drawing/2014/main" val="278715380"/>
                    </a:ext>
                  </a:extLst>
                </a:gridCol>
                <a:gridCol w="504000">
                  <a:extLst>
                    <a:ext uri="{9D8B030D-6E8A-4147-A177-3AD203B41FA5}">
                      <a16:colId xmlns:a16="http://schemas.microsoft.com/office/drawing/2014/main" val="3480822948"/>
                    </a:ext>
                  </a:extLst>
                </a:gridCol>
              </a:tblGrid>
              <a:tr h="358833">
                <a:tc>
                  <a:txBody>
                    <a:bodyPr/>
                    <a:lstStyle/>
                    <a:p>
                      <a:pPr algn="ctr"/>
                      <a:endParaRPr lang="fr-FR" sz="900" b="1"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dirty="0">
                          <a:solidFill>
                            <a:schemeClr val="bg1"/>
                          </a:solidFill>
                          <a:latin typeface="Segoe UI Semibold" panose="020B0502040204020203" pitchFamily="34" charset="0"/>
                          <a:ea typeface="Verdana" charset="0"/>
                          <a:cs typeface="Segoe UI Semibold" panose="020B0502040204020203" pitchFamily="34" charset="0"/>
                        </a:rPr>
                        <a:t>Ateliers a conduire</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4018661516"/>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dirty="0">
                          <a:solidFill>
                            <a:schemeClr val="bg1"/>
                          </a:solidFill>
                          <a:latin typeface="Segoe UI Semibold" panose="020B0502040204020203" pitchFamily="34" charset="0"/>
                          <a:ea typeface="Verdana" charset="0"/>
                          <a:cs typeface="Segoe UI Semibold" panose="020B0502040204020203" pitchFamily="34" charset="0"/>
                        </a:rPr>
                        <a:t>Objectif de l’étude</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1</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D00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2</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3</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B"/>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4</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8A900"/>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5</a:t>
                      </a: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3C50"/>
                    </a:solidFill>
                  </a:tcPr>
                </a:tc>
                <a:extLst>
                  <a:ext uri="{0D108BD9-81ED-4DB2-BD59-A6C34878D82A}">
                    <a16:rowId xmlns:a16="http://schemas.microsoft.com/office/drawing/2014/main" val="10000"/>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900" dirty="0">
                          <a:solidFill>
                            <a:srgbClr val="252525"/>
                          </a:solidFill>
                          <a:latin typeface="Segoe UI" panose="020B0502040204020203" pitchFamily="34" charset="0"/>
                          <a:cs typeface="Segoe UI" panose="020B0502040204020203" pitchFamily="34" charset="0"/>
                        </a:rPr>
                        <a:t>Identifier le socle de sécurité adapté à l’objet de l’étude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D008D"/>
                          </a:solidFill>
                          <a:latin typeface="Segoe UI" panose="020B0502040204020203" pitchFamily="34" charset="0"/>
                          <a:ea typeface="+mn-ea"/>
                          <a:cs typeface="Segoe UI" panose="020B0502040204020203" pitchFamily="34" charset="0"/>
                        </a:rPr>
                        <a:t>X</a:t>
                      </a:r>
                      <a:endParaRPr lang="fr-FR" sz="1400" i="1" kern="1200" dirty="0">
                        <a:solidFill>
                          <a:srgbClr val="ED008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Etre en conformité avec les référentiels de sécurité numérique</a:t>
                      </a: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D008D"/>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73C50"/>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6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900" dirty="0">
                          <a:solidFill>
                            <a:srgbClr val="252525"/>
                          </a:solidFill>
                          <a:latin typeface="Segoe UI" panose="020B0502040204020203" pitchFamily="34" charset="0"/>
                          <a:cs typeface="Segoe UI" panose="020B0502040204020203" pitchFamily="34" charset="0"/>
                        </a:rPr>
                        <a:t>Evaluer le niveau de menace de l’écosystème vis-à-vis de l’objet</a:t>
                      </a:r>
                      <a:br>
                        <a:rPr lang="fr-FR" sz="900" dirty="0">
                          <a:solidFill>
                            <a:srgbClr val="252525"/>
                          </a:solidFill>
                          <a:latin typeface="Segoe UI" panose="020B0502040204020203" pitchFamily="34" charset="0"/>
                          <a:cs typeface="Segoe UI" panose="020B0502040204020203" pitchFamily="34" charset="0"/>
                        </a:rPr>
                      </a:br>
                      <a:r>
                        <a:rPr lang="fr-FR" sz="900" dirty="0">
                          <a:solidFill>
                            <a:srgbClr val="252525"/>
                          </a:solidFill>
                          <a:latin typeface="Segoe UI" panose="020B0502040204020203" pitchFamily="34" charset="0"/>
                          <a:cs typeface="Segoe UI" panose="020B0502040204020203" pitchFamily="34" charset="0"/>
                        </a:rPr>
                        <a:t>de l’étude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00AFAB"/>
                          </a:solidFill>
                          <a:latin typeface="Segoe UI" panose="020B0502040204020203" pitchFamily="34" charset="0"/>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800" i="1" kern="1200" dirty="0">
                          <a:solidFill>
                            <a:srgbClr val="00AFAB"/>
                          </a:solidFill>
                          <a:latin typeface="Segoe UI" panose="020B0502040204020203" pitchFamily="34" charset="0"/>
                          <a:ea typeface="+mn-ea"/>
                          <a:cs typeface="Segoe UI" panose="020B0502040204020203" pitchFamily="34" charset="0"/>
                        </a:rPr>
                        <a:t>(note 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68000">
                <a:tc>
                  <a:txBody>
                    <a:bodyPr/>
                    <a:lstStyle/>
                    <a:p>
                      <a:r>
                        <a:rPr lang="fr-FR" sz="900" dirty="0">
                          <a:solidFill>
                            <a:srgbClr val="252525"/>
                          </a:solidFill>
                          <a:latin typeface="Segoe UI" panose="020B0502040204020203" pitchFamily="34" charset="0"/>
                          <a:cs typeface="Segoe UI" panose="020B0502040204020203" pitchFamily="34" charset="0"/>
                        </a:rPr>
                        <a:t>Identifier et analyser les scénarios de haut niveau, intégrant l’écosystème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i="1" kern="1200" dirty="0">
                        <a:solidFill>
                          <a:srgbClr val="ED008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77216D"/>
                          </a:solidFill>
                          <a:latin typeface="Segoe UI" panose="020B0502040204020203" pitchFamily="34" charset="0"/>
                          <a:ea typeface="+mn-ea"/>
                          <a:cs typeface="Segoe UI" panose="020B0502040204020203" pitchFamily="34" charset="0"/>
                        </a:rPr>
                        <a:t>X</a:t>
                      </a:r>
                      <a:endParaRPr lang="fr-FR" sz="1200" i="1" kern="1200" dirty="0">
                        <a:solidFill>
                          <a:srgbClr val="77216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00AFAB"/>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i="1" kern="1200" dirty="0">
                        <a:solidFill>
                          <a:srgbClr val="E73C50"/>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68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Réaliser une étude préliminaire de risque pour identifier les axes prioritaires d’amélioration de la sécurité</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D008D"/>
                          </a:solidFill>
                          <a:latin typeface="Segoe UI" panose="020B0502040204020203" pitchFamily="34" charset="0"/>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900" i="1" kern="1200" dirty="0">
                          <a:solidFill>
                            <a:srgbClr val="ED008D"/>
                          </a:solidFill>
                          <a:latin typeface="Segoe UI" panose="020B0502040204020203" pitchFamily="34" charset="0"/>
                          <a:ea typeface="+mn-ea"/>
                          <a:cs typeface="Segoe UI" panose="020B0502040204020203" pitchFamily="34" charset="0"/>
                        </a:rPr>
                        <a:t>(note 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77216D"/>
                          </a:solidFill>
                          <a:latin typeface="Segoe UI" panose="020B0502040204020203" pitchFamily="34" charset="0"/>
                          <a:ea typeface="+mn-ea"/>
                          <a:cs typeface="Segoe UI" panose="020B0502040204020203" pitchFamily="34" charset="0"/>
                        </a:rPr>
                        <a:t>X</a:t>
                      </a:r>
                      <a:endParaRPr lang="fr-FR" sz="1200" i="1" kern="1200" dirty="0">
                        <a:solidFill>
                          <a:srgbClr val="77216D"/>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00AFAB"/>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73C50"/>
                          </a:solidFill>
                          <a:latin typeface="Segoe UI" panose="020B0502040204020203" pitchFamily="34" charset="0"/>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800" i="1" kern="1200" dirty="0">
                          <a:solidFill>
                            <a:srgbClr val="E73C50"/>
                          </a:solidFill>
                          <a:latin typeface="Segoe UI" panose="020B0502040204020203" pitchFamily="34" charset="0"/>
                          <a:ea typeface="+mn-ea"/>
                          <a:cs typeface="Segoe UI" panose="020B0502040204020203" pitchFamily="34" charset="0"/>
                        </a:rPr>
                        <a:t>(note 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1885382"/>
                  </a:ext>
                </a:extLst>
              </a:tr>
              <a:tr h="468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dirty="0">
                          <a:solidFill>
                            <a:srgbClr val="252525"/>
                          </a:solidFill>
                          <a:latin typeface="Segoe UI" panose="020B0502040204020203" pitchFamily="34" charset="0"/>
                          <a:cs typeface="Segoe UI" panose="020B0502040204020203" pitchFamily="34" charset="0"/>
                        </a:rPr>
                        <a:t>Conduire une étude de risque complète et fine, par exemple sur un produit de sécurité ou en vue de l’homologation d’un système</a:t>
                      </a:r>
                    </a:p>
                  </a:txBody>
                  <a:tcPr marL="114204" marR="4111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D008D"/>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77216D"/>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00AFAB"/>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C8A900"/>
                          </a:solidFill>
                          <a:latin typeface="Segoe UI" panose="020B0502040204020203" pitchFamily="34" charset="0"/>
                          <a:ea typeface="+mn-ea"/>
                          <a:cs typeface="Segoe UI" panose="020B0502040204020203" pitchFamily="34" charset="0"/>
                        </a:rPr>
                        <a:t>X</a:t>
                      </a:r>
                      <a:endParaRPr lang="fr-FR" sz="1200" i="1" kern="1200" dirty="0">
                        <a:solidFill>
                          <a:srgbClr val="C8A900"/>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kern="1200" dirty="0">
                          <a:solidFill>
                            <a:srgbClr val="E73C50"/>
                          </a:solidFill>
                          <a:latin typeface="Segoe UI" panose="020B0502040204020203" pitchFamily="34" charset="0"/>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557722"/>
                  </a:ext>
                </a:extLst>
              </a:tr>
            </a:tbl>
          </a:graphicData>
        </a:graphic>
      </p:graphicFrame>
      <p:sp>
        <p:nvSpPr>
          <p:cNvPr id="31" name="ZoneTexte 30">
            <a:extLst>
              <a:ext uri="{FF2B5EF4-FFF2-40B4-BE49-F238E27FC236}">
                <a16:creationId xmlns:a16="http://schemas.microsoft.com/office/drawing/2014/main" id="{D7F7E809-0894-AE14-FB3F-D905420D7997}"/>
              </a:ext>
            </a:extLst>
          </p:cNvPr>
          <p:cNvSpPr txBox="1"/>
          <p:nvPr/>
        </p:nvSpPr>
        <p:spPr>
          <a:xfrm>
            <a:off x="7040880" y="1810003"/>
            <a:ext cx="1843920" cy="1954381"/>
          </a:xfrm>
          <a:prstGeom prst="rect">
            <a:avLst/>
          </a:prstGeom>
          <a:noFill/>
        </p:spPr>
        <p:txBody>
          <a:bodyPr wrap="square" lIns="0" tIns="0" rIns="0" bIns="0" rtlCol="0">
            <a:spAutoFit/>
          </a:bodyPr>
          <a:lstStyle/>
          <a:p>
            <a:pPr>
              <a:spcAft>
                <a:spcPts val="600"/>
              </a:spcAft>
            </a:pPr>
            <a:r>
              <a:rPr lang="fr-FR" sz="900" i="1" dirty="0">
                <a:solidFill>
                  <a:srgbClr val="00AFAB"/>
                </a:solidFill>
                <a:latin typeface="Segoe UI" panose="020B0502040204020203" pitchFamily="34" charset="0"/>
                <a:cs typeface="Segoe UI" panose="020B0502040204020203" pitchFamily="34" charset="0"/>
              </a:rPr>
              <a:t>Note 1</a:t>
            </a:r>
            <a:br>
              <a:rPr lang="fr-FR" sz="900" i="1" dirty="0">
                <a:solidFill>
                  <a:srgbClr val="252525"/>
                </a:solidFill>
                <a:latin typeface="Segoe UI" panose="020B0502040204020203" pitchFamily="34" charset="0"/>
                <a:cs typeface="Segoe UI" panose="020B0502040204020203" pitchFamily="34" charset="0"/>
              </a:rPr>
            </a:br>
            <a:r>
              <a:rPr lang="fr-FR" sz="900" i="1" dirty="0">
                <a:solidFill>
                  <a:srgbClr val="252525"/>
                </a:solidFill>
                <a:latin typeface="Segoe UI" panose="020B0502040204020203" pitchFamily="34" charset="0"/>
                <a:cs typeface="Segoe UI" panose="020B0502040204020203" pitchFamily="34" charset="0"/>
              </a:rPr>
              <a:t>Etape a) de l’atelier uniquement ; cela ne nécessite pas d’avoir conduit au préalable les ateliers 1 et 2.</a:t>
            </a:r>
          </a:p>
          <a:p>
            <a:pPr>
              <a:spcAft>
                <a:spcPts val="600"/>
              </a:spcAft>
            </a:pPr>
            <a:r>
              <a:rPr lang="fr-FR" sz="900" i="1" dirty="0">
                <a:solidFill>
                  <a:srgbClr val="ED008D"/>
                </a:solidFill>
                <a:latin typeface="Segoe UI" panose="020B0502040204020203" pitchFamily="34" charset="0"/>
                <a:cs typeface="Segoe UI" panose="020B0502040204020203" pitchFamily="34" charset="0"/>
              </a:rPr>
              <a:t>Note 2</a:t>
            </a:r>
            <a:br>
              <a:rPr lang="fr-FR" sz="900" i="1" dirty="0">
                <a:solidFill>
                  <a:srgbClr val="252525"/>
                </a:solidFill>
                <a:latin typeface="Segoe UI" panose="020B0502040204020203" pitchFamily="34" charset="0"/>
                <a:cs typeface="Segoe UI" panose="020B0502040204020203" pitchFamily="34" charset="0"/>
              </a:rPr>
            </a:br>
            <a:r>
              <a:rPr lang="fr-FR" sz="900" i="1" dirty="0">
                <a:solidFill>
                  <a:srgbClr val="252525"/>
                </a:solidFill>
                <a:latin typeface="Segoe UI" panose="020B0502040204020203" pitchFamily="34" charset="0"/>
                <a:cs typeface="Segoe UI" panose="020B0502040204020203" pitchFamily="34" charset="0"/>
              </a:rPr>
              <a:t>Dans le cadre d’une étude préliminaire, le degré de profondeur de l’atelier 1 est à adapter (exemple : ne recenser que les principales valeurs métiers, réaliser une analyse sommaire du socle de sécurité).</a:t>
            </a:r>
          </a:p>
          <a:p>
            <a:r>
              <a:rPr lang="fr-FR" sz="900" i="1" dirty="0">
                <a:solidFill>
                  <a:srgbClr val="E73C50"/>
                </a:solidFill>
                <a:latin typeface="Segoe UI" panose="020B0502040204020203" pitchFamily="34" charset="0"/>
                <a:cs typeface="Segoe UI" panose="020B0502040204020203" pitchFamily="34" charset="0"/>
              </a:rPr>
              <a:t>Note 3</a:t>
            </a:r>
            <a:br>
              <a:rPr lang="fr-FR" sz="900" i="1" dirty="0">
                <a:solidFill>
                  <a:srgbClr val="252525"/>
                </a:solidFill>
                <a:latin typeface="Segoe UI" panose="020B0502040204020203" pitchFamily="34" charset="0"/>
                <a:cs typeface="Segoe UI" panose="020B0502040204020203" pitchFamily="34" charset="0"/>
              </a:rPr>
            </a:br>
            <a:r>
              <a:rPr lang="fr-FR" sz="900" i="1" dirty="0">
                <a:solidFill>
                  <a:srgbClr val="252525"/>
                </a:solidFill>
                <a:latin typeface="Segoe UI" panose="020B0502040204020203" pitchFamily="34" charset="0"/>
                <a:cs typeface="Segoe UI" panose="020B0502040204020203" pitchFamily="34" charset="0"/>
              </a:rPr>
              <a:t>Etape b) de l’atelier uniquement.</a:t>
            </a:r>
          </a:p>
        </p:txBody>
      </p:sp>
      <p:sp>
        <p:nvSpPr>
          <p:cNvPr id="2" name="Title 4">
            <a:extLst>
              <a:ext uri="{FF2B5EF4-FFF2-40B4-BE49-F238E27FC236}">
                <a16:creationId xmlns:a16="http://schemas.microsoft.com/office/drawing/2014/main" id="{40796EAE-96A7-1164-C32D-64EA5134257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Une démarche adaptable selon l’objectif de l’étude</a:t>
            </a:r>
            <a:endParaRPr lang="en-US" sz="1800" dirty="0">
              <a:solidFill>
                <a:srgbClr val="252525"/>
              </a:solidFill>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059B714C-4744-48B9-B86C-9A2CE80764A5}"/>
              </a:ext>
            </a:extLst>
          </p:cNvPr>
          <p:cNvSpPr/>
          <p:nvPr/>
        </p:nvSpPr>
        <p:spPr>
          <a:xfrm>
            <a:off x="4429957" y="2343706"/>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64C854B1-02F9-416E-993E-8ED9E129A4D6}"/>
              </a:ext>
            </a:extLst>
          </p:cNvPr>
          <p:cNvSpPr/>
          <p:nvPr/>
        </p:nvSpPr>
        <p:spPr>
          <a:xfrm>
            <a:off x="6460107" y="2343706"/>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6F3D3B04-9EC4-44A2-B0AA-F7DD2E8882DA}"/>
              </a:ext>
            </a:extLst>
          </p:cNvPr>
          <p:cNvSpPr/>
          <p:nvPr/>
        </p:nvSpPr>
        <p:spPr>
          <a:xfrm>
            <a:off x="5453343" y="2822705"/>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36D24A5-35C7-4739-85F2-CD6ACAADF3F6}"/>
              </a:ext>
            </a:extLst>
          </p:cNvPr>
          <p:cNvSpPr/>
          <p:nvPr/>
        </p:nvSpPr>
        <p:spPr>
          <a:xfrm>
            <a:off x="6963435" y="1741108"/>
            <a:ext cx="1856715" cy="6025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306F9495-72A4-440C-B2BA-22A194A9F03F}"/>
              </a:ext>
            </a:extLst>
          </p:cNvPr>
          <p:cNvSpPr/>
          <p:nvPr/>
        </p:nvSpPr>
        <p:spPr>
          <a:xfrm>
            <a:off x="4951286" y="3291092"/>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9EC0654C-31FA-4CD4-B493-C13582DF1839}"/>
              </a:ext>
            </a:extLst>
          </p:cNvPr>
          <p:cNvSpPr/>
          <p:nvPr/>
        </p:nvSpPr>
        <p:spPr>
          <a:xfrm>
            <a:off x="5454860" y="3291092"/>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357FC3F4-2AB5-4A95-A408-4B7E530B135B}"/>
              </a:ext>
            </a:extLst>
          </p:cNvPr>
          <p:cNvSpPr/>
          <p:nvPr/>
        </p:nvSpPr>
        <p:spPr>
          <a:xfrm>
            <a:off x="7040879" y="2388899"/>
            <a:ext cx="1856715" cy="14443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948FB177-16CE-4598-BC6D-E4428DF79795}"/>
              </a:ext>
            </a:extLst>
          </p:cNvPr>
          <p:cNvSpPr/>
          <p:nvPr/>
        </p:nvSpPr>
        <p:spPr>
          <a:xfrm>
            <a:off x="4443276" y="3764384"/>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020DEED7-05DC-4B4A-8BB9-4684BC0EDA20}"/>
              </a:ext>
            </a:extLst>
          </p:cNvPr>
          <p:cNvSpPr/>
          <p:nvPr/>
        </p:nvSpPr>
        <p:spPr>
          <a:xfrm>
            <a:off x="4951286" y="3764384"/>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29">
            <a:extLst>
              <a:ext uri="{FF2B5EF4-FFF2-40B4-BE49-F238E27FC236}">
                <a16:creationId xmlns:a16="http://schemas.microsoft.com/office/drawing/2014/main" id="{E05AE713-6B94-43B2-BE3A-9130FF01ABEC}"/>
              </a:ext>
            </a:extLst>
          </p:cNvPr>
          <p:cNvSpPr/>
          <p:nvPr/>
        </p:nvSpPr>
        <p:spPr>
          <a:xfrm>
            <a:off x="5472615" y="3764384"/>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0F858A58-0865-472A-A87B-FB6241C38AF3}"/>
              </a:ext>
            </a:extLst>
          </p:cNvPr>
          <p:cNvSpPr/>
          <p:nvPr/>
        </p:nvSpPr>
        <p:spPr>
          <a:xfrm>
            <a:off x="6455590" y="3764384"/>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BEDDBCE9-8A45-4427-8EC7-ECBABD088FB9}"/>
              </a:ext>
            </a:extLst>
          </p:cNvPr>
          <p:cNvSpPr/>
          <p:nvPr/>
        </p:nvSpPr>
        <p:spPr>
          <a:xfrm>
            <a:off x="4443276" y="4215267"/>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33">
            <a:extLst>
              <a:ext uri="{FF2B5EF4-FFF2-40B4-BE49-F238E27FC236}">
                <a16:creationId xmlns:a16="http://schemas.microsoft.com/office/drawing/2014/main" id="{F5E1C720-C01D-4ADC-8B4B-5B8E93456F6E}"/>
              </a:ext>
            </a:extLst>
          </p:cNvPr>
          <p:cNvSpPr/>
          <p:nvPr/>
        </p:nvSpPr>
        <p:spPr>
          <a:xfrm>
            <a:off x="4964605" y="4215267"/>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4C48FD44-28A7-456C-ABD4-76EBB9BB9629}"/>
              </a:ext>
            </a:extLst>
          </p:cNvPr>
          <p:cNvSpPr/>
          <p:nvPr/>
        </p:nvSpPr>
        <p:spPr>
          <a:xfrm>
            <a:off x="5485934" y="4215267"/>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Rectangle 35">
            <a:extLst>
              <a:ext uri="{FF2B5EF4-FFF2-40B4-BE49-F238E27FC236}">
                <a16:creationId xmlns:a16="http://schemas.microsoft.com/office/drawing/2014/main" id="{412F62A2-0DD2-4E92-B9B7-1ED347FD8544}"/>
              </a:ext>
            </a:extLst>
          </p:cNvPr>
          <p:cNvSpPr/>
          <p:nvPr/>
        </p:nvSpPr>
        <p:spPr>
          <a:xfrm>
            <a:off x="6468909" y="4215267"/>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9A72E2B1-03A1-418A-A1DB-11D365579786}"/>
              </a:ext>
            </a:extLst>
          </p:cNvPr>
          <p:cNvSpPr/>
          <p:nvPr/>
        </p:nvSpPr>
        <p:spPr>
          <a:xfrm>
            <a:off x="5942245" y="4224145"/>
            <a:ext cx="399495" cy="408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a:extLst>
              <a:ext uri="{FF2B5EF4-FFF2-40B4-BE49-F238E27FC236}">
                <a16:creationId xmlns:a16="http://schemas.microsoft.com/office/drawing/2014/main" id="{D05E2B3B-6739-41E5-8A26-87E8758AA9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975080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3"/>
                                        </p:tgtEl>
                                      </p:cBhvr>
                                    </p:animEffect>
                                    <p:set>
                                      <p:cBhvr>
                                        <p:cTn id="10" dur="1" fill="hold">
                                          <p:stCondLst>
                                            <p:cond delay="499"/>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grpId="0" nodeType="clickEffect">
                                  <p:stCondLst>
                                    <p:cond delay="0"/>
                                  </p:stCondLst>
                                  <p:childTnLst>
                                    <p:animEffect transition="out" filter="wipe(left)">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500"/>
                                        <p:tgtEl>
                                          <p:spTgt spid="14"/>
                                        </p:tgtEl>
                                      </p:cBhvr>
                                    </p:animEffect>
                                    <p:set>
                                      <p:cBhvr>
                                        <p:cTn id="18" dur="1" fill="hold">
                                          <p:stCondLst>
                                            <p:cond delay="499"/>
                                          </p:stCondLst>
                                        </p:cTn>
                                        <p:tgtEl>
                                          <p:spTgt spid="1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17"/>
                                        </p:tgtEl>
                                      </p:cBhvr>
                                    </p:animEffect>
                                    <p:set>
                                      <p:cBhvr>
                                        <p:cTn id="26" dur="1" fill="hold">
                                          <p:stCondLst>
                                            <p:cond delay="499"/>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20"/>
                                        </p:tgtEl>
                                      </p:cBhvr>
                                    </p:animEffect>
                                    <p:set>
                                      <p:cBhvr>
                                        <p:cTn id="31" dur="1" fill="hold">
                                          <p:stCondLst>
                                            <p:cond delay="499"/>
                                          </p:stCondLst>
                                        </p:cTn>
                                        <p:tgtEl>
                                          <p:spTgt spid="20"/>
                                        </p:tgtEl>
                                        <p:attrNameLst>
                                          <p:attrName>style.visibility</p:attrName>
                                        </p:attrNameLst>
                                      </p:cBhvr>
                                      <p:to>
                                        <p:strVal val="hidden"/>
                                      </p:to>
                                    </p:set>
                                  </p:childTnLst>
                                </p:cTn>
                              </p:par>
                              <p:par>
                                <p:cTn id="32" presetID="22" presetClass="exit" presetSubtype="8" fill="hold" grpId="0" nodeType="withEffect">
                                  <p:stCondLst>
                                    <p:cond delay="0"/>
                                  </p:stCondLst>
                                  <p:childTnLst>
                                    <p:animEffect transition="out" filter="wipe(left)">
                                      <p:cBhvr>
                                        <p:cTn id="33" dur="500"/>
                                        <p:tgtEl>
                                          <p:spTgt spid="22"/>
                                        </p:tgtEl>
                                      </p:cBhvr>
                                    </p:animEffect>
                                    <p:set>
                                      <p:cBhvr>
                                        <p:cTn id="34" dur="1" fill="hold">
                                          <p:stCondLst>
                                            <p:cond delay="499"/>
                                          </p:stCondLst>
                                        </p:cTn>
                                        <p:tgtEl>
                                          <p:spTgt spid="22"/>
                                        </p:tgtEl>
                                        <p:attrNameLst>
                                          <p:attrName>style.visibility</p:attrName>
                                        </p:attrNameLst>
                                      </p:cBhvr>
                                      <p:to>
                                        <p:strVal val="hidden"/>
                                      </p:to>
                                    </p:set>
                                  </p:childTnLst>
                                </p:cTn>
                              </p:par>
                              <p:par>
                                <p:cTn id="35" presetID="22" presetClass="exit" presetSubtype="8" fill="hold" grpId="0" nodeType="withEffect">
                                  <p:stCondLst>
                                    <p:cond delay="0"/>
                                  </p:stCondLst>
                                  <p:childTnLst>
                                    <p:animEffect transition="out" filter="wipe(left)">
                                      <p:cBhvr>
                                        <p:cTn id="36" dur="500"/>
                                        <p:tgtEl>
                                          <p:spTgt spid="23"/>
                                        </p:tgtEl>
                                      </p:cBhvr>
                                    </p:animEffect>
                                    <p:set>
                                      <p:cBhvr>
                                        <p:cTn id="37" dur="1" fill="hold">
                                          <p:stCondLst>
                                            <p:cond delay="499"/>
                                          </p:stCondLst>
                                        </p:cTn>
                                        <p:tgtEl>
                                          <p:spTgt spid="23"/>
                                        </p:tgtEl>
                                        <p:attrNameLst>
                                          <p:attrName>style.visibility</p:attrName>
                                        </p:attrNameLst>
                                      </p:cBhvr>
                                      <p:to>
                                        <p:strVal val="hidden"/>
                                      </p:to>
                                    </p:set>
                                  </p:childTnLst>
                                </p:cTn>
                              </p:par>
                              <p:par>
                                <p:cTn id="38" presetID="22" presetClass="exit" presetSubtype="8" fill="hold" grpId="0" nodeType="withEffect">
                                  <p:stCondLst>
                                    <p:cond delay="0"/>
                                  </p:stCondLst>
                                  <p:childTnLst>
                                    <p:animEffect transition="out" filter="wipe(left)">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par>
                                <p:cTn id="41" presetID="22" presetClass="exit" presetSubtype="8" fill="hold" grpId="0" nodeType="withEffect">
                                  <p:stCondLst>
                                    <p:cond delay="0"/>
                                  </p:stCondLst>
                                  <p:childTnLst>
                                    <p:animEffect transition="out" filter="wipe(left)">
                                      <p:cBhvr>
                                        <p:cTn id="42" dur="500"/>
                                        <p:tgtEl>
                                          <p:spTgt spid="32"/>
                                        </p:tgtEl>
                                      </p:cBhvr>
                                    </p:animEffect>
                                    <p:set>
                                      <p:cBhvr>
                                        <p:cTn id="43" dur="1" fill="hold">
                                          <p:stCondLst>
                                            <p:cond delay="499"/>
                                          </p:stCondLst>
                                        </p:cTn>
                                        <p:tgtEl>
                                          <p:spTgt spid="32"/>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0" nodeType="clickEffect">
                                  <p:stCondLst>
                                    <p:cond delay="0"/>
                                  </p:stCondLst>
                                  <p:childTnLst>
                                    <p:animEffect transition="out" filter="wipe(left)">
                                      <p:cBhvr>
                                        <p:cTn id="47" dur="500"/>
                                        <p:tgtEl>
                                          <p:spTgt spid="33"/>
                                        </p:tgtEl>
                                      </p:cBhvr>
                                    </p:animEffect>
                                    <p:set>
                                      <p:cBhvr>
                                        <p:cTn id="48" dur="1" fill="hold">
                                          <p:stCondLst>
                                            <p:cond delay="499"/>
                                          </p:stCondLst>
                                        </p:cTn>
                                        <p:tgtEl>
                                          <p:spTgt spid="33"/>
                                        </p:tgtEl>
                                        <p:attrNameLst>
                                          <p:attrName>style.visibility</p:attrName>
                                        </p:attrNameLst>
                                      </p:cBhvr>
                                      <p:to>
                                        <p:strVal val="hidden"/>
                                      </p:to>
                                    </p:set>
                                  </p:childTnLst>
                                </p:cTn>
                              </p:par>
                              <p:par>
                                <p:cTn id="49" presetID="22" presetClass="exit" presetSubtype="8" fill="hold" grpId="0" nodeType="withEffect">
                                  <p:stCondLst>
                                    <p:cond delay="0"/>
                                  </p:stCondLst>
                                  <p:childTnLst>
                                    <p:animEffect transition="out" filter="wipe(left)">
                                      <p:cBhvr>
                                        <p:cTn id="50" dur="500"/>
                                        <p:tgtEl>
                                          <p:spTgt spid="34"/>
                                        </p:tgtEl>
                                      </p:cBhvr>
                                    </p:animEffect>
                                    <p:set>
                                      <p:cBhvr>
                                        <p:cTn id="51" dur="1" fill="hold">
                                          <p:stCondLst>
                                            <p:cond delay="499"/>
                                          </p:stCondLst>
                                        </p:cTn>
                                        <p:tgtEl>
                                          <p:spTgt spid="34"/>
                                        </p:tgtEl>
                                        <p:attrNameLst>
                                          <p:attrName>style.visibility</p:attrName>
                                        </p:attrNameLst>
                                      </p:cBhvr>
                                      <p:to>
                                        <p:strVal val="hidden"/>
                                      </p:to>
                                    </p:set>
                                  </p:childTnLst>
                                </p:cTn>
                              </p:par>
                              <p:par>
                                <p:cTn id="52" presetID="22" presetClass="exit" presetSubtype="8" fill="hold" grpId="0" nodeType="withEffect">
                                  <p:stCondLst>
                                    <p:cond delay="0"/>
                                  </p:stCondLst>
                                  <p:childTnLst>
                                    <p:animEffect transition="out" filter="wipe(left)">
                                      <p:cBhvr>
                                        <p:cTn id="53" dur="500"/>
                                        <p:tgtEl>
                                          <p:spTgt spid="35"/>
                                        </p:tgtEl>
                                      </p:cBhvr>
                                    </p:animEffect>
                                    <p:set>
                                      <p:cBhvr>
                                        <p:cTn id="54" dur="1" fill="hold">
                                          <p:stCondLst>
                                            <p:cond delay="499"/>
                                          </p:stCondLst>
                                        </p:cTn>
                                        <p:tgtEl>
                                          <p:spTgt spid="35"/>
                                        </p:tgtEl>
                                        <p:attrNameLst>
                                          <p:attrName>style.visibility</p:attrName>
                                        </p:attrNameLst>
                                      </p:cBhvr>
                                      <p:to>
                                        <p:strVal val="hidden"/>
                                      </p:to>
                                    </p:set>
                                  </p:childTnLst>
                                </p:cTn>
                              </p:par>
                              <p:par>
                                <p:cTn id="55" presetID="22" presetClass="exit" presetSubtype="8" fill="hold" grpId="0" nodeType="withEffect">
                                  <p:stCondLst>
                                    <p:cond delay="0"/>
                                  </p:stCondLst>
                                  <p:childTnLst>
                                    <p:animEffect transition="out" filter="wipe(left)">
                                      <p:cBhvr>
                                        <p:cTn id="56" dur="500"/>
                                        <p:tgtEl>
                                          <p:spTgt spid="36"/>
                                        </p:tgtEl>
                                      </p:cBhvr>
                                    </p:animEffect>
                                    <p:set>
                                      <p:cBhvr>
                                        <p:cTn id="57" dur="1" fill="hold">
                                          <p:stCondLst>
                                            <p:cond delay="499"/>
                                          </p:stCondLst>
                                        </p:cTn>
                                        <p:tgtEl>
                                          <p:spTgt spid="36"/>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37"/>
                                        </p:tgtEl>
                                      </p:cBhvr>
                                    </p:animEffect>
                                    <p:set>
                                      <p:cBhvr>
                                        <p:cTn id="6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P spid="16" grpId="0" animBg="1"/>
      <p:bldP spid="17" grpId="0" animBg="1"/>
      <p:bldP spid="20" grpId="0" animBg="1"/>
      <p:bldP spid="22" grpId="0" animBg="1"/>
      <p:bldP spid="23" grpId="0" animBg="1"/>
      <p:bldP spid="30" grpId="0" animBg="1"/>
      <p:bldP spid="32" grpId="0" animBg="1"/>
      <p:bldP spid="33" grpId="0" animBg="1"/>
      <p:bldP spid="34" grpId="0" animBg="1"/>
      <p:bldP spid="35" grpId="0" animBg="1"/>
      <p:bldP spid="36" grpId="0" animBg="1"/>
      <p:bldP spid="37"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DF8352B-262C-78C8-2E14-13A1FC2BBC64}"/>
              </a:ext>
            </a:extLst>
          </p:cNvPr>
          <p:cNvPicPr>
            <a:picLocks noChangeAspect="1"/>
          </p:cNvPicPr>
          <p:nvPr/>
        </p:nvPicPr>
        <p:blipFill>
          <a:blip r:embed="rId4"/>
          <a:stretch>
            <a:fillRect/>
          </a:stretch>
        </p:blipFill>
        <p:spPr>
          <a:xfrm>
            <a:off x="1008000" y="1124565"/>
            <a:ext cx="7251701" cy="3534748"/>
          </a:xfrm>
          <a:prstGeom prst="rect">
            <a:avLst/>
          </a:prstGeom>
        </p:spPr>
      </p:pic>
      <p:cxnSp>
        <p:nvCxnSpPr>
          <p:cNvPr id="9" name="Connecteur droit 8">
            <a:extLst>
              <a:ext uri="{FF2B5EF4-FFF2-40B4-BE49-F238E27FC236}">
                <a16:creationId xmlns:a16="http://schemas.microsoft.com/office/drawing/2014/main" id="{C52D6F2D-2EA4-1091-3054-C5DEB3329012}"/>
              </a:ext>
            </a:extLst>
          </p:cNvPr>
          <p:cNvCxnSpPr>
            <a:cxnSpLocks/>
          </p:cNvCxnSpPr>
          <p:nvPr/>
        </p:nvCxnSpPr>
        <p:spPr>
          <a:xfrm flipV="1">
            <a:off x="7616130" y="1990634"/>
            <a:ext cx="253155" cy="282381"/>
          </a:xfrm>
          <a:prstGeom prst="line">
            <a:avLst/>
          </a:prstGeom>
          <a:ln w="19050">
            <a:solidFill>
              <a:srgbClr val="E73C5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E18841A-B9A5-035B-FE32-703E1A14E6F1}"/>
              </a:ext>
            </a:extLst>
          </p:cNvPr>
          <p:cNvSpPr/>
          <p:nvPr/>
        </p:nvSpPr>
        <p:spPr>
          <a:xfrm>
            <a:off x="1238122" y="1352740"/>
            <a:ext cx="1194052" cy="389521"/>
          </a:xfrm>
          <a:prstGeom prst="rect">
            <a:avLst/>
          </a:prstGeom>
          <a:noFill/>
          <a:ln w="25400" cap="flat" cmpd="sng" algn="ctr">
            <a:noFill/>
            <a:prstDash val="solid"/>
          </a:ln>
          <a:effectLst/>
        </p:spPr>
        <p:txBody>
          <a:bodyPr lIns="0" tIns="0" rIns="0" bIns="0" rtlCol="0" anchor="t" anchorCtr="0"/>
          <a:lstStyle/>
          <a:p>
            <a:pPr algn="ctr"/>
            <a:r>
              <a:rPr lang="fr-FR" sz="1000" i="1" dirty="0">
                <a:solidFill>
                  <a:srgbClr val="252525"/>
                </a:solidFill>
                <a:latin typeface="Segoe UI" panose="020B0502040204020203" pitchFamily="34" charset="0"/>
                <a:cs typeface="Segoe UI" panose="020B0502040204020203" pitchFamily="34" charset="0"/>
              </a:rPr>
              <a:t>Événements redoutés</a:t>
            </a:r>
            <a:br>
              <a:rPr lang="fr-FR" sz="1000" i="1" dirty="0">
                <a:solidFill>
                  <a:srgbClr val="252525"/>
                </a:solidFill>
                <a:latin typeface="Segoe UI" panose="020B0502040204020203" pitchFamily="34" charset="0"/>
                <a:cs typeface="Segoe UI" panose="020B0502040204020203" pitchFamily="34" charset="0"/>
              </a:rPr>
            </a:br>
            <a:r>
              <a:rPr lang="fr-FR" sz="1000" i="1" dirty="0">
                <a:solidFill>
                  <a:srgbClr val="252525"/>
                </a:solidFill>
                <a:latin typeface="Segoe UI" panose="020B0502040204020203" pitchFamily="34" charset="0"/>
                <a:cs typeface="Segoe UI" panose="020B0502040204020203" pitchFamily="34" charset="0"/>
              </a:rPr>
              <a:t>les plus graves</a:t>
            </a:r>
          </a:p>
        </p:txBody>
      </p:sp>
      <p:sp>
        <p:nvSpPr>
          <p:cNvPr id="4" name="Rectangle 3">
            <a:extLst>
              <a:ext uri="{FF2B5EF4-FFF2-40B4-BE49-F238E27FC236}">
                <a16:creationId xmlns:a16="http://schemas.microsoft.com/office/drawing/2014/main" id="{67E7357E-094B-4E23-CA69-D0570B536F21}"/>
              </a:ext>
            </a:extLst>
          </p:cNvPr>
          <p:cNvSpPr/>
          <p:nvPr/>
        </p:nvSpPr>
        <p:spPr>
          <a:xfrm>
            <a:off x="1183176" y="3275894"/>
            <a:ext cx="1194053" cy="464873"/>
          </a:xfrm>
          <a:prstGeom prst="rect">
            <a:avLst/>
          </a:prstGeom>
          <a:noFill/>
          <a:ln w="25400" cap="flat" cmpd="sng" algn="ctr">
            <a:noFill/>
            <a:prstDash val="solid"/>
          </a:ln>
          <a:effectLst/>
        </p:spPr>
        <p:txBody>
          <a:bodyPr lIns="0" tIns="0" rIns="0" bIns="0" rtlCol="0" anchor="t" anchorCtr="0"/>
          <a:lstStyle/>
          <a:p>
            <a:pPr algn="r"/>
            <a:r>
              <a:rPr lang="fr-FR" sz="1000" i="1" dirty="0">
                <a:solidFill>
                  <a:srgbClr val="252525"/>
                </a:solidFill>
                <a:latin typeface="Segoe UI" panose="020B0502040204020203" pitchFamily="34" charset="0"/>
                <a:cs typeface="Segoe UI" panose="020B0502040204020203" pitchFamily="34" charset="0"/>
              </a:rPr>
              <a:t>Couples « source de risque / objectif visé »</a:t>
            </a:r>
            <a:br>
              <a:rPr lang="fr-FR" sz="1000" i="1" dirty="0">
                <a:solidFill>
                  <a:srgbClr val="252525"/>
                </a:solidFill>
                <a:latin typeface="Segoe UI" panose="020B0502040204020203" pitchFamily="34" charset="0"/>
                <a:cs typeface="Segoe UI" panose="020B0502040204020203" pitchFamily="34" charset="0"/>
              </a:rPr>
            </a:br>
            <a:r>
              <a:rPr lang="fr-FR" sz="1000" i="1" dirty="0">
                <a:solidFill>
                  <a:srgbClr val="252525"/>
                </a:solidFill>
                <a:latin typeface="Segoe UI" panose="020B0502040204020203" pitchFamily="34" charset="0"/>
                <a:cs typeface="Segoe UI" panose="020B0502040204020203" pitchFamily="34" charset="0"/>
              </a:rPr>
              <a:t>les plus pertinents</a:t>
            </a:r>
          </a:p>
        </p:txBody>
      </p:sp>
      <p:sp>
        <p:nvSpPr>
          <p:cNvPr id="5" name="Rectangle 4">
            <a:extLst>
              <a:ext uri="{FF2B5EF4-FFF2-40B4-BE49-F238E27FC236}">
                <a16:creationId xmlns:a16="http://schemas.microsoft.com/office/drawing/2014/main" id="{AFC555F2-7048-FD07-A301-0AD949CD28AE}"/>
              </a:ext>
            </a:extLst>
          </p:cNvPr>
          <p:cNvSpPr/>
          <p:nvPr/>
        </p:nvSpPr>
        <p:spPr>
          <a:xfrm>
            <a:off x="6939624" y="710701"/>
            <a:ext cx="1252191" cy="464874"/>
          </a:xfrm>
          <a:prstGeom prst="rect">
            <a:avLst/>
          </a:prstGeom>
          <a:noFill/>
          <a:ln w="25400" cap="flat" cmpd="sng" algn="ctr">
            <a:noFill/>
            <a:prstDash val="solid"/>
          </a:ln>
          <a:effectLst/>
        </p:spPr>
        <p:txBody>
          <a:bodyPr lIns="0" tIns="0" rIns="0" bIns="0" rtlCol="0" anchor="t" anchorCtr="0"/>
          <a:lstStyle/>
          <a:p>
            <a:r>
              <a:rPr lang="fr-FR" sz="1000" i="1" dirty="0">
                <a:solidFill>
                  <a:srgbClr val="252525"/>
                </a:solidFill>
                <a:latin typeface="Segoe UI" panose="020B0502040204020203" pitchFamily="34" charset="0"/>
                <a:cs typeface="Segoe UI" panose="020B0502040204020203" pitchFamily="34" charset="0"/>
              </a:rPr>
              <a:t>Parties prenantes de l’écosystème les plus « menaçantes »</a:t>
            </a:r>
          </a:p>
        </p:txBody>
      </p:sp>
      <p:sp>
        <p:nvSpPr>
          <p:cNvPr id="6" name="Rectangle 5">
            <a:extLst>
              <a:ext uri="{FF2B5EF4-FFF2-40B4-BE49-F238E27FC236}">
                <a16:creationId xmlns:a16="http://schemas.microsoft.com/office/drawing/2014/main" id="{F68FE293-DA3D-B27C-50C7-EE9B9C7F3E87}"/>
              </a:ext>
            </a:extLst>
          </p:cNvPr>
          <p:cNvSpPr/>
          <p:nvPr/>
        </p:nvSpPr>
        <p:spPr>
          <a:xfrm>
            <a:off x="6939624" y="3274562"/>
            <a:ext cx="1021200" cy="464873"/>
          </a:xfrm>
          <a:prstGeom prst="rect">
            <a:avLst/>
          </a:prstGeom>
          <a:noFill/>
          <a:ln w="25400" cap="flat" cmpd="sng" algn="ctr">
            <a:noFill/>
            <a:prstDash val="solid"/>
          </a:ln>
          <a:effectLst/>
        </p:spPr>
        <p:txBody>
          <a:bodyPr lIns="0" tIns="0" rIns="0" bIns="0" rtlCol="0" anchor="t" anchorCtr="0"/>
          <a:lstStyle/>
          <a:p>
            <a:r>
              <a:rPr lang="fr-FR" sz="1000" i="1" dirty="0">
                <a:solidFill>
                  <a:srgbClr val="252525"/>
                </a:solidFill>
                <a:latin typeface="Segoe UI" panose="020B0502040204020203" pitchFamily="34" charset="0"/>
                <a:cs typeface="Segoe UI" panose="020B0502040204020203" pitchFamily="34" charset="0"/>
              </a:rPr>
              <a:t>Modes opératoires les plus « vraisemblables »</a:t>
            </a:r>
          </a:p>
        </p:txBody>
      </p:sp>
      <p:sp>
        <p:nvSpPr>
          <p:cNvPr id="7" name="Rectangle 6">
            <a:extLst>
              <a:ext uri="{FF2B5EF4-FFF2-40B4-BE49-F238E27FC236}">
                <a16:creationId xmlns:a16="http://schemas.microsoft.com/office/drawing/2014/main" id="{2F4412C4-4B68-2889-36AD-D591C70C6653}"/>
              </a:ext>
            </a:extLst>
          </p:cNvPr>
          <p:cNvSpPr/>
          <p:nvPr/>
        </p:nvSpPr>
        <p:spPr>
          <a:xfrm>
            <a:off x="7007665" y="1314784"/>
            <a:ext cx="1861486" cy="389521"/>
          </a:xfrm>
          <a:prstGeom prst="rect">
            <a:avLst/>
          </a:prstGeom>
          <a:noFill/>
          <a:ln w="25400" cap="flat" cmpd="sng" algn="ctr">
            <a:noFill/>
            <a:prstDash val="solid"/>
          </a:ln>
          <a:effectLst/>
        </p:spPr>
        <p:txBody>
          <a:bodyPr lIns="0" tIns="0" rIns="0" bIns="0" rtlCol="0" anchor="t" anchorCtr="0"/>
          <a:lstStyle/>
          <a:p>
            <a:pPr algn="ctr"/>
            <a:r>
              <a:rPr lang="fr-FR" sz="1000" i="1" dirty="0">
                <a:solidFill>
                  <a:srgbClr val="252525"/>
                </a:solidFill>
                <a:latin typeface="Segoe UI" panose="020B0502040204020203" pitchFamily="34" charset="0"/>
                <a:cs typeface="Segoe UI" panose="020B0502040204020203" pitchFamily="34" charset="0"/>
              </a:rPr>
              <a:t>Sélection des scenarios de risques, de la stratégie de traitement des risques et du plan d’amélioration continue de la sécurité</a:t>
            </a:r>
          </a:p>
        </p:txBody>
      </p:sp>
      <p:cxnSp>
        <p:nvCxnSpPr>
          <p:cNvPr id="8" name="Connecteur droit 7">
            <a:extLst>
              <a:ext uri="{FF2B5EF4-FFF2-40B4-BE49-F238E27FC236}">
                <a16:creationId xmlns:a16="http://schemas.microsoft.com/office/drawing/2014/main" id="{1587BA23-D9EB-AC67-6E93-E1117251B8CF}"/>
              </a:ext>
            </a:extLst>
          </p:cNvPr>
          <p:cNvCxnSpPr>
            <a:cxnSpLocks/>
          </p:cNvCxnSpPr>
          <p:nvPr/>
        </p:nvCxnSpPr>
        <p:spPr>
          <a:xfrm flipV="1">
            <a:off x="1828375" y="1700381"/>
            <a:ext cx="0" cy="351210"/>
          </a:xfrm>
          <a:prstGeom prst="line">
            <a:avLst/>
          </a:prstGeom>
          <a:ln w="19050">
            <a:solidFill>
              <a:srgbClr val="E6007E"/>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A13E56DD-BC08-BA03-47E8-B42B357DB432}"/>
              </a:ext>
            </a:extLst>
          </p:cNvPr>
          <p:cNvCxnSpPr>
            <a:cxnSpLocks/>
          </p:cNvCxnSpPr>
          <p:nvPr/>
        </p:nvCxnSpPr>
        <p:spPr>
          <a:xfrm>
            <a:off x="2323563" y="4227105"/>
            <a:ext cx="1307491" cy="0"/>
          </a:xfrm>
          <a:prstGeom prst="line">
            <a:avLst/>
          </a:prstGeom>
          <a:noFill/>
          <a:ln w="19050">
            <a:solidFill>
              <a:srgbClr val="3048C8"/>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40" name="Rectangle 39">
            <a:extLst>
              <a:ext uri="{FF2B5EF4-FFF2-40B4-BE49-F238E27FC236}">
                <a16:creationId xmlns:a16="http://schemas.microsoft.com/office/drawing/2014/main" id="{0D077EF7-DBA2-FFB2-F2C8-80391C580E1B}"/>
              </a:ext>
            </a:extLst>
          </p:cNvPr>
          <p:cNvSpPr/>
          <p:nvPr/>
        </p:nvSpPr>
        <p:spPr>
          <a:xfrm>
            <a:off x="1488497" y="4142482"/>
            <a:ext cx="835066" cy="169245"/>
          </a:xfrm>
          <a:prstGeom prst="rect">
            <a:avLst/>
          </a:prstGeom>
          <a:noFill/>
          <a:ln w="25400" cap="flat" cmpd="sng" algn="ctr">
            <a:noFill/>
            <a:prstDash val="solid"/>
          </a:ln>
          <a:effectLst/>
        </p:spPr>
        <p:txBody>
          <a:bodyPr lIns="0" tIns="0" rIns="0" bIns="0" rtlCol="0" anchor="t" anchorCtr="0"/>
          <a:lstStyle/>
          <a:p>
            <a:pPr algn="ctr"/>
            <a:r>
              <a:rPr lang="fr-FR" sz="1000" i="1" dirty="0">
                <a:solidFill>
                  <a:srgbClr val="252525"/>
                </a:solidFill>
                <a:latin typeface="Segoe UI" panose="020B0502040204020203" pitchFamily="34" charset="0"/>
                <a:cs typeface="Segoe UI" panose="020B0502040204020203" pitchFamily="34" charset="0"/>
              </a:rPr>
              <a:t>Des itérations</a:t>
            </a:r>
          </a:p>
          <a:p>
            <a:pPr algn="ctr"/>
            <a:endParaRPr lang="fr-FR" sz="1000" i="1" dirty="0">
              <a:solidFill>
                <a:srgbClr val="252525"/>
              </a:solidFill>
              <a:latin typeface="Segoe UI" panose="020B0502040204020203" pitchFamily="34" charset="0"/>
              <a:cs typeface="Segoe UI" panose="020B0502040204020203" pitchFamily="34" charset="0"/>
            </a:endParaRPr>
          </a:p>
        </p:txBody>
      </p:sp>
      <p:cxnSp>
        <p:nvCxnSpPr>
          <p:cNvPr id="41" name="Connecteur droit 40">
            <a:extLst>
              <a:ext uri="{FF2B5EF4-FFF2-40B4-BE49-F238E27FC236}">
                <a16:creationId xmlns:a16="http://schemas.microsoft.com/office/drawing/2014/main" id="{552472EF-B9C3-2E8E-633B-99ED3994FE2C}"/>
              </a:ext>
            </a:extLst>
          </p:cNvPr>
          <p:cNvCxnSpPr>
            <a:cxnSpLocks/>
          </p:cNvCxnSpPr>
          <p:nvPr/>
        </p:nvCxnSpPr>
        <p:spPr>
          <a:xfrm>
            <a:off x="1903410" y="4311727"/>
            <a:ext cx="0" cy="216860"/>
          </a:xfrm>
          <a:prstGeom prst="line">
            <a:avLst/>
          </a:prstGeom>
          <a:noFill/>
          <a:ln w="19050">
            <a:solidFill>
              <a:srgbClr val="3048C8"/>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cxnSp>
      <p:sp>
        <p:nvSpPr>
          <p:cNvPr id="10" name="Forme libre 9">
            <a:extLst>
              <a:ext uri="{FF2B5EF4-FFF2-40B4-BE49-F238E27FC236}">
                <a16:creationId xmlns:a16="http://schemas.microsoft.com/office/drawing/2014/main" id="{9B26E5B4-BE7B-4C8D-5565-7E556CBECB18}"/>
              </a:ext>
            </a:extLst>
          </p:cNvPr>
          <p:cNvSpPr/>
          <p:nvPr/>
        </p:nvSpPr>
        <p:spPr>
          <a:xfrm rot="10800000">
            <a:off x="5590688" y="3151792"/>
            <a:ext cx="1311150" cy="356539"/>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 name="connsiteX0" fmla="*/ 0 w 1225506"/>
              <a:gd name="connsiteY0" fmla="*/ 0 h 382320"/>
              <a:gd name="connsiteX1" fmla="*/ 861547 w 1225506"/>
              <a:gd name="connsiteY1" fmla="*/ 2650 h 382320"/>
              <a:gd name="connsiteX2" fmla="*/ 1224601 w 1225506"/>
              <a:gd name="connsiteY2" fmla="*/ 380471 h 382320"/>
            </a:gdLst>
            <a:ahLst/>
            <a:cxnLst>
              <a:cxn ang="0">
                <a:pos x="connsiteX0" y="connsiteY0"/>
              </a:cxn>
              <a:cxn ang="0">
                <a:pos x="connsiteX1" y="connsiteY1"/>
              </a:cxn>
              <a:cxn ang="0">
                <a:pos x="connsiteX2" y="connsiteY2"/>
              </a:cxn>
            </a:cxnLst>
            <a:rect l="l" t="t" r="r" b="b"/>
            <a:pathLst>
              <a:path w="1225506" h="382320">
                <a:moveTo>
                  <a:pt x="0" y="0"/>
                </a:moveTo>
                <a:lnTo>
                  <a:pt x="861547" y="2650"/>
                </a:lnTo>
                <a:cubicBezTo>
                  <a:pt x="869031" y="8638"/>
                  <a:pt x="1246349" y="412880"/>
                  <a:pt x="1224601" y="380471"/>
                </a:cubicBezTo>
              </a:path>
            </a:pathLst>
          </a:custGeom>
          <a:noFill/>
          <a:ln w="19050">
            <a:solidFill>
              <a:srgbClr val="C9AD00"/>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10">
            <a:extLst>
              <a:ext uri="{FF2B5EF4-FFF2-40B4-BE49-F238E27FC236}">
                <a16:creationId xmlns:a16="http://schemas.microsoft.com/office/drawing/2014/main" id="{C23236C6-9A10-EE14-4176-554A6F209C52}"/>
              </a:ext>
            </a:extLst>
          </p:cNvPr>
          <p:cNvSpPr/>
          <p:nvPr/>
        </p:nvSpPr>
        <p:spPr>
          <a:xfrm flipH="1">
            <a:off x="5745402" y="946296"/>
            <a:ext cx="1156434" cy="1137656"/>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 name="connsiteX0" fmla="*/ 0 w 1225506"/>
              <a:gd name="connsiteY0" fmla="*/ 0 h 382320"/>
              <a:gd name="connsiteX1" fmla="*/ 861547 w 1225506"/>
              <a:gd name="connsiteY1" fmla="*/ 2650 h 382320"/>
              <a:gd name="connsiteX2" fmla="*/ 1224601 w 1225506"/>
              <a:gd name="connsiteY2" fmla="*/ 380471 h 382320"/>
              <a:gd name="connsiteX0" fmla="*/ 0 w 871501"/>
              <a:gd name="connsiteY0" fmla="*/ 0 h 1219919"/>
              <a:gd name="connsiteX1" fmla="*/ 861547 w 871501"/>
              <a:gd name="connsiteY1" fmla="*/ 2650 h 1219919"/>
              <a:gd name="connsiteX2" fmla="*/ 859020 w 871501"/>
              <a:gd name="connsiteY2" fmla="*/ 1219297 h 1219919"/>
            </a:gdLst>
            <a:ahLst/>
            <a:cxnLst>
              <a:cxn ang="0">
                <a:pos x="connsiteX0" y="connsiteY0"/>
              </a:cxn>
              <a:cxn ang="0">
                <a:pos x="connsiteX1" y="connsiteY1"/>
              </a:cxn>
              <a:cxn ang="0">
                <a:pos x="connsiteX2" y="connsiteY2"/>
              </a:cxn>
            </a:cxnLst>
            <a:rect l="l" t="t" r="r" b="b"/>
            <a:pathLst>
              <a:path w="871501" h="1219919">
                <a:moveTo>
                  <a:pt x="0" y="0"/>
                </a:moveTo>
                <a:lnTo>
                  <a:pt x="861547" y="2650"/>
                </a:lnTo>
                <a:cubicBezTo>
                  <a:pt x="869031" y="8638"/>
                  <a:pt x="880768" y="1251706"/>
                  <a:pt x="859020" y="1219297"/>
                </a:cubicBezTo>
              </a:path>
            </a:pathLst>
          </a:custGeom>
          <a:noFill/>
          <a:ln w="19050">
            <a:solidFill>
              <a:srgbClr val="00AFAA"/>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orme libre 11">
            <a:extLst>
              <a:ext uri="{FF2B5EF4-FFF2-40B4-BE49-F238E27FC236}">
                <a16:creationId xmlns:a16="http://schemas.microsoft.com/office/drawing/2014/main" id="{87DEF294-579A-00F8-CCCE-F334ACC6D19B}"/>
              </a:ext>
            </a:extLst>
          </p:cNvPr>
          <p:cNvSpPr/>
          <p:nvPr/>
        </p:nvSpPr>
        <p:spPr>
          <a:xfrm rot="10800000" flipH="1">
            <a:off x="2424617" y="3021352"/>
            <a:ext cx="733871" cy="486975"/>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 name="connsiteX0" fmla="*/ 0 w 1225506"/>
              <a:gd name="connsiteY0" fmla="*/ 0 h 382320"/>
              <a:gd name="connsiteX1" fmla="*/ 861547 w 1225506"/>
              <a:gd name="connsiteY1" fmla="*/ 2650 h 382320"/>
              <a:gd name="connsiteX2" fmla="*/ 1224601 w 1225506"/>
              <a:gd name="connsiteY2" fmla="*/ 380471 h 382320"/>
              <a:gd name="connsiteX0" fmla="*/ 0 w 866676"/>
              <a:gd name="connsiteY0" fmla="*/ 0 h 529206"/>
              <a:gd name="connsiteX1" fmla="*/ 861547 w 866676"/>
              <a:gd name="connsiteY1" fmla="*/ 2650 h 529206"/>
              <a:gd name="connsiteX2" fmla="*/ 849139 w 866676"/>
              <a:gd name="connsiteY2" fmla="*/ 527832 h 529206"/>
              <a:gd name="connsiteX0" fmla="*/ 0 w 862840"/>
              <a:gd name="connsiteY0" fmla="*/ 0 h 527855"/>
              <a:gd name="connsiteX1" fmla="*/ 861547 w 862840"/>
              <a:gd name="connsiteY1" fmla="*/ 2650 h 527855"/>
              <a:gd name="connsiteX2" fmla="*/ 849139 w 862840"/>
              <a:gd name="connsiteY2" fmla="*/ 527832 h 527855"/>
              <a:gd name="connsiteX0" fmla="*/ 0 w 868900"/>
              <a:gd name="connsiteY0" fmla="*/ 0 h 522188"/>
              <a:gd name="connsiteX1" fmla="*/ 861547 w 868900"/>
              <a:gd name="connsiteY1" fmla="*/ 2650 h 522188"/>
              <a:gd name="connsiteX2" fmla="*/ 868900 w 868900"/>
              <a:gd name="connsiteY2" fmla="*/ 522165 h 522188"/>
            </a:gdLst>
            <a:ahLst/>
            <a:cxnLst>
              <a:cxn ang="0">
                <a:pos x="connsiteX0" y="connsiteY0"/>
              </a:cxn>
              <a:cxn ang="0">
                <a:pos x="connsiteX1" y="connsiteY1"/>
              </a:cxn>
              <a:cxn ang="0">
                <a:pos x="connsiteX2" y="connsiteY2"/>
              </a:cxn>
            </a:cxnLst>
            <a:rect l="l" t="t" r="r" b="b"/>
            <a:pathLst>
              <a:path w="868900" h="522188">
                <a:moveTo>
                  <a:pt x="0" y="0"/>
                </a:moveTo>
                <a:lnTo>
                  <a:pt x="861547" y="2650"/>
                </a:lnTo>
                <a:cubicBezTo>
                  <a:pt x="869031" y="8638"/>
                  <a:pt x="861006" y="526236"/>
                  <a:pt x="868900" y="522165"/>
                </a:cubicBezTo>
              </a:path>
            </a:pathLst>
          </a:custGeom>
          <a:noFill/>
          <a:ln w="19050">
            <a:solidFill>
              <a:srgbClr val="9C248D"/>
            </a:solidFill>
            <a:prstDash val="sysDot"/>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le 4">
            <a:extLst>
              <a:ext uri="{FF2B5EF4-FFF2-40B4-BE49-F238E27FC236}">
                <a16:creationId xmlns:a16="http://schemas.microsoft.com/office/drawing/2014/main" id="{7C8ACF78-A13B-31F9-41DB-EA367906789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Une approche efficace plutôt qu’exhaustive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959382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301806" y="1355854"/>
            <a:ext cx="6670405" cy="2370071"/>
          </a:xfrm>
          <a:prstGeom prst="rect">
            <a:avLst/>
          </a:prstGeom>
        </p:spPr>
      </p:pic>
      <p:sp>
        <p:nvSpPr>
          <p:cNvPr id="4" name="Rectangle 3">
            <a:extLst>
              <a:ext uri="{FF2B5EF4-FFF2-40B4-BE49-F238E27FC236}">
                <a16:creationId xmlns:a16="http://schemas.microsoft.com/office/drawing/2014/main" id="{67E7357E-094B-4E23-CA69-D0570B536F21}"/>
              </a:ext>
            </a:extLst>
          </p:cNvPr>
          <p:cNvSpPr/>
          <p:nvPr/>
        </p:nvSpPr>
        <p:spPr>
          <a:xfrm>
            <a:off x="396343" y="3874609"/>
            <a:ext cx="4622693" cy="464873"/>
          </a:xfrm>
          <a:prstGeom prst="rect">
            <a:avLst/>
          </a:prstGeom>
          <a:noFill/>
          <a:ln w="25400" cap="flat" cmpd="sng" algn="ctr">
            <a:noFill/>
            <a:prstDash val="solid"/>
          </a:ln>
          <a:effectLst/>
        </p:spPr>
        <p:txBody>
          <a:bodyPr lIns="0" tIns="0" rIns="0" bIns="0" rtlCol="0" anchor="t" anchorCtr="0"/>
          <a:lstStyle/>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actifs les plus importants</a:t>
            </a:r>
          </a:p>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événements redoutés</a:t>
            </a:r>
          </a:p>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Un socle de sécurité permettant d’identifier des mesures à mettre à place</a:t>
            </a:r>
          </a:p>
        </p:txBody>
      </p:sp>
      <p:cxnSp>
        <p:nvCxnSpPr>
          <p:cNvPr id="8" name="Connecteur droit 7">
            <a:extLst>
              <a:ext uri="{FF2B5EF4-FFF2-40B4-BE49-F238E27FC236}">
                <a16:creationId xmlns:a16="http://schemas.microsoft.com/office/drawing/2014/main" id="{1587BA23-D9EB-AC67-6E93-E1117251B8CF}"/>
              </a:ext>
            </a:extLst>
          </p:cNvPr>
          <p:cNvCxnSpPr>
            <a:cxnSpLocks/>
          </p:cNvCxnSpPr>
          <p:nvPr/>
        </p:nvCxnSpPr>
        <p:spPr>
          <a:xfrm>
            <a:off x="1814827" y="2991173"/>
            <a:ext cx="0" cy="788347"/>
          </a:xfrm>
          <a:prstGeom prst="line">
            <a:avLst/>
          </a:prstGeom>
          <a:ln w="19050">
            <a:solidFill>
              <a:srgbClr val="E6007E"/>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32B91022-3EBD-094A-0961-0ACEEC7F3442}"/>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42211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301806" y="1355854"/>
            <a:ext cx="6670405" cy="2370071"/>
          </a:xfrm>
          <a:prstGeom prst="rect">
            <a:avLst/>
          </a:prstGeom>
        </p:spPr>
      </p:pic>
      <p:cxnSp>
        <p:nvCxnSpPr>
          <p:cNvPr id="30" name="Connecteur droit 29">
            <a:extLst>
              <a:ext uri="{FF2B5EF4-FFF2-40B4-BE49-F238E27FC236}">
                <a16:creationId xmlns:a16="http://schemas.microsoft.com/office/drawing/2014/main" id="{3E7BD183-A9EA-CE62-E2AD-AB37E9D032E2}"/>
              </a:ext>
            </a:extLst>
          </p:cNvPr>
          <p:cNvCxnSpPr>
            <a:cxnSpLocks/>
          </p:cNvCxnSpPr>
          <p:nvPr/>
        </p:nvCxnSpPr>
        <p:spPr>
          <a:xfrm>
            <a:off x="3151125" y="2890434"/>
            <a:ext cx="0" cy="889086"/>
          </a:xfrm>
          <a:prstGeom prst="line">
            <a:avLst/>
          </a:prstGeom>
          <a:ln w="19050">
            <a:solidFill>
              <a:srgbClr val="9C248D"/>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F2B79BCB-D7CA-7EF6-3D58-F4F04DAA180B}"/>
              </a:ext>
            </a:extLst>
          </p:cNvPr>
          <p:cNvSpPr/>
          <p:nvPr/>
        </p:nvSpPr>
        <p:spPr>
          <a:xfrm>
            <a:off x="1208617" y="3877001"/>
            <a:ext cx="3854019" cy="464873"/>
          </a:xfrm>
          <a:prstGeom prst="rect">
            <a:avLst/>
          </a:prstGeom>
          <a:noFill/>
          <a:ln w="25400" cap="flat" cmpd="sng" algn="ctr">
            <a:noFill/>
            <a:prstDash val="solid"/>
          </a:ln>
          <a:effectLst/>
        </p:spPr>
        <p:txBody>
          <a:bodyPr lIns="0" tIns="0" rIns="0" bIns="0" rtlCol="0" anchor="t" anchorCtr="0"/>
          <a:lstStyle/>
          <a:p>
            <a:pPr marL="93663" indent="-93663">
              <a:buClr>
                <a:srgbClr val="9C24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attaquants susceptibles de vouloir nous attaquer</a:t>
            </a:r>
          </a:p>
          <a:p>
            <a:pPr marL="93663" indent="-93663">
              <a:buClr>
                <a:srgbClr val="9C24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cibles que les attaquants cherchent à atteindre</a:t>
            </a:r>
          </a:p>
        </p:txBody>
      </p:sp>
      <p:sp>
        <p:nvSpPr>
          <p:cNvPr id="3" name="Title 4">
            <a:extLst>
              <a:ext uri="{FF2B5EF4-FFF2-40B4-BE49-F238E27FC236}">
                <a16:creationId xmlns:a16="http://schemas.microsoft.com/office/drawing/2014/main" id="{B1E2A61D-8145-3E03-CD0C-022242DBC645}"/>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72675692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301806" y="1355854"/>
            <a:ext cx="6670405" cy="2370071"/>
          </a:xfrm>
          <a:prstGeom prst="rect">
            <a:avLst/>
          </a:prstGeom>
        </p:spPr>
      </p:pic>
      <p:sp>
        <p:nvSpPr>
          <p:cNvPr id="19" name="Rectangle 18">
            <a:extLst>
              <a:ext uri="{FF2B5EF4-FFF2-40B4-BE49-F238E27FC236}">
                <a16:creationId xmlns:a16="http://schemas.microsoft.com/office/drawing/2014/main" id="{7BD1DA8E-D6BE-C3C8-5363-26828315646D}"/>
              </a:ext>
            </a:extLst>
          </p:cNvPr>
          <p:cNvSpPr/>
          <p:nvPr/>
        </p:nvSpPr>
        <p:spPr>
          <a:xfrm>
            <a:off x="2570056" y="3874610"/>
            <a:ext cx="3705007" cy="464873"/>
          </a:xfrm>
          <a:prstGeom prst="rect">
            <a:avLst/>
          </a:prstGeom>
          <a:noFill/>
          <a:ln w="25400" cap="flat" cmpd="sng" algn="ctr">
            <a:noFill/>
            <a:prstDash val="solid"/>
          </a:ln>
          <a:effectLst/>
        </p:spPr>
        <p:txBody>
          <a:bodyPr lIns="0" tIns="0" rIns="0" bIns="0" rtlCol="0" anchor="t" anchorCtr="0"/>
          <a:lstStyle/>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parties prenantes les plus menaçantes</a:t>
            </a:r>
          </a:p>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Une liste de mesures à appliquer sur ces parties prenantes</a:t>
            </a:r>
          </a:p>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Des scénarios stratégiques d’attaque</a:t>
            </a:r>
          </a:p>
        </p:txBody>
      </p:sp>
      <p:sp>
        <p:nvSpPr>
          <p:cNvPr id="2" name="Title 4">
            <a:extLst>
              <a:ext uri="{FF2B5EF4-FFF2-40B4-BE49-F238E27FC236}">
                <a16:creationId xmlns:a16="http://schemas.microsoft.com/office/drawing/2014/main" id="{E9A2FAED-29D3-E38D-6CF8-009728221232}"/>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cxnSp>
        <p:nvCxnSpPr>
          <p:cNvPr id="7" name="Connecteur : en angle 6">
            <a:extLst>
              <a:ext uri="{FF2B5EF4-FFF2-40B4-BE49-F238E27FC236}">
                <a16:creationId xmlns:a16="http://schemas.microsoft.com/office/drawing/2014/main" id="{ACF10396-6608-47F1-8327-5B139133393B}"/>
              </a:ext>
            </a:extLst>
          </p:cNvPr>
          <p:cNvCxnSpPr>
            <a:cxnSpLocks/>
            <a:stCxn id="9" idx="1"/>
            <a:endCxn id="15" idx="0"/>
          </p:cNvCxnSpPr>
          <p:nvPr/>
        </p:nvCxnSpPr>
        <p:spPr>
          <a:xfrm rot="10800000" flipV="1">
            <a:off x="4065722" y="2213331"/>
            <a:ext cx="572147" cy="1594428"/>
          </a:xfrm>
          <a:prstGeom prst="bentConnector2">
            <a:avLst/>
          </a:prstGeom>
          <a:ln w="19050">
            <a:solidFill>
              <a:srgbClr val="00AFAA"/>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90664FE-7E4D-453C-934C-C9A42687CDD8}"/>
              </a:ext>
            </a:extLst>
          </p:cNvPr>
          <p:cNvSpPr/>
          <p:nvPr/>
        </p:nvSpPr>
        <p:spPr>
          <a:xfrm>
            <a:off x="4637868" y="2076773"/>
            <a:ext cx="224726" cy="273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8CE5402B-8E92-4737-A761-FEE998D3A0C4}"/>
              </a:ext>
            </a:extLst>
          </p:cNvPr>
          <p:cNvSpPr/>
          <p:nvPr/>
        </p:nvSpPr>
        <p:spPr>
          <a:xfrm>
            <a:off x="3953358" y="3807759"/>
            <a:ext cx="224726" cy="2731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3882196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8274C95A-3A8E-E433-C394-5BE1F8FDA098}"/>
              </a:ext>
            </a:extLst>
          </p:cNvPr>
          <p:cNvPicPr>
            <a:picLocks noChangeAspect="1"/>
          </p:cNvPicPr>
          <p:nvPr/>
        </p:nvPicPr>
        <p:blipFill>
          <a:blip r:embed="rId4"/>
          <a:stretch>
            <a:fillRect/>
          </a:stretch>
        </p:blipFill>
        <p:spPr>
          <a:xfrm>
            <a:off x="1301806" y="1355854"/>
            <a:ext cx="6670405" cy="2370071"/>
          </a:xfrm>
          <a:prstGeom prst="rect">
            <a:avLst/>
          </a:prstGeom>
        </p:spPr>
      </p:pic>
      <p:sp>
        <p:nvSpPr>
          <p:cNvPr id="21" name="Rectangle 20">
            <a:extLst>
              <a:ext uri="{FF2B5EF4-FFF2-40B4-BE49-F238E27FC236}">
                <a16:creationId xmlns:a16="http://schemas.microsoft.com/office/drawing/2014/main" id="{0EFBD3DD-404F-A984-088D-73025281EFD0}"/>
              </a:ext>
            </a:extLst>
          </p:cNvPr>
          <p:cNvSpPr/>
          <p:nvPr/>
        </p:nvSpPr>
        <p:spPr>
          <a:xfrm>
            <a:off x="4137048" y="3873166"/>
            <a:ext cx="3470009" cy="464873"/>
          </a:xfrm>
          <a:prstGeom prst="rect">
            <a:avLst/>
          </a:prstGeom>
          <a:noFill/>
          <a:ln w="25400" cap="flat" cmpd="sng" algn="ctr">
            <a:noFill/>
            <a:prstDash val="solid"/>
          </a:ln>
          <a:effectLst/>
        </p:spPr>
        <p:txBody>
          <a:bodyPr lIns="0" tIns="0" rIns="0" bIns="0" rtlCol="0" anchor="t" anchorCtr="0"/>
          <a:lstStyle/>
          <a:p>
            <a:pPr marL="93663" indent="-93663">
              <a:buClr>
                <a:srgbClr val="C8A90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modes opératoires les plus vraisemblables que pourraient suivre les attaquants pour atteindre leurs objectifs</a:t>
            </a:r>
          </a:p>
        </p:txBody>
      </p:sp>
      <p:cxnSp>
        <p:nvCxnSpPr>
          <p:cNvPr id="34" name="Connecteur droit 33">
            <a:extLst>
              <a:ext uri="{FF2B5EF4-FFF2-40B4-BE49-F238E27FC236}">
                <a16:creationId xmlns:a16="http://schemas.microsoft.com/office/drawing/2014/main" id="{0FBAAA6C-8321-D86D-A6D2-228A16F80F92}"/>
              </a:ext>
            </a:extLst>
          </p:cNvPr>
          <p:cNvCxnSpPr>
            <a:cxnSpLocks/>
          </p:cNvCxnSpPr>
          <p:nvPr/>
        </p:nvCxnSpPr>
        <p:spPr>
          <a:xfrm>
            <a:off x="5872053" y="2898987"/>
            <a:ext cx="0" cy="880533"/>
          </a:xfrm>
          <a:prstGeom prst="line">
            <a:avLst/>
          </a:prstGeom>
          <a:noFill/>
          <a:ln w="19050">
            <a:solidFill>
              <a:srgbClr val="C9AD00"/>
            </a:solidFill>
            <a:prstDash val="sysDot"/>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 name="Title 4">
            <a:extLst>
              <a:ext uri="{FF2B5EF4-FFF2-40B4-BE49-F238E27FC236}">
                <a16:creationId xmlns:a16="http://schemas.microsoft.com/office/drawing/2014/main" id="{C290B65D-4F83-F325-EECE-84835B70F46B}"/>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3323467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897E311-29B0-D22B-37F9-8861CDD16386}"/>
              </a:ext>
            </a:extLst>
          </p:cNvPr>
          <p:cNvSpPr/>
          <p:nvPr/>
        </p:nvSpPr>
        <p:spPr>
          <a:xfrm>
            <a:off x="6410536" y="3873167"/>
            <a:ext cx="2079408" cy="464873"/>
          </a:xfrm>
          <a:prstGeom prst="rect">
            <a:avLst/>
          </a:prstGeom>
          <a:noFill/>
          <a:ln w="25400" cap="flat" cmpd="sng" algn="ctr">
            <a:noFill/>
            <a:prstDash val="solid"/>
          </a:ln>
          <a:effectLst/>
        </p:spPr>
        <p:txBody>
          <a:bodyPr lIns="0" tIns="0" rIns="0" bIns="0" rtlCol="0" anchor="t" anchorCtr="0"/>
          <a:lstStyle/>
          <a:p>
            <a:pPr marL="93663" indent="-93663">
              <a:buClr>
                <a:srgbClr val="E73C5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risques résiduels</a:t>
            </a:r>
          </a:p>
          <a:p>
            <a:pPr marL="93663" indent="-93663">
              <a:buClr>
                <a:srgbClr val="E73C5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mesures à appliquer</a:t>
            </a:r>
          </a:p>
        </p:txBody>
      </p:sp>
      <p:cxnSp>
        <p:nvCxnSpPr>
          <p:cNvPr id="36" name="Connecteur droit 35">
            <a:extLst>
              <a:ext uri="{FF2B5EF4-FFF2-40B4-BE49-F238E27FC236}">
                <a16:creationId xmlns:a16="http://schemas.microsoft.com/office/drawing/2014/main" id="{7024B38A-0270-E710-3E45-97B80D8A5D25}"/>
              </a:ext>
            </a:extLst>
          </p:cNvPr>
          <p:cNvCxnSpPr>
            <a:cxnSpLocks/>
          </p:cNvCxnSpPr>
          <p:nvPr/>
        </p:nvCxnSpPr>
        <p:spPr>
          <a:xfrm>
            <a:off x="7457989" y="2891238"/>
            <a:ext cx="0" cy="880533"/>
          </a:xfrm>
          <a:prstGeom prst="line">
            <a:avLst/>
          </a:prstGeom>
          <a:ln w="19050">
            <a:solidFill>
              <a:srgbClr val="E73C5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6342C744-B01A-D4E6-E21D-F85F802C7701}"/>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pic>
        <p:nvPicPr>
          <p:cNvPr id="6" name="Image 5">
            <a:extLst>
              <a:ext uri="{FF2B5EF4-FFF2-40B4-BE49-F238E27FC236}">
                <a16:creationId xmlns:a16="http://schemas.microsoft.com/office/drawing/2014/main" id="{D4A1F3C2-1799-4237-ADB2-7871C43C4312}"/>
              </a:ext>
            </a:extLst>
          </p:cNvPr>
          <p:cNvPicPr>
            <a:picLocks noChangeAspect="1"/>
          </p:cNvPicPr>
          <p:nvPr/>
        </p:nvPicPr>
        <p:blipFill>
          <a:blip r:embed="rId4"/>
          <a:stretch>
            <a:fillRect/>
          </a:stretch>
        </p:blipFill>
        <p:spPr>
          <a:xfrm>
            <a:off x="1301806" y="1355854"/>
            <a:ext cx="6670405" cy="2370071"/>
          </a:xfrm>
          <a:prstGeom prst="rect">
            <a:avLst/>
          </a:prstGeom>
        </p:spPr>
      </p:pic>
    </p:spTree>
    <p:extLst>
      <p:ext uri="{BB962C8B-B14F-4D97-AF65-F5344CB8AC3E}">
        <p14:creationId xmlns:p14="http://schemas.microsoft.com/office/powerpoint/2010/main" val="11145138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897E311-29B0-D22B-37F9-8861CDD16386}"/>
              </a:ext>
            </a:extLst>
          </p:cNvPr>
          <p:cNvSpPr/>
          <p:nvPr/>
        </p:nvSpPr>
        <p:spPr>
          <a:xfrm>
            <a:off x="6410536" y="3543652"/>
            <a:ext cx="2079408" cy="338554"/>
          </a:xfrm>
          <a:prstGeom prst="rect">
            <a:avLst/>
          </a:prstGeom>
          <a:noFill/>
          <a:ln w="25400" cap="flat" cmpd="sng" algn="ctr">
            <a:noFill/>
            <a:prstDash val="solid"/>
          </a:ln>
          <a:effectLst/>
        </p:spPr>
        <p:txBody>
          <a:bodyPr lIns="0" tIns="0" rIns="0" bIns="0" rtlCol="0" anchor="t" anchorCtr="0">
            <a:spAutoFit/>
          </a:bodyPr>
          <a:lstStyle/>
          <a:p>
            <a:pPr marL="93663" indent="-93663">
              <a:buClr>
                <a:srgbClr val="E73C5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risques résiduels</a:t>
            </a:r>
          </a:p>
          <a:p>
            <a:pPr marL="93663" indent="-93663">
              <a:buClr>
                <a:srgbClr val="E73C5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mesures à appliquer</a:t>
            </a:r>
          </a:p>
        </p:txBody>
      </p:sp>
      <p:cxnSp>
        <p:nvCxnSpPr>
          <p:cNvPr id="36" name="Connecteur droit 35">
            <a:extLst>
              <a:ext uri="{FF2B5EF4-FFF2-40B4-BE49-F238E27FC236}">
                <a16:creationId xmlns:a16="http://schemas.microsoft.com/office/drawing/2014/main" id="{7024B38A-0270-E710-3E45-97B80D8A5D25}"/>
              </a:ext>
            </a:extLst>
          </p:cNvPr>
          <p:cNvCxnSpPr>
            <a:cxnSpLocks/>
          </p:cNvCxnSpPr>
          <p:nvPr/>
        </p:nvCxnSpPr>
        <p:spPr>
          <a:xfrm>
            <a:off x="7457989" y="2579355"/>
            <a:ext cx="0" cy="880533"/>
          </a:xfrm>
          <a:prstGeom prst="line">
            <a:avLst/>
          </a:prstGeom>
          <a:ln w="19050">
            <a:solidFill>
              <a:srgbClr val="E73C5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 name="Title 4">
            <a:extLst>
              <a:ext uri="{FF2B5EF4-FFF2-40B4-BE49-F238E27FC236}">
                <a16:creationId xmlns:a16="http://schemas.microsoft.com/office/drawing/2014/main" id="{6342C744-B01A-D4E6-E21D-F85F802C7701}"/>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Chaque atelier va permettre de produire des éléments directement exploitables</a:t>
            </a:r>
            <a:endParaRPr lang="en-US" sz="1800" dirty="0">
              <a:solidFill>
                <a:srgbClr val="252525"/>
              </a:solidFill>
              <a:latin typeface="Segoe UI" panose="020B0502040204020203" pitchFamily="34" charset="0"/>
              <a:cs typeface="Segoe UI" panose="020B0502040204020203" pitchFamily="34" charset="0"/>
            </a:endParaRPr>
          </a:p>
        </p:txBody>
      </p:sp>
      <p:pic>
        <p:nvPicPr>
          <p:cNvPr id="6" name="Image 5">
            <a:extLst>
              <a:ext uri="{FF2B5EF4-FFF2-40B4-BE49-F238E27FC236}">
                <a16:creationId xmlns:a16="http://schemas.microsoft.com/office/drawing/2014/main" id="{D4A1F3C2-1799-4237-ADB2-7871C43C4312}"/>
              </a:ext>
            </a:extLst>
          </p:cNvPr>
          <p:cNvPicPr>
            <a:picLocks noChangeAspect="1"/>
          </p:cNvPicPr>
          <p:nvPr/>
        </p:nvPicPr>
        <p:blipFill>
          <a:blip r:embed="rId4"/>
          <a:stretch>
            <a:fillRect/>
          </a:stretch>
        </p:blipFill>
        <p:spPr>
          <a:xfrm>
            <a:off x="1301806" y="1355854"/>
            <a:ext cx="6670405" cy="2370071"/>
          </a:xfrm>
          <a:prstGeom prst="rect">
            <a:avLst/>
          </a:prstGeom>
        </p:spPr>
      </p:pic>
      <p:sp>
        <p:nvSpPr>
          <p:cNvPr id="7" name="Rectangle 6">
            <a:extLst>
              <a:ext uri="{FF2B5EF4-FFF2-40B4-BE49-F238E27FC236}">
                <a16:creationId xmlns:a16="http://schemas.microsoft.com/office/drawing/2014/main" id="{C6F0F630-D750-4446-A28C-C4AEBBF5BAA9}"/>
              </a:ext>
            </a:extLst>
          </p:cNvPr>
          <p:cNvSpPr/>
          <p:nvPr/>
        </p:nvSpPr>
        <p:spPr>
          <a:xfrm>
            <a:off x="4137048" y="4165896"/>
            <a:ext cx="3470009" cy="464873"/>
          </a:xfrm>
          <a:prstGeom prst="rect">
            <a:avLst/>
          </a:prstGeom>
          <a:noFill/>
          <a:ln w="25400" cap="flat" cmpd="sng" algn="ctr">
            <a:noFill/>
            <a:prstDash val="solid"/>
          </a:ln>
          <a:effectLst/>
        </p:spPr>
        <p:txBody>
          <a:bodyPr lIns="0" tIns="0" rIns="0" bIns="0" rtlCol="0" anchor="t" anchorCtr="0"/>
          <a:lstStyle/>
          <a:p>
            <a:pPr marL="93663" indent="-93663">
              <a:buClr>
                <a:srgbClr val="C8A900"/>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modes opératoires les plus vraisemblables que pourraient suivre les attaquants pour atteindre leurs objectifs</a:t>
            </a:r>
          </a:p>
        </p:txBody>
      </p:sp>
      <p:cxnSp>
        <p:nvCxnSpPr>
          <p:cNvPr id="8" name="Connecteur droit 7">
            <a:extLst>
              <a:ext uri="{FF2B5EF4-FFF2-40B4-BE49-F238E27FC236}">
                <a16:creationId xmlns:a16="http://schemas.microsoft.com/office/drawing/2014/main" id="{026C1C4F-48C2-46FA-BEDD-79743A087779}"/>
              </a:ext>
            </a:extLst>
          </p:cNvPr>
          <p:cNvCxnSpPr>
            <a:cxnSpLocks/>
          </p:cNvCxnSpPr>
          <p:nvPr/>
        </p:nvCxnSpPr>
        <p:spPr>
          <a:xfrm flipH="1">
            <a:off x="5872052" y="2956653"/>
            <a:ext cx="1" cy="1154029"/>
          </a:xfrm>
          <a:prstGeom prst="line">
            <a:avLst/>
          </a:prstGeom>
          <a:noFill/>
          <a:ln w="19050">
            <a:solidFill>
              <a:srgbClr val="C9AD00"/>
            </a:solidFill>
            <a:prstDash val="sysDot"/>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9" name="Rectangle 8">
            <a:extLst>
              <a:ext uri="{FF2B5EF4-FFF2-40B4-BE49-F238E27FC236}">
                <a16:creationId xmlns:a16="http://schemas.microsoft.com/office/drawing/2014/main" id="{92DCA682-F8DE-4E52-96FA-BB9352A339C4}"/>
              </a:ext>
            </a:extLst>
          </p:cNvPr>
          <p:cNvSpPr/>
          <p:nvPr/>
        </p:nvSpPr>
        <p:spPr>
          <a:xfrm>
            <a:off x="5006954" y="749832"/>
            <a:ext cx="3705007" cy="464873"/>
          </a:xfrm>
          <a:prstGeom prst="rect">
            <a:avLst/>
          </a:prstGeom>
          <a:noFill/>
          <a:ln w="25400" cap="flat" cmpd="sng" algn="ctr">
            <a:noFill/>
            <a:prstDash val="solid"/>
          </a:ln>
          <a:effectLst/>
        </p:spPr>
        <p:txBody>
          <a:bodyPr lIns="0" tIns="0" rIns="0" bIns="0" rtlCol="0" anchor="t" anchorCtr="0"/>
          <a:lstStyle/>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parties prenantes les plus menaçantes</a:t>
            </a:r>
          </a:p>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Une liste de mesures à appliquer sur ces parties prenantes</a:t>
            </a:r>
          </a:p>
          <a:p>
            <a:pPr marL="93663" indent="-93663">
              <a:buClr>
                <a:srgbClr val="00AFAB"/>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Des scénarios stratégiques d’attaque</a:t>
            </a:r>
          </a:p>
        </p:txBody>
      </p:sp>
      <p:cxnSp>
        <p:nvCxnSpPr>
          <p:cNvPr id="10" name="Connecteur : en angle 9">
            <a:extLst>
              <a:ext uri="{FF2B5EF4-FFF2-40B4-BE49-F238E27FC236}">
                <a16:creationId xmlns:a16="http://schemas.microsoft.com/office/drawing/2014/main" id="{7AA12A21-A7D6-4804-A7CE-9088B822974E}"/>
              </a:ext>
            </a:extLst>
          </p:cNvPr>
          <p:cNvCxnSpPr>
            <a:cxnSpLocks/>
            <a:stCxn id="13" idx="3"/>
            <a:endCxn id="17" idx="2"/>
          </p:cNvCxnSpPr>
          <p:nvPr/>
        </p:nvCxnSpPr>
        <p:spPr>
          <a:xfrm flipV="1">
            <a:off x="5872052" y="1281712"/>
            <a:ext cx="796124" cy="775928"/>
          </a:xfrm>
          <a:prstGeom prst="bentConnector2">
            <a:avLst/>
          </a:prstGeom>
          <a:ln w="19050">
            <a:solidFill>
              <a:srgbClr val="00AFAA"/>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0F9766C-119C-4356-B56D-C787B236C18F}"/>
              </a:ext>
            </a:extLst>
          </p:cNvPr>
          <p:cNvSpPr/>
          <p:nvPr/>
        </p:nvSpPr>
        <p:spPr>
          <a:xfrm>
            <a:off x="5489490" y="1924755"/>
            <a:ext cx="382562" cy="265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a:extLst>
              <a:ext uri="{FF2B5EF4-FFF2-40B4-BE49-F238E27FC236}">
                <a16:creationId xmlns:a16="http://schemas.microsoft.com/office/drawing/2014/main" id="{66A350A3-81C4-4E71-AD30-86EFA5F147DC}"/>
              </a:ext>
            </a:extLst>
          </p:cNvPr>
          <p:cNvSpPr/>
          <p:nvPr/>
        </p:nvSpPr>
        <p:spPr>
          <a:xfrm>
            <a:off x="6476895" y="1015942"/>
            <a:ext cx="382562" cy="2657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1BD6D891-2D28-4850-9487-FA16EC2DFE3A}"/>
              </a:ext>
            </a:extLst>
          </p:cNvPr>
          <p:cNvCxnSpPr>
            <a:cxnSpLocks/>
          </p:cNvCxnSpPr>
          <p:nvPr/>
        </p:nvCxnSpPr>
        <p:spPr>
          <a:xfrm flipV="1">
            <a:off x="3151125" y="1522941"/>
            <a:ext cx="0" cy="889086"/>
          </a:xfrm>
          <a:prstGeom prst="line">
            <a:avLst/>
          </a:prstGeom>
          <a:ln w="19050">
            <a:solidFill>
              <a:srgbClr val="9C248D"/>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53617C6-79A9-4D0F-889E-C731034D8F97}"/>
              </a:ext>
            </a:extLst>
          </p:cNvPr>
          <p:cNvSpPr/>
          <p:nvPr/>
        </p:nvSpPr>
        <p:spPr>
          <a:xfrm>
            <a:off x="432039" y="1163232"/>
            <a:ext cx="3939149" cy="338554"/>
          </a:xfrm>
          <a:prstGeom prst="rect">
            <a:avLst/>
          </a:prstGeom>
          <a:noFill/>
          <a:ln w="25400" cap="flat" cmpd="sng" algn="ctr">
            <a:noFill/>
            <a:prstDash val="solid"/>
          </a:ln>
          <a:effectLst/>
        </p:spPr>
        <p:txBody>
          <a:bodyPr wrap="square" lIns="0" tIns="0" rIns="0" bIns="0" rtlCol="0" anchor="t" anchorCtr="0">
            <a:spAutoFit/>
          </a:bodyPr>
          <a:lstStyle/>
          <a:p>
            <a:pPr marL="93663" indent="-93663">
              <a:buClr>
                <a:srgbClr val="9C24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attaquants susceptibles de vouloir nous attaquer</a:t>
            </a:r>
          </a:p>
          <a:p>
            <a:pPr marL="93663" indent="-93663">
              <a:buClr>
                <a:srgbClr val="9C24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cibles que les attaquants cherchent à atteindre</a:t>
            </a:r>
          </a:p>
        </p:txBody>
      </p:sp>
      <p:sp>
        <p:nvSpPr>
          <p:cNvPr id="24" name="Rectangle 23">
            <a:extLst>
              <a:ext uri="{FF2B5EF4-FFF2-40B4-BE49-F238E27FC236}">
                <a16:creationId xmlns:a16="http://schemas.microsoft.com/office/drawing/2014/main" id="{F3D017BD-47FB-4E90-8E4F-8E9B31488316}"/>
              </a:ext>
            </a:extLst>
          </p:cNvPr>
          <p:cNvSpPr/>
          <p:nvPr/>
        </p:nvSpPr>
        <p:spPr>
          <a:xfrm>
            <a:off x="741559" y="3641711"/>
            <a:ext cx="2807592" cy="464873"/>
          </a:xfrm>
          <a:prstGeom prst="rect">
            <a:avLst/>
          </a:prstGeom>
          <a:noFill/>
          <a:ln w="25400" cap="flat" cmpd="sng" algn="ctr">
            <a:noFill/>
            <a:prstDash val="solid"/>
          </a:ln>
          <a:effectLst/>
        </p:spPr>
        <p:txBody>
          <a:bodyPr lIns="0" tIns="0" rIns="0" bIns="0" rtlCol="0" anchor="t" anchorCtr="0"/>
          <a:lstStyle/>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actifs les plus importants</a:t>
            </a:r>
          </a:p>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La liste des événements redoutés</a:t>
            </a:r>
          </a:p>
          <a:p>
            <a:pPr marL="93663" indent="-93663">
              <a:buClr>
                <a:srgbClr val="ED008D"/>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Un socle de sécurité permettant d’identifier des mesures à mettre à place</a:t>
            </a:r>
          </a:p>
        </p:txBody>
      </p:sp>
      <p:cxnSp>
        <p:nvCxnSpPr>
          <p:cNvPr id="25" name="Connecteur droit 24">
            <a:extLst>
              <a:ext uri="{FF2B5EF4-FFF2-40B4-BE49-F238E27FC236}">
                <a16:creationId xmlns:a16="http://schemas.microsoft.com/office/drawing/2014/main" id="{6410511D-DEE8-4D7C-9203-6B70A7E83D93}"/>
              </a:ext>
            </a:extLst>
          </p:cNvPr>
          <p:cNvCxnSpPr>
            <a:cxnSpLocks/>
          </p:cNvCxnSpPr>
          <p:nvPr/>
        </p:nvCxnSpPr>
        <p:spPr>
          <a:xfrm>
            <a:off x="1820716" y="2801012"/>
            <a:ext cx="0" cy="788347"/>
          </a:xfrm>
          <a:prstGeom prst="line">
            <a:avLst/>
          </a:prstGeom>
          <a:ln w="19050">
            <a:solidFill>
              <a:srgbClr val="E6007E"/>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94775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a:extLst>
              <a:ext uri="{FF2B5EF4-FFF2-40B4-BE49-F238E27FC236}">
                <a16:creationId xmlns:a16="http://schemas.microsoft.com/office/drawing/2014/main" id="{EFA06769-0983-96E1-17DF-1AA0F458D970}"/>
              </a:ext>
            </a:extLst>
          </p:cNvPr>
          <p:cNvPicPr>
            <a:picLocks noChangeAspect="1"/>
          </p:cNvPicPr>
          <p:nvPr/>
        </p:nvPicPr>
        <p:blipFill>
          <a:blip r:embed="rId11"/>
          <a:stretch>
            <a:fillRect/>
          </a:stretch>
        </p:blipFill>
        <p:spPr>
          <a:xfrm>
            <a:off x="1752600" y="766000"/>
            <a:ext cx="5638800" cy="3860800"/>
          </a:xfrm>
          <a:prstGeom prst="rect">
            <a:avLst/>
          </a:prstGeom>
        </p:spPr>
      </p:pic>
      <p:sp>
        <p:nvSpPr>
          <p:cNvPr id="3" name="ZoneTexte 2">
            <a:extLst>
              <a:ext uri="{FF2B5EF4-FFF2-40B4-BE49-F238E27FC236}">
                <a16:creationId xmlns:a16="http://schemas.microsoft.com/office/drawing/2014/main" id="{0F3313A7-A285-A6C4-BC47-378F4EC787F3}"/>
              </a:ext>
            </a:extLst>
          </p:cNvPr>
          <p:cNvSpPr txBox="1"/>
          <p:nvPr/>
        </p:nvSpPr>
        <p:spPr>
          <a:xfrm>
            <a:off x="2052000" y="504000"/>
            <a:ext cx="1800201" cy="720080"/>
          </a:xfrm>
          <a:prstGeom prst="rect">
            <a:avLst/>
          </a:prstGeom>
          <a:noFill/>
        </p:spPr>
        <p:txBody>
          <a:bodyPr wrap="square" lIns="0" tIns="0" rIns="0" bIns="0" anchor="ctr">
            <a:noAutofit/>
          </a:bodyPr>
          <a:lstStyle/>
          <a:p>
            <a:r>
              <a:rPr lang="fr-FR" b="1" dirty="0">
                <a:solidFill>
                  <a:srgbClr val="252525"/>
                </a:solidFill>
                <a:latin typeface="Segoe UI" panose="020B0502040204020203" pitchFamily="34" charset="0"/>
                <a:cs typeface="Segoe UI" panose="020B0502040204020203" pitchFamily="34" charset="0"/>
              </a:rPr>
              <a:t>Étude de cas</a:t>
            </a:r>
          </a:p>
        </p:txBody>
      </p:sp>
      <p:sp>
        <p:nvSpPr>
          <p:cNvPr id="4" name="Content Placeholder 5">
            <a:extLst>
              <a:ext uri="{FF2B5EF4-FFF2-40B4-BE49-F238E27FC236}">
                <a16:creationId xmlns:a16="http://schemas.microsoft.com/office/drawing/2014/main" id="{CE496BD9-0299-F50B-2A52-2EF642B5643B}"/>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FB48E48C-2CCD-FE48-3B97-4F7E5A68B6A1}"/>
              </a:ext>
            </a:extLst>
          </p:cNvPr>
          <p:cNvSpPr txBox="1">
            <a:spLocks/>
          </p:cNvSpPr>
          <p:nvPr>
            <p:custDataLst>
              <p:tags r:id="rId2"/>
            </p:custDataLst>
          </p:nvPr>
        </p:nvSpPr>
        <p:spPr>
          <a:xfrm>
            <a:off x="1863568" y="2392850"/>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BADC57DA-D066-1B92-F0C1-D1C6BEA47429}"/>
              </a:ext>
            </a:extLst>
          </p:cNvPr>
          <p:cNvSpPr txBox="1">
            <a:spLocks/>
          </p:cNvSpPr>
          <p:nvPr>
            <p:custDataLst>
              <p:tags r:id="rId3"/>
            </p:custDataLst>
          </p:nvPr>
        </p:nvSpPr>
        <p:spPr>
          <a:xfrm>
            <a:off x="3003093" y="2392850"/>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09D12AD6-21A6-D5A8-79EE-5BDE07CE5BC0}"/>
              </a:ext>
            </a:extLst>
          </p:cNvPr>
          <p:cNvSpPr txBox="1">
            <a:spLocks/>
          </p:cNvSpPr>
          <p:nvPr>
            <p:custDataLst>
              <p:tags r:id="rId4"/>
            </p:custDataLst>
          </p:nvPr>
        </p:nvSpPr>
        <p:spPr>
          <a:xfrm>
            <a:off x="4124458"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E514FF9A-6283-6A94-DBE7-576DF98695B4}"/>
              </a:ext>
            </a:extLst>
          </p:cNvPr>
          <p:cNvSpPr txBox="1">
            <a:spLocks/>
          </p:cNvSpPr>
          <p:nvPr>
            <p:custDataLst>
              <p:tags r:id="rId5"/>
            </p:custDataLst>
          </p:nvPr>
        </p:nvSpPr>
        <p:spPr>
          <a:xfrm>
            <a:off x="5254598"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049F3E1F-E1C4-2F56-82E5-812C41BB3E06}"/>
              </a:ext>
            </a:extLst>
          </p:cNvPr>
          <p:cNvSpPr txBox="1">
            <a:spLocks/>
          </p:cNvSpPr>
          <p:nvPr>
            <p:custDataLst>
              <p:tags r:id="rId6"/>
            </p:custDataLst>
          </p:nvPr>
        </p:nvSpPr>
        <p:spPr>
          <a:xfrm>
            <a:off x="6396919" y="2392850"/>
            <a:ext cx="883513"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A980B1F0-12F9-6450-B07A-7A7BAC777984}"/>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0731BE2D-870A-7039-CBC9-BBF379BD8AFF}"/>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14020339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115E15C-91C1-462A-A381-E1E279BD9047}"/>
              </a:ext>
            </a:extLst>
          </p:cNvPr>
          <p:cNvSpPr/>
          <p:nvPr/>
        </p:nvSpPr>
        <p:spPr>
          <a:xfrm>
            <a:off x="2052000" y="1413687"/>
            <a:ext cx="3094158" cy="2304256"/>
          </a:xfrm>
          <a:prstGeom prst="rect">
            <a:avLst/>
          </a:prstGeom>
        </p:spPr>
        <p:txBody>
          <a:bodyPr vert="horz" lIns="0" tIns="0" rIns="0" bIns="0" rtlCol="0">
            <a:noAutofit/>
          </a:bodyPr>
          <a:lstStyle/>
          <a:p>
            <a:pPr>
              <a:spcBef>
                <a:spcPct val="20000"/>
              </a:spcBef>
              <a:spcAft>
                <a:spcPts val="600"/>
              </a:spcAft>
              <a:buClr>
                <a:srgbClr val="E53D51"/>
              </a:buClr>
            </a:pPr>
            <a:r>
              <a:rPr lang="fr-FR" sz="1200" dirty="0">
                <a:solidFill>
                  <a:srgbClr val="252525"/>
                </a:solidFill>
                <a:latin typeface="Segoe UI" panose="020B0502040204020203" pitchFamily="34" charset="0"/>
                <a:cs typeface="Segoe UI" panose="020B0502040204020203" pitchFamily="34" charset="0"/>
              </a:rPr>
              <a:t>Vous êtes amené à réfléchir sur un cas d’étude se basant sur la </a:t>
            </a:r>
            <a:r>
              <a:rPr lang="fr-FR" sz="1200" b="1" dirty="0">
                <a:solidFill>
                  <a:srgbClr val="252525"/>
                </a:solidFill>
                <a:latin typeface="Segoe UI" panose="020B0502040204020203" pitchFamily="34" charset="0"/>
                <a:cs typeface="Segoe UI" panose="020B0502040204020203" pitchFamily="34" charset="0"/>
              </a:rPr>
              <a:t>démarche administrative de renouvellement d’un titre d’identité numérique (TIN)</a:t>
            </a:r>
            <a:r>
              <a:rPr lang="fr-FR" sz="1200" dirty="0">
                <a:solidFill>
                  <a:srgbClr val="252525"/>
                </a:solidFill>
                <a:latin typeface="Segoe UI" panose="020B0502040204020203" pitchFamily="34" charset="0"/>
                <a:cs typeface="Segoe UI" panose="020B0502040204020203" pitchFamily="34" charset="0"/>
              </a:rPr>
              <a:t>.</a:t>
            </a:r>
          </a:p>
          <a:p>
            <a:pPr>
              <a:spcBef>
                <a:spcPct val="20000"/>
              </a:spcBef>
              <a:spcAft>
                <a:spcPts val="600"/>
              </a:spcAft>
              <a:buClr>
                <a:srgbClr val="E53D51"/>
              </a:buClr>
            </a:pPr>
            <a:r>
              <a:rPr lang="fr-FR" sz="1200" dirty="0">
                <a:solidFill>
                  <a:srgbClr val="252525"/>
                </a:solidFill>
                <a:latin typeface="Segoe UI" panose="020B0502040204020203" pitchFamily="34" charset="0"/>
                <a:cs typeface="Segoe UI" panose="020B0502040204020203" pitchFamily="34" charset="0"/>
              </a:rPr>
              <a:t>L’objectif de l’étude est de </a:t>
            </a:r>
            <a:r>
              <a:rPr lang="fr-FR" sz="1200" b="1" dirty="0">
                <a:solidFill>
                  <a:srgbClr val="252525"/>
                </a:solidFill>
                <a:latin typeface="Segoe UI" panose="020B0502040204020203" pitchFamily="34" charset="0"/>
                <a:cs typeface="Segoe UI" panose="020B0502040204020203" pitchFamily="34" charset="0"/>
              </a:rPr>
              <a:t>conduire une étude complète des risques sur le SI de renouvellement de TIN et ses interconnexions avec l’extérieur</a:t>
            </a:r>
            <a:r>
              <a:rPr lang="fr-FR" sz="1200" dirty="0">
                <a:solidFill>
                  <a:srgbClr val="252525"/>
                </a:solidFill>
                <a:latin typeface="Segoe UI" panose="020B0502040204020203" pitchFamily="34" charset="0"/>
                <a:cs typeface="Segoe UI" panose="020B0502040204020203" pitchFamily="34" charset="0"/>
              </a:rPr>
              <a:t>. Le commanditaire de l’étude est la Société de Gestion des Titres d’Identité Numérique (SGTIN).</a:t>
            </a:r>
          </a:p>
        </p:txBody>
      </p:sp>
      <p:sp>
        <p:nvSpPr>
          <p:cNvPr id="12" name="ZoneTexte 11">
            <a:extLst>
              <a:ext uri="{FF2B5EF4-FFF2-40B4-BE49-F238E27FC236}">
                <a16:creationId xmlns:a16="http://schemas.microsoft.com/office/drawing/2014/main" id="{298763C5-62F4-692B-5F46-6A7B498E3330}"/>
              </a:ext>
            </a:extLst>
          </p:cNvPr>
          <p:cNvSpPr txBox="1"/>
          <p:nvPr/>
        </p:nvSpPr>
        <p:spPr>
          <a:xfrm>
            <a:off x="2062549" y="3717943"/>
            <a:ext cx="2861867" cy="671624"/>
          </a:xfrm>
          <a:prstGeom prst="rect">
            <a:avLst/>
          </a:prstGeom>
          <a:solidFill>
            <a:srgbClr val="E88B00"/>
          </a:solidFill>
        </p:spPr>
        <p:txBody>
          <a:bodyPr vert="horz" lIns="10800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72000"/>
            <a:r>
              <a:rPr lang="fr-FR" sz="1100" dirty="0">
                <a:solidFill>
                  <a:schemeClr val="bg1"/>
                </a:solidFill>
                <a:latin typeface="Segoe UI" panose="020B0502040204020203" pitchFamily="34" charset="0"/>
                <a:cs typeface="Segoe UI" panose="020B0502040204020203" pitchFamily="34" charset="0"/>
              </a:rPr>
              <a:t>Vous pouvez désormais prendre connaissance du dossier d’étude de cas fourni.</a:t>
            </a:r>
          </a:p>
        </p:txBody>
      </p:sp>
      <p:pic>
        <p:nvPicPr>
          <p:cNvPr id="13" name="Image 12">
            <a:extLst>
              <a:ext uri="{FF2B5EF4-FFF2-40B4-BE49-F238E27FC236}">
                <a16:creationId xmlns:a16="http://schemas.microsoft.com/office/drawing/2014/main" id="{407ADB4D-5B5E-E969-2066-5EA49F529332}"/>
              </a:ext>
            </a:extLst>
          </p:cNvPr>
          <p:cNvPicPr>
            <a:picLocks noChangeAspect="1"/>
          </p:cNvPicPr>
          <p:nvPr/>
        </p:nvPicPr>
        <p:blipFill>
          <a:blip r:embed="rId4"/>
          <a:stretch>
            <a:fillRect/>
          </a:stretch>
        </p:blipFill>
        <p:spPr>
          <a:xfrm>
            <a:off x="5137569" y="1978336"/>
            <a:ext cx="3588217" cy="2411231"/>
          </a:xfrm>
          <a:prstGeom prst="rect">
            <a:avLst/>
          </a:prstGeom>
        </p:spPr>
      </p:pic>
      <p:sp>
        <p:nvSpPr>
          <p:cNvPr id="6" name="Title 4">
            <a:extLst>
              <a:ext uri="{FF2B5EF4-FFF2-40B4-BE49-F238E27FC236}">
                <a16:creationId xmlns:a16="http://schemas.microsoft.com/office/drawing/2014/main" id="{0E84E084-57BA-E756-9C83-1F3A36A6F71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Présentation de l’étude de cas</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614827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a:extLst>
              <a:ext uri="{FF2B5EF4-FFF2-40B4-BE49-F238E27FC236}">
                <a16:creationId xmlns:a16="http://schemas.microsoft.com/office/drawing/2014/main" id="{87AA9588-DC16-355E-2391-73D4F760578E}"/>
              </a:ext>
            </a:extLst>
          </p:cNvPr>
          <p:cNvSpPr txBox="1"/>
          <p:nvPr/>
        </p:nvSpPr>
        <p:spPr>
          <a:xfrm>
            <a:off x="2090311" y="3110473"/>
            <a:ext cx="4346116" cy="184666"/>
          </a:xfrm>
          <a:prstGeom prst="rect">
            <a:avLst/>
          </a:prstGeom>
          <a:noFill/>
        </p:spPr>
        <p:txBody>
          <a:bodyPr wrap="square" lIns="0" tIns="0" rIns="0" bIns="0" rtlCol="0">
            <a:spAutoFit/>
          </a:bodyPr>
          <a:lstStyle/>
          <a:p>
            <a:r>
              <a:rPr lang="fr-FR" sz="1200" i="1" dirty="0">
                <a:solidFill>
                  <a:srgbClr val="252525"/>
                </a:solidFill>
                <a:latin typeface="Segoe UI" panose="020B0502040204020203" pitchFamily="34" charset="0"/>
                <a:cs typeface="Segoe UI" panose="020B0502040204020203" pitchFamily="34" charset="0"/>
              </a:rPr>
              <a:t>Exemple de menaces relatives aux actifs (délibérées ou humaines)</a:t>
            </a:r>
          </a:p>
        </p:txBody>
      </p:sp>
      <p:sp>
        <p:nvSpPr>
          <p:cNvPr id="3" name="TextBox 9">
            <a:extLst>
              <a:ext uri="{FF2B5EF4-FFF2-40B4-BE49-F238E27FC236}">
                <a16:creationId xmlns:a16="http://schemas.microsoft.com/office/drawing/2014/main" id="{1259F886-754F-D63F-97E2-6B6371D91B38}"/>
              </a:ext>
            </a:extLst>
          </p:cNvPr>
          <p:cNvSpPr txBox="1"/>
          <p:nvPr/>
        </p:nvSpPr>
        <p:spPr>
          <a:xfrm>
            <a:off x="1547664" y="3511843"/>
            <a:ext cx="2736304" cy="948978"/>
          </a:xfrm>
          <a:prstGeom prst="rect">
            <a:avLst/>
          </a:prstGeom>
          <a:noFill/>
        </p:spPr>
        <p:txBody>
          <a:bodyPr wrap="square" lIns="0" tIns="0" rIns="0" bIns="0" rtlCol="0">
            <a:spAutoFit/>
          </a:bodyPr>
          <a:lstStyle/>
          <a:p>
            <a:pPr>
              <a:spcBef>
                <a:spcPts val="450"/>
              </a:spcBef>
              <a:spcAft>
                <a:spcPts val="225"/>
              </a:spcAft>
              <a:buClr>
                <a:schemeClr val="tx2"/>
              </a:buClr>
              <a:buSzPts val="2400"/>
            </a:pPr>
            <a:r>
              <a:rPr lang="fr-FR" sz="1200" b="1" dirty="0">
                <a:solidFill>
                  <a:srgbClr val="00C8DE"/>
                </a:solidFill>
                <a:latin typeface="Segoe UI" panose="020B0502040204020203" pitchFamily="34" charset="0"/>
                <a:cs typeface="Segoe UI" panose="020B0502040204020203" pitchFamily="34" charset="0"/>
              </a:rPr>
              <a:t>Menaces sur les actifs personnels :</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Vol ou usurpation d’identité en ligne</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Accès non autorisé aux informations financières d’une personnes – vol d’argent à une personne et fraude.</a:t>
            </a:r>
          </a:p>
        </p:txBody>
      </p:sp>
      <p:sp>
        <p:nvSpPr>
          <p:cNvPr id="4" name="TextBox 9">
            <a:extLst>
              <a:ext uri="{FF2B5EF4-FFF2-40B4-BE49-F238E27FC236}">
                <a16:creationId xmlns:a16="http://schemas.microsoft.com/office/drawing/2014/main" id="{8C3AA35F-DF26-791C-B966-379A0841A5F2}"/>
              </a:ext>
            </a:extLst>
          </p:cNvPr>
          <p:cNvSpPr txBox="1"/>
          <p:nvPr/>
        </p:nvSpPr>
        <p:spPr>
          <a:xfrm>
            <a:off x="5022240" y="3502512"/>
            <a:ext cx="3582208" cy="1410643"/>
          </a:xfrm>
          <a:prstGeom prst="rect">
            <a:avLst/>
          </a:prstGeom>
          <a:noFill/>
        </p:spPr>
        <p:txBody>
          <a:bodyPr wrap="square" lIns="0" tIns="0" rIns="0" bIns="0" rtlCol="0">
            <a:spAutoFit/>
          </a:bodyPr>
          <a:lstStyle/>
          <a:p>
            <a:pPr>
              <a:spcBef>
                <a:spcPts val="450"/>
              </a:spcBef>
              <a:spcAft>
                <a:spcPts val="225"/>
              </a:spcAft>
              <a:buClr>
                <a:schemeClr val="tx2"/>
              </a:buClr>
              <a:buSzPts val="2400"/>
            </a:pPr>
            <a:r>
              <a:rPr lang="fr-FR" sz="1200" b="1" dirty="0">
                <a:solidFill>
                  <a:srgbClr val="00C8DE"/>
                </a:solidFill>
                <a:latin typeface="Segoe UI" panose="020B0502040204020203" pitchFamily="34" charset="0"/>
                <a:cs typeface="Segoe UI" panose="020B0502040204020203" pitchFamily="34" charset="0"/>
              </a:rPr>
              <a:t>Menaces sur les actifs organisationnels :</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Défiguration de site web ou classifiées de défense</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Vol de nom de domaine par des cybersquatteurs</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Accès non autorisé à des rapports financiers</a:t>
            </a:r>
          </a:p>
          <a:p>
            <a:pPr marL="88900" indent="-88900">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Accès non autorisé à des informations sensibles.</a:t>
            </a:r>
          </a:p>
          <a:p>
            <a:endParaRPr lang="fr-FR" sz="1200" dirty="0">
              <a:solidFill>
                <a:srgbClr val="252525"/>
              </a:solidFill>
              <a:latin typeface="Segoe UI" panose="020B0502040204020203" pitchFamily="34" charset="0"/>
              <a:cs typeface="Segoe UI" panose="020B0502040204020203" pitchFamily="34" charset="0"/>
            </a:endParaRPr>
          </a:p>
          <a:p>
            <a:endParaRPr lang="fr-FR" dirty="0">
              <a:solidFill>
                <a:srgbClr val="000000"/>
              </a:solidFill>
            </a:endParaRPr>
          </a:p>
        </p:txBody>
      </p:sp>
      <p:pic>
        <p:nvPicPr>
          <p:cNvPr id="11" name="Image 10">
            <a:extLst>
              <a:ext uri="{FF2B5EF4-FFF2-40B4-BE49-F238E27FC236}">
                <a16:creationId xmlns:a16="http://schemas.microsoft.com/office/drawing/2014/main" id="{E96D5026-47AD-434D-BD94-3F46A3AEAF1B}"/>
              </a:ext>
            </a:extLst>
          </p:cNvPr>
          <p:cNvPicPr>
            <a:picLocks noChangeAspect="1"/>
          </p:cNvPicPr>
          <p:nvPr/>
        </p:nvPicPr>
        <p:blipFill>
          <a:blip r:embed="rId4"/>
          <a:stretch>
            <a:fillRect/>
          </a:stretch>
        </p:blipFill>
        <p:spPr>
          <a:xfrm>
            <a:off x="971600" y="3511843"/>
            <a:ext cx="500471" cy="500471"/>
          </a:xfrm>
          <a:prstGeom prst="rect">
            <a:avLst/>
          </a:prstGeom>
        </p:spPr>
      </p:pic>
      <p:sp>
        <p:nvSpPr>
          <p:cNvPr id="21" name="Forme libre 20">
            <a:extLst>
              <a:ext uri="{FF2B5EF4-FFF2-40B4-BE49-F238E27FC236}">
                <a16:creationId xmlns:a16="http://schemas.microsoft.com/office/drawing/2014/main" id="{5F5E1649-9715-C2F2-FC28-21BA4C8B572D}"/>
              </a:ext>
            </a:extLst>
          </p:cNvPr>
          <p:cNvSpPr/>
          <p:nvPr/>
        </p:nvSpPr>
        <p:spPr>
          <a:xfrm flipH="1">
            <a:off x="6515597" y="952349"/>
            <a:ext cx="1789996" cy="1160132"/>
          </a:xfrm>
          <a:custGeom>
            <a:avLst/>
            <a:gdLst>
              <a:gd name="connsiteX0" fmla="*/ 0 w 1888690"/>
              <a:gd name="connsiteY0" fmla="*/ 0 h 2110744"/>
              <a:gd name="connsiteX1" fmla="*/ 1888690 w 1888690"/>
              <a:gd name="connsiteY1" fmla="*/ 0 h 2110744"/>
              <a:gd name="connsiteX2" fmla="*/ 1888690 w 1888690"/>
              <a:gd name="connsiteY2" fmla="*/ 1087590 h 2110744"/>
              <a:gd name="connsiteX3" fmla="*/ 1452925 w 1888690"/>
              <a:gd name="connsiteY3" fmla="*/ 1087590 h 2110744"/>
              <a:gd name="connsiteX4" fmla="*/ 1452925 w 1888690"/>
              <a:gd name="connsiteY4" fmla="*/ 2110744 h 2110744"/>
              <a:gd name="connsiteX5" fmla="*/ 1190578 w 1888690"/>
              <a:gd name="connsiteY5" fmla="*/ 1087590 h 2110744"/>
              <a:gd name="connsiteX6" fmla="*/ 0 w 1888690"/>
              <a:gd name="connsiteY6" fmla="*/ 1087590 h 2110744"/>
              <a:gd name="connsiteX0" fmla="*/ 0 w 1888690"/>
              <a:gd name="connsiteY0" fmla="*/ 0 h 1797330"/>
              <a:gd name="connsiteX1" fmla="*/ 1888690 w 1888690"/>
              <a:gd name="connsiteY1" fmla="*/ 0 h 1797330"/>
              <a:gd name="connsiteX2" fmla="*/ 1888690 w 1888690"/>
              <a:gd name="connsiteY2" fmla="*/ 1087590 h 1797330"/>
              <a:gd name="connsiteX3" fmla="*/ 1452925 w 1888690"/>
              <a:gd name="connsiteY3" fmla="*/ 1087590 h 1797330"/>
              <a:gd name="connsiteX4" fmla="*/ 1674918 w 1888690"/>
              <a:gd name="connsiteY4" fmla="*/ 1797330 h 1797330"/>
              <a:gd name="connsiteX5" fmla="*/ 1190578 w 1888690"/>
              <a:gd name="connsiteY5" fmla="*/ 1087590 h 1797330"/>
              <a:gd name="connsiteX6" fmla="*/ 0 w 1888690"/>
              <a:gd name="connsiteY6" fmla="*/ 1087590 h 1797330"/>
              <a:gd name="connsiteX7" fmla="*/ 0 w 1888690"/>
              <a:gd name="connsiteY7" fmla="*/ 0 h 1797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88690" h="1797330">
                <a:moveTo>
                  <a:pt x="0" y="0"/>
                </a:moveTo>
                <a:lnTo>
                  <a:pt x="1888690" y="0"/>
                </a:lnTo>
                <a:lnTo>
                  <a:pt x="1888690" y="1087590"/>
                </a:lnTo>
                <a:lnTo>
                  <a:pt x="1452925" y="1087590"/>
                </a:lnTo>
                <a:lnTo>
                  <a:pt x="1674918" y="1797330"/>
                </a:lnTo>
                <a:lnTo>
                  <a:pt x="1190578" y="1087590"/>
                </a:lnTo>
                <a:lnTo>
                  <a:pt x="0" y="1087590"/>
                </a:lnTo>
                <a:lnTo>
                  <a:pt x="0" y="0"/>
                </a:lnTo>
                <a:close/>
              </a:path>
            </a:pathLst>
          </a:custGeom>
          <a:solidFill>
            <a:schemeClr val="bg1"/>
          </a:solidFill>
          <a:ln>
            <a:noFill/>
          </a:ln>
          <a:effectLst>
            <a:outerShdw blurRad="143718" sx="102000" sy="102000" algn="c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pPr>
              <a:buSzPts val="2400"/>
            </a:pPr>
            <a:endParaRPr lang="fr-FR" sz="1000" dirty="0">
              <a:solidFill>
                <a:srgbClr val="252525"/>
              </a:solidFill>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D7805405-4EEE-7F5A-F298-DC35BABA3306}"/>
              </a:ext>
            </a:extLst>
          </p:cNvPr>
          <p:cNvSpPr/>
          <p:nvPr/>
        </p:nvSpPr>
        <p:spPr>
          <a:xfrm>
            <a:off x="6515597" y="769948"/>
            <a:ext cx="1872208" cy="1057087"/>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r>
              <a:rPr lang="fr-FR" sz="1100" i="1" dirty="0">
                <a:solidFill>
                  <a:srgbClr val="252525"/>
                </a:solidFill>
                <a:latin typeface="Segoe UI" panose="020B0502040204020203" pitchFamily="34" charset="0"/>
                <a:cs typeface="Segoe UI" panose="020B0502040204020203" pitchFamily="34" charset="0"/>
              </a:rPr>
              <a:t>Interne ou externe, cyber, humaine et délibérée</a:t>
            </a:r>
          </a:p>
        </p:txBody>
      </p:sp>
      <p:sp>
        <p:nvSpPr>
          <p:cNvPr id="23" name="Rectangle 22">
            <a:extLst>
              <a:ext uri="{FF2B5EF4-FFF2-40B4-BE49-F238E27FC236}">
                <a16:creationId xmlns:a16="http://schemas.microsoft.com/office/drawing/2014/main" id="{F2D9D2BE-8F06-950F-BC47-2BAB3A513889}"/>
              </a:ext>
            </a:extLst>
          </p:cNvPr>
          <p:cNvSpPr/>
          <p:nvPr/>
        </p:nvSpPr>
        <p:spPr>
          <a:xfrm>
            <a:off x="2056895" y="1563688"/>
            <a:ext cx="3392305" cy="1232277"/>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51999" tIns="0" rIns="288000" bIns="0" rtlCol="0" anchor="ctr">
            <a:noAutofit/>
          </a:bodyPr>
          <a:lstStyle/>
          <a:p>
            <a:r>
              <a:rPr lang="fr-FR" sz="1200" b="1" dirty="0">
                <a:latin typeface="Segoe UI" panose="020B0502040204020203" pitchFamily="34" charset="0"/>
                <a:cs typeface="Segoe UI" panose="020B0502040204020203" pitchFamily="34" charset="0"/>
              </a:rPr>
              <a:t>Menace</a:t>
            </a:r>
          </a:p>
          <a:p>
            <a:r>
              <a:rPr lang="fr-FR" sz="1200" dirty="0">
                <a:latin typeface="Segoe UI" panose="020B0502040204020203" pitchFamily="34" charset="0"/>
                <a:cs typeface="Segoe UI" panose="020B0502040204020203" pitchFamily="34" charset="0"/>
              </a:rPr>
              <a:t>Terme générique utilisé pour désigner toute intention hostile de nuire dans le cyber espace. Une menace peut être ciblée ou non sur l’objet de l’étude.</a:t>
            </a:r>
          </a:p>
        </p:txBody>
      </p:sp>
      <p:pic>
        <p:nvPicPr>
          <p:cNvPr id="24" name="Image 23">
            <a:extLst>
              <a:ext uri="{FF2B5EF4-FFF2-40B4-BE49-F238E27FC236}">
                <a16:creationId xmlns:a16="http://schemas.microsoft.com/office/drawing/2014/main" id="{87667258-06CB-15FE-6A8C-94CF2DCA1495}"/>
              </a:ext>
            </a:extLst>
          </p:cNvPr>
          <p:cNvPicPr>
            <a:picLocks noChangeAspect="1"/>
          </p:cNvPicPr>
          <p:nvPr/>
        </p:nvPicPr>
        <p:blipFill>
          <a:blip r:embed="rId4"/>
          <a:stretch>
            <a:fillRect/>
          </a:stretch>
        </p:blipFill>
        <p:spPr>
          <a:xfrm>
            <a:off x="4431569" y="3511843"/>
            <a:ext cx="500471" cy="500471"/>
          </a:xfrm>
          <a:prstGeom prst="rect">
            <a:avLst/>
          </a:prstGeom>
        </p:spPr>
      </p:pic>
      <p:pic>
        <p:nvPicPr>
          <p:cNvPr id="20" name="Image 19">
            <a:extLst>
              <a:ext uri="{FF2B5EF4-FFF2-40B4-BE49-F238E27FC236}">
                <a16:creationId xmlns:a16="http://schemas.microsoft.com/office/drawing/2014/main" id="{58CE4C31-0DF1-F9AE-6393-8D8867C51C5B}"/>
              </a:ext>
            </a:extLst>
          </p:cNvPr>
          <p:cNvPicPr>
            <a:picLocks noChangeAspect="1"/>
          </p:cNvPicPr>
          <p:nvPr/>
        </p:nvPicPr>
        <p:blipFill>
          <a:blip r:embed="rId5"/>
          <a:stretch>
            <a:fillRect/>
          </a:stretch>
        </p:blipFill>
        <p:spPr>
          <a:xfrm>
            <a:off x="5078462" y="978044"/>
            <a:ext cx="1522866" cy="1817921"/>
          </a:xfrm>
          <a:prstGeom prst="rect">
            <a:avLst/>
          </a:prstGeom>
        </p:spPr>
      </p:pic>
      <p:sp>
        <p:nvSpPr>
          <p:cNvPr id="5" name="ZoneTexte 4">
            <a:extLst>
              <a:ext uri="{FF2B5EF4-FFF2-40B4-BE49-F238E27FC236}">
                <a16:creationId xmlns:a16="http://schemas.microsoft.com/office/drawing/2014/main" id="{8033AACC-DA9F-F7E3-E029-CB218F9CDDA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C8DE"/>
                </a:solidFill>
                <a:latin typeface="Segoe UI" panose="020B0502040204020203" pitchFamily="34" charset="0"/>
                <a:cs typeface="Segoe UI" panose="020B0502040204020203" pitchFamily="34" charset="0"/>
              </a:rPr>
              <a:t>La menace</a:t>
            </a:r>
            <a:endParaRPr lang="fr-FR" sz="1400" dirty="0">
              <a:solidFill>
                <a:srgbClr val="00AFAA"/>
              </a:solidFill>
              <a:latin typeface="Segoe UI" panose="020B0502040204020203" pitchFamily="34" charset="0"/>
              <a:cs typeface="Segoe UI" panose="020B0502040204020203" pitchFamily="34" charset="0"/>
            </a:endParaRPr>
          </a:p>
        </p:txBody>
      </p:sp>
      <p:sp>
        <p:nvSpPr>
          <p:cNvPr id="6" name="Title 4">
            <a:extLst>
              <a:ext uri="{FF2B5EF4-FFF2-40B4-BE49-F238E27FC236}">
                <a16:creationId xmlns:a16="http://schemas.microsoft.com/office/drawing/2014/main" id="{589F836B-D116-FC47-62AD-9E49B20C9036}"/>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502471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0E84E084-57BA-E756-9C83-1F3A36A6F71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Présentation de l’étude de cas</a:t>
            </a:r>
            <a:endParaRPr lang="en-US" sz="1800" dirty="0">
              <a:solidFill>
                <a:srgbClr val="252525"/>
              </a:solidFill>
              <a:latin typeface="Segoe UI" panose="020B0502040204020203" pitchFamily="34" charset="0"/>
              <a:cs typeface="Segoe UI" panose="020B0502040204020203" pitchFamily="34" charset="0"/>
            </a:endParaRPr>
          </a:p>
        </p:txBody>
      </p:sp>
      <p:pic>
        <p:nvPicPr>
          <p:cNvPr id="23" name="Image 22">
            <a:extLst>
              <a:ext uri="{FF2B5EF4-FFF2-40B4-BE49-F238E27FC236}">
                <a16:creationId xmlns:a16="http://schemas.microsoft.com/office/drawing/2014/main" id="{5E810D35-A0E6-4A6D-A858-05B029A9C9B3}"/>
              </a:ext>
            </a:extLst>
          </p:cNvPr>
          <p:cNvPicPr>
            <a:picLocks noChangeAspect="1"/>
          </p:cNvPicPr>
          <p:nvPr/>
        </p:nvPicPr>
        <p:blipFill>
          <a:blip r:embed="rId4"/>
          <a:stretch>
            <a:fillRect/>
          </a:stretch>
        </p:blipFill>
        <p:spPr>
          <a:xfrm>
            <a:off x="4778692" y="1409700"/>
            <a:ext cx="4143375" cy="3733800"/>
          </a:xfrm>
          <a:prstGeom prst="rect">
            <a:avLst/>
          </a:prstGeom>
        </p:spPr>
      </p:pic>
      <p:sp>
        <p:nvSpPr>
          <p:cNvPr id="10" name="ZoneTexte 9">
            <a:extLst>
              <a:ext uri="{FF2B5EF4-FFF2-40B4-BE49-F238E27FC236}">
                <a16:creationId xmlns:a16="http://schemas.microsoft.com/office/drawing/2014/main" id="{67FBA39C-DF27-46F8-A966-395A8362176C}"/>
              </a:ext>
            </a:extLst>
          </p:cNvPr>
          <p:cNvSpPr txBox="1"/>
          <p:nvPr/>
        </p:nvSpPr>
        <p:spPr>
          <a:xfrm>
            <a:off x="4914900" y="1908919"/>
            <a:ext cx="2529840" cy="1508105"/>
          </a:xfrm>
          <a:prstGeom prst="rect">
            <a:avLst/>
          </a:prstGeom>
          <a:noFill/>
        </p:spPr>
        <p:txBody>
          <a:bodyPr wrap="square" lIns="0" tIns="0" rIns="0" bIns="0" rtlCol="0">
            <a:spAutoFit/>
          </a:bodyPr>
          <a:lstStyle/>
          <a:p>
            <a:pPr algn="ctr"/>
            <a:r>
              <a:rPr lang="fr-FR" sz="1400" b="1" dirty="0">
                <a:latin typeface="Arial" panose="020B0604020202020204" pitchFamily="34" charset="0"/>
                <a:cs typeface="Arial" panose="020B0604020202020204" pitchFamily="34" charset="0"/>
              </a:rPr>
              <a:t>Répartition des rôles dans chaque équipe</a:t>
            </a:r>
          </a:p>
          <a:p>
            <a:endParaRPr lang="fr-FR" sz="1400" b="1" dirty="0">
              <a:latin typeface="Arial" panose="020B0604020202020204" pitchFamily="34" charset="0"/>
              <a:cs typeface="Arial" panose="020B0604020202020204" pitchFamily="34" charset="0"/>
            </a:endParaRPr>
          </a:p>
          <a:p>
            <a:r>
              <a:rPr lang="fr-FR" sz="1400" b="1" dirty="0">
                <a:latin typeface="Arial" panose="020B0604020202020204" pitchFamily="34" charset="0"/>
                <a:cs typeface="Arial" panose="020B0604020202020204" pitchFamily="34" charset="0"/>
              </a:rPr>
              <a:t>❯ </a:t>
            </a:r>
            <a:r>
              <a:rPr lang="fr-FR" sz="1400" dirty="0">
                <a:latin typeface="Segoe UI" panose="020B0502040204020203" pitchFamily="34" charset="0"/>
                <a:cs typeface="Segoe UI" panose="020B0502040204020203" pitchFamily="34" charset="0"/>
              </a:rPr>
              <a:t>Nombre d’équipes : 3</a:t>
            </a:r>
          </a:p>
          <a:p>
            <a:endParaRPr lang="fr-FR" sz="1400" b="1" dirty="0">
              <a:latin typeface="Arial" panose="020B0604020202020204" pitchFamily="34" charset="0"/>
              <a:cs typeface="Arial" panose="020B0604020202020204" pitchFamily="34" charset="0"/>
            </a:endParaRPr>
          </a:p>
          <a:p>
            <a:r>
              <a:rPr lang="fr-FR" sz="1400" b="1" dirty="0">
                <a:latin typeface="Arial" panose="020B0604020202020204" pitchFamily="34" charset="0"/>
                <a:cs typeface="Arial" panose="020B0604020202020204" pitchFamily="34" charset="0"/>
              </a:rPr>
              <a:t>❯ </a:t>
            </a:r>
            <a:r>
              <a:rPr lang="fr-FR" sz="1400" dirty="0">
                <a:latin typeface="Segoe UI" panose="020B0502040204020203" pitchFamily="34" charset="0"/>
                <a:cs typeface="Segoe UI" panose="020B0502040204020203" pitchFamily="34" charset="0"/>
              </a:rPr>
              <a:t>Nombre de personnes par</a:t>
            </a:r>
          </a:p>
          <a:p>
            <a:r>
              <a:rPr lang="fr-FR" sz="1400" dirty="0">
                <a:latin typeface="Segoe UI" panose="020B0502040204020203" pitchFamily="34" charset="0"/>
                <a:cs typeface="Segoe UI" panose="020B0502040204020203" pitchFamily="34" charset="0"/>
              </a:rPr>
              <a:t>   équipe 5</a:t>
            </a:r>
          </a:p>
        </p:txBody>
      </p:sp>
      <p:pic>
        <p:nvPicPr>
          <p:cNvPr id="26" name="Image 25">
            <a:extLst>
              <a:ext uri="{FF2B5EF4-FFF2-40B4-BE49-F238E27FC236}">
                <a16:creationId xmlns:a16="http://schemas.microsoft.com/office/drawing/2014/main" id="{00BF85E4-219E-49CF-993B-C69ED5E0A881}"/>
              </a:ext>
            </a:extLst>
          </p:cNvPr>
          <p:cNvPicPr>
            <a:picLocks noChangeAspect="1"/>
          </p:cNvPicPr>
          <p:nvPr/>
        </p:nvPicPr>
        <p:blipFill>
          <a:blip r:embed="rId5"/>
          <a:stretch>
            <a:fillRect/>
          </a:stretch>
        </p:blipFill>
        <p:spPr>
          <a:xfrm>
            <a:off x="1494474" y="1061196"/>
            <a:ext cx="2650331" cy="635794"/>
          </a:xfrm>
          <a:prstGeom prst="rect">
            <a:avLst/>
          </a:prstGeom>
        </p:spPr>
      </p:pic>
      <p:pic>
        <p:nvPicPr>
          <p:cNvPr id="27" name="Image 26">
            <a:extLst>
              <a:ext uri="{FF2B5EF4-FFF2-40B4-BE49-F238E27FC236}">
                <a16:creationId xmlns:a16="http://schemas.microsoft.com/office/drawing/2014/main" id="{A0ECF5E1-68F7-483B-82FE-84FFDA978501}"/>
              </a:ext>
            </a:extLst>
          </p:cNvPr>
          <p:cNvPicPr>
            <a:picLocks noChangeAspect="1"/>
          </p:cNvPicPr>
          <p:nvPr/>
        </p:nvPicPr>
        <p:blipFill>
          <a:blip r:embed="rId6"/>
          <a:stretch>
            <a:fillRect/>
          </a:stretch>
        </p:blipFill>
        <p:spPr>
          <a:xfrm>
            <a:off x="1494474" y="1789354"/>
            <a:ext cx="2742341" cy="635794"/>
          </a:xfrm>
          <a:prstGeom prst="rect">
            <a:avLst/>
          </a:prstGeom>
        </p:spPr>
      </p:pic>
      <p:pic>
        <p:nvPicPr>
          <p:cNvPr id="28" name="Image 27">
            <a:extLst>
              <a:ext uri="{FF2B5EF4-FFF2-40B4-BE49-F238E27FC236}">
                <a16:creationId xmlns:a16="http://schemas.microsoft.com/office/drawing/2014/main" id="{250FE49D-0FBF-434C-81C5-23EE0EA56544}"/>
              </a:ext>
            </a:extLst>
          </p:cNvPr>
          <p:cNvPicPr>
            <a:picLocks noChangeAspect="1"/>
          </p:cNvPicPr>
          <p:nvPr/>
        </p:nvPicPr>
        <p:blipFill>
          <a:blip r:embed="rId7"/>
          <a:stretch>
            <a:fillRect/>
          </a:stretch>
        </p:blipFill>
        <p:spPr>
          <a:xfrm>
            <a:off x="1494474" y="2517512"/>
            <a:ext cx="1819252" cy="635794"/>
          </a:xfrm>
          <a:prstGeom prst="rect">
            <a:avLst/>
          </a:prstGeom>
        </p:spPr>
      </p:pic>
      <p:pic>
        <p:nvPicPr>
          <p:cNvPr id="29" name="Image 28">
            <a:extLst>
              <a:ext uri="{FF2B5EF4-FFF2-40B4-BE49-F238E27FC236}">
                <a16:creationId xmlns:a16="http://schemas.microsoft.com/office/drawing/2014/main" id="{1185163B-CDA9-4DDA-89C8-AC06E4A7E5FF}"/>
              </a:ext>
            </a:extLst>
          </p:cNvPr>
          <p:cNvPicPr>
            <a:picLocks noChangeAspect="1"/>
          </p:cNvPicPr>
          <p:nvPr/>
        </p:nvPicPr>
        <p:blipFill>
          <a:blip r:embed="rId8"/>
          <a:stretch>
            <a:fillRect/>
          </a:stretch>
        </p:blipFill>
        <p:spPr>
          <a:xfrm>
            <a:off x="1494474" y="3245670"/>
            <a:ext cx="1122785" cy="635794"/>
          </a:xfrm>
          <a:prstGeom prst="rect">
            <a:avLst/>
          </a:prstGeom>
        </p:spPr>
      </p:pic>
      <p:pic>
        <p:nvPicPr>
          <p:cNvPr id="30" name="Image 29">
            <a:extLst>
              <a:ext uri="{FF2B5EF4-FFF2-40B4-BE49-F238E27FC236}">
                <a16:creationId xmlns:a16="http://schemas.microsoft.com/office/drawing/2014/main" id="{D3346968-499D-4659-8C06-F57358047D38}"/>
              </a:ext>
            </a:extLst>
          </p:cNvPr>
          <p:cNvPicPr>
            <a:picLocks noChangeAspect="1"/>
          </p:cNvPicPr>
          <p:nvPr/>
        </p:nvPicPr>
        <p:blipFill>
          <a:blip r:embed="rId9"/>
          <a:stretch>
            <a:fillRect/>
          </a:stretch>
        </p:blipFill>
        <p:spPr>
          <a:xfrm>
            <a:off x="1494474" y="3973830"/>
            <a:ext cx="1019920" cy="635794"/>
          </a:xfrm>
          <a:prstGeom prst="rect">
            <a:avLst/>
          </a:prstGeom>
        </p:spPr>
      </p:pic>
    </p:spTree>
    <p:extLst>
      <p:ext uri="{BB962C8B-B14F-4D97-AF65-F5344CB8AC3E}">
        <p14:creationId xmlns:p14="http://schemas.microsoft.com/office/powerpoint/2010/main" val="31619644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Image 39">
            <a:extLst>
              <a:ext uri="{FF2B5EF4-FFF2-40B4-BE49-F238E27FC236}">
                <a16:creationId xmlns:a16="http://schemas.microsoft.com/office/drawing/2014/main" id="{FCA3C009-DBB1-45C4-BCA7-628B08AE92AB}"/>
              </a:ext>
            </a:extLst>
          </p:cNvPr>
          <p:cNvPicPr>
            <a:picLocks noChangeAspect="1"/>
          </p:cNvPicPr>
          <p:nvPr/>
        </p:nvPicPr>
        <p:blipFill>
          <a:blip r:embed="rId11"/>
          <a:stretch>
            <a:fillRect/>
          </a:stretch>
        </p:blipFill>
        <p:spPr>
          <a:xfrm>
            <a:off x="1752600" y="756000"/>
            <a:ext cx="5638800" cy="3873500"/>
          </a:xfrm>
          <a:prstGeom prst="rect">
            <a:avLst/>
          </a:prstGeom>
        </p:spPr>
      </p:pic>
      <p:sp>
        <p:nvSpPr>
          <p:cNvPr id="42" name="Content Placeholder 5">
            <a:extLst>
              <a:ext uri="{FF2B5EF4-FFF2-40B4-BE49-F238E27FC236}">
                <a16:creationId xmlns:a16="http://schemas.microsoft.com/office/drawing/2014/main" id="{CE92A430-9037-4020-B895-4C9AB85A2B7A}"/>
              </a:ext>
            </a:extLst>
          </p:cNvPr>
          <p:cNvSpPr txBox="1">
            <a:spLocks/>
          </p:cNvSpPr>
          <p:nvPr>
            <p:custDataLst>
              <p:tags r:id="rId1"/>
            </p:custDataLst>
          </p:nvPr>
        </p:nvSpPr>
        <p:spPr>
          <a:xfrm>
            <a:off x="1863568" y="231566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CADRAGE &amp; SOCLE DE SÉCURITÉ</a:t>
            </a:r>
          </a:p>
        </p:txBody>
      </p:sp>
      <p:sp>
        <p:nvSpPr>
          <p:cNvPr id="43" name="Content Placeholder 5">
            <a:extLst>
              <a:ext uri="{FF2B5EF4-FFF2-40B4-BE49-F238E27FC236}">
                <a16:creationId xmlns:a16="http://schemas.microsoft.com/office/drawing/2014/main" id="{FAE29458-A385-470B-92C3-A061637D4FFC}"/>
              </a:ext>
            </a:extLst>
          </p:cNvPr>
          <p:cNvSpPr txBox="1">
            <a:spLocks/>
          </p:cNvSpPr>
          <p:nvPr>
            <p:custDataLst>
              <p:tags r:id="rId2"/>
            </p:custDataLst>
          </p:nvPr>
        </p:nvSpPr>
        <p:spPr>
          <a:xfrm>
            <a:off x="3003093" y="231566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SOURCES DE RISQUE</a:t>
            </a:r>
          </a:p>
        </p:txBody>
      </p:sp>
      <p:sp>
        <p:nvSpPr>
          <p:cNvPr id="44" name="Content Placeholder 5">
            <a:extLst>
              <a:ext uri="{FF2B5EF4-FFF2-40B4-BE49-F238E27FC236}">
                <a16:creationId xmlns:a16="http://schemas.microsoft.com/office/drawing/2014/main" id="{8845C6B5-4FBE-425C-A44D-6CB7565CFE4D}"/>
              </a:ext>
            </a:extLst>
          </p:cNvPr>
          <p:cNvSpPr txBox="1">
            <a:spLocks/>
          </p:cNvSpPr>
          <p:nvPr>
            <p:custDataLst>
              <p:tags r:id="rId3"/>
            </p:custDataLst>
          </p:nvPr>
        </p:nvSpPr>
        <p:spPr>
          <a:xfrm>
            <a:off x="4124458"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SCÉNARIOS STRATÉGIQUES</a:t>
            </a:r>
          </a:p>
        </p:txBody>
      </p:sp>
      <p:sp>
        <p:nvSpPr>
          <p:cNvPr id="45" name="Content Placeholder 5">
            <a:extLst>
              <a:ext uri="{FF2B5EF4-FFF2-40B4-BE49-F238E27FC236}">
                <a16:creationId xmlns:a16="http://schemas.microsoft.com/office/drawing/2014/main" id="{3562689F-71A6-470C-9AAE-CA85606C2A67}"/>
              </a:ext>
            </a:extLst>
          </p:cNvPr>
          <p:cNvSpPr txBox="1">
            <a:spLocks/>
          </p:cNvSpPr>
          <p:nvPr>
            <p:custDataLst>
              <p:tags r:id="rId4"/>
            </p:custDataLst>
          </p:nvPr>
        </p:nvSpPr>
        <p:spPr>
          <a:xfrm>
            <a:off x="5254598" y="2315660"/>
            <a:ext cx="901578"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SCÉNARIOS </a:t>
            </a:r>
            <a:r>
              <a:rPr lang="fr-FR" sz="850" i="1" dirty="0">
                <a:solidFill>
                  <a:srgbClr val="7F7F7F"/>
                </a:solidFill>
                <a:latin typeface="Segoe UI" panose="020B0502040204020203" pitchFamily="34" charset="0"/>
                <a:cs typeface="Segoe UI" panose="020B0502040204020203" pitchFamily="34" charset="0"/>
              </a:rPr>
              <a:t>OPÉRATIONNELS</a:t>
            </a:r>
          </a:p>
        </p:txBody>
      </p:sp>
      <p:sp>
        <p:nvSpPr>
          <p:cNvPr id="46" name="Content Placeholder 5">
            <a:extLst>
              <a:ext uri="{FF2B5EF4-FFF2-40B4-BE49-F238E27FC236}">
                <a16:creationId xmlns:a16="http://schemas.microsoft.com/office/drawing/2014/main" id="{7A436BC0-4D77-4611-A1F6-E8CA3B9CDA81}"/>
              </a:ext>
            </a:extLst>
          </p:cNvPr>
          <p:cNvSpPr txBox="1">
            <a:spLocks/>
          </p:cNvSpPr>
          <p:nvPr>
            <p:custDataLst>
              <p:tags r:id="rId5"/>
            </p:custDataLst>
          </p:nvPr>
        </p:nvSpPr>
        <p:spPr>
          <a:xfrm>
            <a:off x="6396919"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DU RISQUE</a:t>
            </a:r>
          </a:p>
        </p:txBody>
      </p:sp>
      <p:sp>
        <p:nvSpPr>
          <p:cNvPr id="47" name="Content Placeholder 5">
            <a:extLst>
              <a:ext uri="{FF2B5EF4-FFF2-40B4-BE49-F238E27FC236}">
                <a16:creationId xmlns:a16="http://schemas.microsoft.com/office/drawing/2014/main" id="{D6E16B2C-F599-4D4C-BEDC-A7905B0B8CC4}"/>
              </a:ext>
            </a:extLst>
          </p:cNvPr>
          <p:cNvSpPr txBox="1">
            <a:spLocks/>
          </p:cNvSpPr>
          <p:nvPr>
            <p:custDataLst>
              <p:tags r:id="rId6"/>
            </p:custDataLst>
          </p:nvPr>
        </p:nvSpPr>
        <p:spPr>
          <a:xfrm>
            <a:off x="3508489" y="3713821"/>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MÉTHODE</a:t>
            </a:r>
          </a:p>
        </p:txBody>
      </p:sp>
      <p:sp>
        <p:nvSpPr>
          <p:cNvPr id="48" name="Content Placeholder 5">
            <a:extLst>
              <a:ext uri="{FF2B5EF4-FFF2-40B4-BE49-F238E27FC236}">
                <a16:creationId xmlns:a16="http://schemas.microsoft.com/office/drawing/2014/main" id="{8CABCF7E-965A-4303-88F1-E5E9099770F4}"/>
              </a:ext>
            </a:extLst>
          </p:cNvPr>
          <p:cNvSpPr txBox="1">
            <a:spLocks/>
          </p:cNvSpPr>
          <p:nvPr>
            <p:custDataLst>
              <p:tags r:id="rId7"/>
            </p:custDataLst>
          </p:nvPr>
        </p:nvSpPr>
        <p:spPr>
          <a:xfrm>
            <a:off x="4741591" y="371382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DE CAS</a:t>
            </a:r>
          </a:p>
        </p:txBody>
      </p:sp>
      <p:pic>
        <p:nvPicPr>
          <p:cNvPr id="49" name="Image 48">
            <a:extLst>
              <a:ext uri="{FF2B5EF4-FFF2-40B4-BE49-F238E27FC236}">
                <a16:creationId xmlns:a16="http://schemas.microsoft.com/office/drawing/2014/main" id="{DC6D7E80-484B-4BD2-BF6F-698604915817}"/>
              </a:ext>
            </a:extLst>
          </p:cNvPr>
          <p:cNvPicPr>
            <a:picLocks noChangeAspect="1"/>
          </p:cNvPicPr>
          <p:nvPr/>
        </p:nvPicPr>
        <p:blipFill>
          <a:blip r:embed="rId12"/>
          <a:stretch>
            <a:fillRect/>
          </a:stretch>
        </p:blipFill>
        <p:spPr>
          <a:xfrm>
            <a:off x="4049482" y="790627"/>
            <a:ext cx="1038225" cy="1257300"/>
          </a:xfrm>
          <a:prstGeom prst="rect">
            <a:avLst/>
          </a:prstGeom>
        </p:spPr>
      </p:pic>
      <p:sp>
        <p:nvSpPr>
          <p:cNvPr id="41" name="Content Placeholder 5">
            <a:extLst>
              <a:ext uri="{FF2B5EF4-FFF2-40B4-BE49-F238E27FC236}">
                <a16:creationId xmlns:a16="http://schemas.microsoft.com/office/drawing/2014/main" id="{046C9C8E-DA8E-4944-BD2E-08913244D661}"/>
              </a:ext>
            </a:extLst>
          </p:cNvPr>
          <p:cNvSpPr txBox="1">
            <a:spLocks/>
          </p:cNvSpPr>
          <p:nvPr>
            <p:custDataLst>
              <p:tags r:id="rId8"/>
            </p:custDataLst>
          </p:nvPr>
        </p:nvSpPr>
        <p:spPr>
          <a:xfrm>
            <a:off x="4134560" y="1143346"/>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LES BASES</a:t>
            </a:r>
          </a:p>
        </p:txBody>
      </p:sp>
      <p:sp>
        <p:nvSpPr>
          <p:cNvPr id="50" name="ZoneTexte 49">
            <a:extLst>
              <a:ext uri="{FF2B5EF4-FFF2-40B4-BE49-F238E27FC236}">
                <a16:creationId xmlns:a16="http://schemas.microsoft.com/office/drawing/2014/main" id="{193E22A4-5226-45C6-B0DB-C45EA002F2A1}"/>
              </a:ext>
            </a:extLst>
          </p:cNvPr>
          <p:cNvSpPr txBox="1"/>
          <p:nvPr/>
        </p:nvSpPr>
        <p:spPr>
          <a:xfrm>
            <a:off x="2052000" y="504000"/>
            <a:ext cx="1800201" cy="720080"/>
          </a:xfrm>
          <a:prstGeom prst="rect">
            <a:avLst/>
          </a:prstGeom>
          <a:noFill/>
        </p:spPr>
        <p:txBody>
          <a:bodyPr wrap="square" lIns="0" tIns="0" rIns="0" bIns="0" anchor="ctr">
            <a:noAutofit/>
          </a:bodyPr>
          <a:lstStyle/>
          <a:p>
            <a:r>
              <a:rPr lang="fr-FR" b="1" dirty="0">
                <a:solidFill>
                  <a:srgbClr val="252525"/>
                </a:solidFill>
                <a:latin typeface="Segoe UI" panose="020B0502040204020203" pitchFamily="34" charset="0"/>
                <a:cs typeface="Segoe UI" panose="020B0502040204020203" pitchFamily="34" charset="0"/>
              </a:rPr>
              <a:t>Annexes</a:t>
            </a:r>
          </a:p>
        </p:txBody>
      </p:sp>
    </p:spTree>
    <p:extLst>
      <p:ext uri="{BB962C8B-B14F-4D97-AF65-F5344CB8AC3E}">
        <p14:creationId xmlns:p14="http://schemas.microsoft.com/office/powerpoint/2010/main" val="12978087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Exemples d’échelles d’acceptabilité du risque</a:t>
            </a:r>
            <a:endParaRPr lang="en-US" sz="1800" dirty="0">
              <a:solidFill>
                <a:srgbClr val="252525"/>
              </a:solidFill>
              <a:latin typeface="Segoe UI" panose="020B0502040204020203" pitchFamily="34" charset="0"/>
              <a:cs typeface="Segoe UI" panose="020B0502040204020203" pitchFamily="34" charset="0"/>
            </a:endParaRPr>
          </a:p>
        </p:txBody>
      </p:sp>
      <p:pic>
        <p:nvPicPr>
          <p:cNvPr id="18" name="Image 17">
            <a:extLst>
              <a:ext uri="{FF2B5EF4-FFF2-40B4-BE49-F238E27FC236}">
                <a16:creationId xmlns:a16="http://schemas.microsoft.com/office/drawing/2014/main" id="{6CECEE29-60A2-44F1-A539-A441EE281AA2}"/>
              </a:ext>
            </a:extLst>
          </p:cNvPr>
          <p:cNvPicPr>
            <a:picLocks noChangeAspect="1"/>
          </p:cNvPicPr>
          <p:nvPr/>
        </p:nvPicPr>
        <p:blipFill rotWithShape="1">
          <a:blip r:embed="rId4"/>
          <a:srcRect l="5358" t="26256" r="4868" b="14849"/>
          <a:stretch/>
        </p:blipFill>
        <p:spPr>
          <a:xfrm>
            <a:off x="1607820" y="1059055"/>
            <a:ext cx="6680964" cy="3287210"/>
          </a:xfrm>
          <a:prstGeom prst="rect">
            <a:avLst/>
          </a:prstGeom>
        </p:spPr>
      </p:pic>
      <p:sp>
        <p:nvSpPr>
          <p:cNvPr id="20" name="ZoneTexte 19">
            <a:extLst>
              <a:ext uri="{FF2B5EF4-FFF2-40B4-BE49-F238E27FC236}">
                <a16:creationId xmlns:a16="http://schemas.microsoft.com/office/drawing/2014/main" id="{8EA44F15-53F5-4B23-A541-C5FD8F721A7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7F7F7F"/>
                </a:solidFill>
                <a:latin typeface="Segoe UI" panose="020B0502040204020203" pitchFamily="34" charset="0"/>
                <a:cs typeface="Segoe UI" panose="020B0502040204020203" pitchFamily="34" charset="0"/>
              </a:rPr>
              <a:t>Grille 5x5, 3 niveaux de risque</a:t>
            </a:r>
          </a:p>
        </p:txBody>
      </p:sp>
    </p:spTree>
    <p:extLst>
      <p:ext uri="{BB962C8B-B14F-4D97-AF65-F5344CB8AC3E}">
        <p14:creationId xmlns:p14="http://schemas.microsoft.com/office/powerpoint/2010/main" val="320387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Exemples d’échelles d’acceptabilité du risque</a:t>
            </a:r>
            <a:endParaRPr lang="en-US" sz="18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7F7F7F"/>
                </a:solidFill>
                <a:latin typeface="Segoe UI" panose="020B0502040204020203" pitchFamily="34" charset="0"/>
                <a:cs typeface="Segoe UI" panose="020B0502040204020203" pitchFamily="34" charset="0"/>
              </a:rPr>
              <a:t>Grille 5x5, 3 niveaux de risque</a:t>
            </a:r>
          </a:p>
        </p:txBody>
      </p:sp>
      <p:pic>
        <p:nvPicPr>
          <p:cNvPr id="6" name="Picture 6" descr="Afficher l’image source">
            <a:extLst>
              <a:ext uri="{FF2B5EF4-FFF2-40B4-BE49-F238E27FC236}">
                <a16:creationId xmlns:a16="http://schemas.microsoft.com/office/drawing/2014/main" id="{BB4276E1-ADA2-4A38-A89D-5950BAD14C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820" y="1315757"/>
            <a:ext cx="6809335" cy="277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72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Afficher l’image source">
            <a:extLst>
              <a:ext uri="{FF2B5EF4-FFF2-40B4-BE49-F238E27FC236}">
                <a16:creationId xmlns:a16="http://schemas.microsoft.com/office/drawing/2014/main" id="{753C59E4-5265-444C-A9E3-180E4FB172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7820" y="1059055"/>
            <a:ext cx="6680964" cy="328721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Exemples d’échelles d’acceptabilité du risque</a:t>
            </a:r>
            <a:endParaRPr lang="en-US" sz="18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7F7F7F"/>
                </a:solidFill>
                <a:latin typeface="Segoe UI" panose="020B0502040204020203" pitchFamily="34" charset="0"/>
                <a:cs typeface="Segoe UI" panose="020B0502040204020203" pitchFamily="34" charset="0"/>
              </a:rPr>
              <a:t>Grille 5x5, 5 niveaux de risque</a:t>
            </a:r>
          </a:p>
        </p:txBody>
      </p:sp>
    </p:spTree>
    <p:extLst>
      <p:ext uri="{BB962C8B-B14F-4D97-AF65-F5344CB8AC3E}">
        <p14:creationId xmlns:p14="http://schemas.microsoft.com/office/powerpoint/2010/main" val="3098817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Exemples d’échelles d’acceptabilité du risque</a:t>
            </a:r>
            <a:endParaRPr lang="en-US" sz="18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7F7F7F"/>
                </a:solidFill>
                <a:latin typeface="Segoe UI" panose="020B0502040204020203" pitchFamily="34" charset="0"/>
                <a:cs typeface="Segoe UI" panose="020B0502040204020203" pitchFamily="34" charset="0"/>
              </a:rPr>
              <a:t>Grille 4x4, 3 niveaux de risque</a:t>
            </a:r>
          </a:p>
        </p:txBody>
      </p:sp>
      <p:pic>
        <p:nvPicPr>
          <p:cNvPr id="7" name="Picture 2" descr="Afficher l’image source">
            <a:extLst>
              <a:ext uri="{FF2B5EF4-FFF2-40B4-BE49-F238E27FC236}">
                <a16:creationId xmlns:a16="http://schemas.microsoft.com/office/drawing/2014/main" id="{610FBD57-424F-40B6-937E-1BAB5FA30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9760" y="1030450"/>
            <a:ext cx="6096000" cy="3361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65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9948CBE-47A8-4881-B7A9-4FED971FA0A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Exemples d’échelles d’acceptabilité du risque</a:t>
            </a:r>
            <a:endParaRPr lang="en-US" sz="1800" dirty="0">
              <a:solidFill>
                <a:srgbClr val="252525"/>
              </a:solidFill>
              <a:latin typeface="Segoe UI" panose="020B0502040204020203" pitchFamily="34" charset="0"/>
              <a:cs typeface="Segoe UI" panose="020B0502040204020203" pitchFamily="34" charset="0"/>
            </a:endParaRPr>
          </a:p>
        </p:txBody>
      </p:sp>
      <p:sp>
        <p:nvSpPr>
          <p:cNvPr id="20" name="ZoneTexte 19">
            <a:extLst>
              <a:ext uri="{FF2B5EF4-FFF2-40B4-BE49-F238E27FC236}">
                <a16:creationId xmlns:a16="http://schemas.microsoft.com/office/drawing/2014/main" id="{8EA44F15-53F5-4B23-A541-C5FD8F721A70}"/>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7F7F7F"/>
                </a:solidFill>
                <a:latin typeface="Segoe UI" panose="020B0502040204020203" pitchFamily="34" charset="0"/>
                <a:cs typeface="Segoe UI" panose="020B0502040204020203" pitchFamily="34" charset="0"/>
              </a:rPr>
              <a:t>Grille 3x4, 3 niveaux de risque</a:t>
            </a:r>
          </a:p>
        </p:txBody>
      </p:sp>
      <p:pic>
        <p:nvPicPr>
          <p:cNvPr id="7" name="Picture 4" descr="Afficher l’image source">
            <a:extLst>
              <a:ext uri="{FF2B5EF4-FFF2-40B4-BE49-F238E27FC236}">
                <a16:creationId xmlns:a16="http://schemas.microsoft.com/office/drawing/2014/main" id="{68AAD192-FE04-4317-AC82-10BF8DE58D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4152" y="1056157"/>
            <a:ext cx="5070588" cy="3633921"/>
          </a:xfrm>
          <a:prstGeom prst="rect">
            <a:avLst/>
          </a:prstGeom>
          <a:solidFill>
            <a:schemeClr val="bg1"/>
          </a:solidFill>
        </p:spPr>
      </p:pic>
    </p:spTree>
    <p:extLst>
      <p:ext uri="{BB962C8B-B14F-4D97-AF65-F5344CB8AC3E}">
        <p14:creationId xmlns:p14="http://schemas.microsoft.com/office/powerpoint/2010/main" val="76317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17BE20E-9EC2-441D-A219-A84F4BC4AC7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F.A.Q.</a:t>
            </a:r>
            <a:endParaRPr lang="en-US" sz="1800" dirty="0">
              <a:solidFill>
                <a:srgbClr val="252525"/>
              </a:solidFill>
              <a:latin typeface="Segoe UI" panose="020B0502040204020203" pitchFamily="34" charset="0"/>
              <a:cs typeface="Segoe UI" panose="020B0502040204020203" pitchFamily="34" charset="0"/>
            </a:endParaRPr>
          </a:p>
        </p:txBody>
      </p:sp>
      <p:sp>
        <p:nvSpPr>
          <p:cNvPr id="3" name="ZoneTexte 2">
            <a:extLst>
              <a:ext uri="{FF2B5EF4-FFF2-40B4-BE49-F238E27FC236}">
                <a16:creationId xmlns:a16="http://schemas.microsoft.com/office/drawing/2014/main" id="{D6DBE20D-DBD0-4ADA-A2B2-F3DFEB3632FD}"/>
              </a:ext>
            </a:extLst>
          </p:cNvPr>
          <p:cNvSpPr txBox="1"/>
          <p:nvPr/>
        </p:nvSpPr>
        <p:spPr>
          <a:xfrm>
            <a:off x="2052001" y="1425321"/>
            <a:ext cx="3426202" cy="2665345"/>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b="1" dirty="0">
                <a:solidFill>
                  <a:srgbClr val="7F7F7F"/>
                </a:solidFill>
              </a:rPr>
              <a:t>Comment migrer d’une analyse de risque réalisée en EBIOS 2010 vers de l’EBIOS RM ?</a:t>
            </a:r>
            <a:endParaRPr lang="fr-FR" dirty="0">
              <a:solidFill>
                <a:srgbClr val="7F7F7F"/>
              </a:solidFill>
            </a:endParaRPr>
          </a:p>
          <a:p>
            <a:pPr marL="93663" indent="-93663">
              <a:spcBef>
                <a:spcPts val="0"/>
              </a:spcBef>
              <a:spcAft>
                <a:spcPts val="300"/>
              </a:spcAft>
              <a:buFont typeface="Arial" panose="020B0604020202020204" pitchFamily="34" charset="0"/>
              <a:buChar char="•"/>
            </a:pPr>
            <a:r>
              <a:rPr lang="fr-FR" dirty="0"/>
              <a:t>Des éléments ré-exploitables</a:t>
            </a:r>
          </a:p>
          <a:p>
            <a:pPr marL="93663" indent="-93663">
              <a:spcBef>
                <a:spcPts val="0"/>
              </a:spcBef>
              <a:spcAft>
                <a:spcPts val="300"/>
              </a:spcAft>
              <a:buFont typeface="Arial" panose="020B0604020202020204" pitchFamily="34" charset="0"/>
              <a:buChar char="•"/>
            </a:pPr>
            <a:r>
              <a:rPr lang="fr-FR" dirty="0"/>
              <a:t>Quelques différences conceptuelles</a:t>
            </a:r>
          </a:p>
          <a:p>
            <a:pPr marL="93663" indent="-93663">
              <a:spcBef>
                <a:spcPts val="0"/>
              </a:spcBef>
              <a:spcAft>
                <a:spcPts val="300"/>
              </a:spcAft>
              <a:buFont typeface="Arial" panose="020B0604020202020204" pitchFamily="34" charset="0"/>
              <a:buChar char="•"/>
            </a:pPr>
            <a:r>
              <a:rPr lang="fr-FR" dirty="0"/>
              <a:t>Éléments ré-exploitables partiellement</a:t>
            </a:r>
          </a:p>
          <a:p>
            <a:pPr marL="93663" indent="-93663">
              <a:spcBef>
                <a:spcPts val="0"/>
              </a:spcBef>
              <a:spcAft>
                <a:spcPts val="300"/>
              </a:spcAft>
              <a:buFont typeface="Arial" panose="020B0604020202020204" pitchFamily="34" charset="0"/>
              <a:buChar char="•"/>
            </a:pPr>
            <a:r>
              <a:rPr lang="fr-FR" dirty="0"/>
              <a:t>Changement de vision</a:t>
            </a:r>
          </a:p>
        </p:txBody>
      </p:sp>
      <p:pic>
        <p:nvPicPr>
          <p:cNvPr id="4" name="Image 3">
            <a:extLst>
              <a:ext uri="{FF2B5EF4-FFF2-40B4-BE49-F238E27FC236}">
                <a16:creationId xmlns:a16="http://schemas.microsoft.com/office/drawing/2014/main" id="{8F8CFD50-3D11-43EC-AA92-2510EBB30FE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267" t="9184" r="13706" b="7569"/>
          <a:stretch/>
        </p:blipFill>
        <p:spPr>
          <a:xfrm>
            <a:off x="3991600" y="3700735"/>
            <a:ext cx="1573249" cy="938765"/>
          </a:xfrm>
          <a:prstGeom prst="rect">
            <a:avLst/>
          </a:prstGeom>
        </p:spPr>
      </p:pic>
      <p:pic>
        <p:nvPicPr>
          <p:cNvPr id="5" name="Image 4">
            <a:extLst>
              <a:ext uri="{FF2B5EF4-FFF2-40B4-BE49-F238E27FC236}">
                <a16:creationId xmlns:a16="http://schemas.microsoft.com/office/drawing/2014/main" id="{CDF696B3-0AC7-4FE0-89C9-8E2DC9D6AA9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4745" y="3747019"/>
            <a:ext cx="1455315" cy="822237"/>
          </a:xfrm>
          <a:prstGeom prst="rect">
            <a:avLst/>
          </a:prstGeom>
        </p:spPr>
      </p:pic>
      <p:pic>
        <p:nvPicPr>
          <p:cNvPr id="6" name="Image 5">
            <a:extLst>
              <a:ext uri="{FF2B5EF4-FFF2-40B4-BE49-F238E27FC236}">
                <a16:creationId xmlns:a16="http://schemas.microsoft.com/office/drawing/2014/main" id="{51E8200C-F60B-4630-AB57-CDE3099E2DF1}"/>
              </a:ext>
            </a:extLst>
          </p:cNvPr>
          <p:cNvPicPr>
            <a:picLocks noChangeAspect="1"/>
          </p:cNvPicPr>
          <p:nvPr/>
        </p:nvPicPr>
        <p:blipFill>
          <a:blip r:embed="rId6"/>
          <a:stretch>
            <a:fillRect/>
          </a:stretch>
        </p:blipFill>
        <p:spPr>
          <a:xfrm>
            <a:off x="4755444" y="1582995"/>
            <a:ext cx="3426202" cy="2160745"/>
          </a:xfrm>
          <a:prstGeom prst="rect">
            <a:avLst/>
          </a:prstGeom>
        </p:spPr>
      </p:pic>
    </p:spTree>
    <p:extLst>
      <p:ext uri="{BB962C8B-B14F-4D97-AF65-F5344CB8AC3E}">
        <p14:creationId xmlns:p14="http://schemas.microsoft.com/office/powerpoint/2010/main" val="246935613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ZoneTexte 8">
            <a:extLst>
              <a:ext uri="{FF2B5EF4-FFF2-40B4-BE49-F238E27FC236}">
                <a16:creationId xmlns:a16="http://schemas.microsoft.com/office/drawing/2014/main" id="{BB333E8E-0AE6-216D-E013-8DB6B2D7395C}"/>
              </a:ext>
            </a:extLst>
          </p:cNvPr>
          <p:cNvSpPr txBox="1"/>
          <p:nvPr/>
        </p:nvSpPr>
        <p:spPr>
          <a:xfrm>
            <a:off x="2538093" y="1131525"/>
            <a:ext cx="4067813" cy="463492"/>
          </a:xfrm>
          <a:prstGeom prst="rect">
            <a:avLst/>
          </a:prstGeom>
        </p:spPr>
        <p:txBody>
          <a:bodyPr vert="horz" lIns="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algn="ctr"/>
            <a:r>
              <a:rPr lang="fr-FR" b="1" dirty="0">
                <a:solidFill>
                  <a:srgbClr val="7F7F7F"/>
                </a:solidFill>
              </a:rPr>
              <a:t>EBIOS RM comme l’ISO 27005 présente une structuration de la notion de risque sécurité</a:t>
            </a:r>
            <a:endParaRPr lang="fr-FR" dirty="0">
              <a:solidFill>
                <a:srgbClr val="7F7F7F"/>
              </a:solidFill>
            </a:endParaRPr>
          </a:p>
        </p:txBody>
      </p:sp>
      <p:pic>
        <p:nvPicPr>
          <p:cNvPr id="11" name="Image 10">
            <a:extLst>
              <a:ext uri="{FF2B5EF4-FFF2-40B4-BE49-F238E27FC236}">
                <a16:creationId xmlns:a16="http://schemas.microsoft.com/office/drawing/2014/main" id="{AEB0FBEF-978A-4CC7-C0D0-EE7C023176B1}"/>
              </a:ext>
            </a:extLst>
          </p:cNvPr>
          <p:cNvPicPr>
            <a:picLocks noChangeAspect="1"/>
          </p:cNvPicPr>
          <p:nvPr/>
        </p:nvPicPr>
        <p:blipFill rotWithShape="1">
          <a:blip r:embed="rId4">
            <a:extLst>
              <a:ext uri="{28A0092B-C50C-407E-A947-70E740481C1C}">
                <a14:useLocalDpi xmlns:a14="http://schemas.microsoft.com/office/drawing/2010/main" val="0"/>
              </a:ext>
            </a:extLst>
          </a:blip>
          <a:srcRect t="20575" b="20575"/>
          <a:stretch/>
        </p:blipFill>
        <p:spPr>
          <a:xfrm>
            <a:off x="1232903" y="2865455"/>
            <a:ext cx="2837216" cy="1631160"/>
          </a:xfrm>
          <a:prstGeom prst="rect">
            <a:avLst/>
          </a:prstGeom>
          <a:ln w="12700">
            <a:noFill/>
          </a:ln>
        </p:spPr>
      </p:pic>
      <p:pic>
        <p:nvPicPr>
          <p:cNvPr id="7" name="Graphique 6">
            <a:extLst>
              <a:ext uri="{FF2B5EF4-FFF2-40B4-BE49-F238E27FC236}">
                <a16:creationId xmlns:a16="http://schemas.microsoft.com/office/drawing/2014/main" id="{C36B7EEE-9514-5E5D-DE0C-0B5796739F0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76416" y="3118499"/>
            <a:ext cx="2783084" cy="1049906"/>
          </a:xfrm>
          <a:prstGeom prst="rect">
            <a:avLst/>
          </a:prstGeom>
        </p:spPr>
      </p:pic>
      <p:cxnSp>
        <p:nvCxnSpPr>
          <p:cNvPr id="2" name="Connecteur droit 1">
            <a:extLst>
              <a:ext uri="{FF2B5EF4-FFF2-40B4-BE49-F238E27FC236}">
                <a16:creationId xmlns:a16="http://schemas.microsoft.com/office/drawing/2014/main" id="{01BFB70A-8A2B-D34E-5828-1B719D96467F}"/>
              </a:ext>
            </a:extLst>
          </p:cNvPr>
          <p:cNvCxnSpPr>
            <a:cxnSpLocks/>
          </p:cNvCxnSpPr>
          <p:nvPr/>
        </p:nvCxnSpPr>
        <p:spPr>
          <a:xfrm>
            <a:off x="4572000" y="1909200"/>
            <a:ext cx="0" cy="2419000"/>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sp>
        <p:nvSpPr>
          <p:cNvPr id="4" name="Forme libre 3">
            <a:extLst>
              <a:ext uri="{FF2B5EF4-FFF2-40B4-BE49-F238E27FC236}">
                <a16:creationId xmlns:a16="http://schemas.microsoft.com/office/drawing/2014/main" id="{707CC515-9FC7-2F44-355F-A4FCCB48DA92}"/>
              </a:ext>
            </a:extLst>
          </p:cNvPr>
          <p:cNvSpPr/>
          <p:nvPr/>
        </p:nvSpPr>
        <p:spPr>
          <a:xfrm rot="5400000">
            <a:off x="2162726" y="1694268"/>
            <a:ext cx="1022912" cy="1452777"/>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 name="connsiteX0" fmla="*/ 0 w 1707692"/>
              <a:gd name="connsiteY0" fmla="*/ 0 h 720000"/>
              <a:gd name="connsiteX1" fmla="*/ 1032537 w 1707692"/>
              <a:gd name="connsiteY1" fmla="*/ 0 h 720000"/>
              <a:gd name="connsiteX2" fmla="*/ 1243632 w 1707692"/>
              <a:gd name="connsiteY2" fmla="*/ 0 h 720000"/>
              <a:gd name="connsiteX3" fmla="*/ 1707693 w 1707692"/>
              <a:gd name="connsiteY3" fmla="*/ 360000 h 720000"/>
              <a:gd name="connsiteX4" fmla="*/ 1243632 w 1707692"/>
              <a:gd name="connsiteY4" fmla="*/ 720000 h 720000"/>
              <a:gd name="connsiteX5" fmla="*/ 1032537 w 1707692"/>
              <a:gd name="connsiteY5" fmla="*/ 720000 h 720000"/>
              <a:gd name="connsiteX6" fmla="*/ 0 w 1707692"/>
              <a:gd name="connsiteY6" fmla="*/ 720000 h 720000"/>
              <a:gd name="connsiteX7" fmla="*/ 0 w 1707692"/>
              <a:gd name="connsiteY7" fmla="*/ 0 h 720000"/>
              <a:gd name="connsiteX0" fmla="*/ 0 w 1710177"/>
              <a:gd name="connsiteY0" fmla="*/ 0 h 720000"/>
              <a:gd name="connsiteX1" fmla="*/ 1032537 w 1710177"/>
              <a:gd name="connsiteY1" fmla="*/ 0 h 720000"/>
              <a:gd name="connsiteX2" fmla="*/ 1243632 w 1710177"/>
              <a:gd name="connsiteY2" fmla="*/ 0 h 720000"/>
              <a:gd name="connsiteX3" fmla="*/ 1707693 w 1710177"/>
              <a:gd name="connsiteY3" fmla="*/ 360000 h 720000"/>
              <a:gd name="connsiteX4" fmla="*/ 1243632 w 1710177"/>
              <a:gd name="connsiteY4" fmla="*/ 720000 h 720000"/>
              <a:gd name="connsiteX5" fmla="*/ 1032537 w 1710177"/>
              <a:gd name="connsiteY5" fmla="*/ 720000 h 720000"/>
              <a:gd name="connsiteX6" fmla="*/ 0 w 1710177"/>
              <a:gd name="connsiteY6" fmla="*/ 720000 h 720000"/>
              <a:gd name="connsiteX7" fmla="*/ 0 w 1710177"/>
              <a:gd name="connsiteY7" fmla="*/ 0 h 720000"/>
              <a:gd name="connsiteX0" fmla="*/ 0 w 1712040"/>
              <a:gd name="connsiteY0" fmla="*/ 0 h 720000"/>
              <a:gd name="connsiteX1" fmla="*/ 1032537 w 1712040"/>
              <a:gd name="connsiteY1" fmla="*/ 0 h 720000"/>
              <a:gd name="connsiteX2" fmla="*/ 1243632 w 1712040"/>
              <a:gd name="connsiteY2" fmla="*/ 0 h 720000"/>
              <a:gd name="connsiteX3" fmla="*/ 1707693 w 1712040"/>
              <a:gd name="connsiteY3" fmla="*/ 360000 h 720000"/>
              <a:gd name="connsiteX4" fmla="*/ 1243632 w 1712040"/>
              <a:gd name="connsiteY4" fmla="*/ 720000 h 720000"/>
              <a:gd name="connsiteX5" fmla="*/ 1032537 w 1712040"/>
              <a:gd name="connsiteY5" fmla="*/ 720000 h 720000"/>
              <a:gd name="connsiteX6" fmla="*/ 0 w 1712040"/>
              <a:gd name="connsiteY6" fmla="*/ 720000 h 720000"/>
              <a:gd name="connsiteX7" fmla="*/ 0 w 1712040"/>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040" h="720000">
                <a:moveTo>
                  <a:pt x="0" y="0"/>
                </a:moveTo>
                <a:lnTo>
                  <a:pt x="1032537" y="0"/>
                </a:lnTo>
                <a:lnTo>
                  <a:pt x="1243632" y="0"/>
                </a:lnTo>
                <a:cubicBezTo>
                  <a:pt x="1398319" y="120000"/>
                  <a:pt x="1742732" y="363594"/>
                  <a:pt x="1707693" y="360000"/>
                </a:cubicBezTo>
                <a:cubicBezTo>
                  <a:pt x="1755375" y="363897"/>
                  <a:pt x="1398319" y="600000"/>
                  <a:pt x="1243632" y="720000"/>
                </a:cubicBezTo>
                <a:lnTo>
                  <a:pt x="1032537" y="720000"/>
                </a:lnTo>
                <a:lnTo>
                  <a:pt x="0" y="720000"/>
                </a:lnTo>
                <a:lnTo>
                  <a:pt x="0" y="0"/>
                </a:lnTo>
                <a:close/>
              </a:path>
            </a:pathLst>
          </a:cu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Ins="216000" rtlCol="0" anchor="ctr"/>
          <a:lstStyle/>
          <a:p>
            <a:pPr algn="ctr"/>
            <a:endParaRPr lang="fr-FR" sz="1200" dirty="0">
              <a:solidFill>
                <a:schemeClr val="bg1"/>
              </a:solidFill>
              <a:latin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D44A31CF-D9EA-17CF-34BD-9FDA2C53EAB5}"/>
              </a:ext>
            </a:extLst>
          </p:cNvPr>
          <p:cNvSpPr/>
          <p:nvPr/>
        </p:nvSpPr>
        <p:spPr>
          <a:xfrm>
            <a:off x="1947792" y="1887684"/>
            <a:ext cx="1454727" cy="77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solidFill>
                  <a:srgbClr val="7F7F7F"/>
                </a:solidFill>
                <a:latin typeface="Segoe UI" panose="020B0502040204020203" pitchFamily="34" charset="0"/>
                <a:cs typeface="Segoe UI" panose="020B0502040204020203" pitchFamily="34" charset="0"/>
              </a:rPr>
              <a:t>Méthode</a:t>
            </a:r>
          </a:p>
        </p:txBody>
      </p:sp>
      <p:sp>
        <p:nvSpPr>
          <p:cNvPr id="10" name="Forme libre 9">
            <a:extLst>
              <a:ext uri="{FF2B5EF4-FFF2-40B4-BE49-F238E27FC236}">
                <a16:creationId xmlns:a16="http://schemas.microsoft.com/office/drawing/2014/main" id="{34D51B88-0F62-E68E-3628-AFD02387A46E}"/>
              </a:ext>
            </a:extLst>
          </p:cNvPr>
          <p:cNvSpPr/>
          <p:nvPr/>
        </p:nvSpPr>
        <p:spPr>
          <a:xfrm rot="5400000">
            <a:off x="6093476" y="1694268"/>
            <a:ext cx="1022912" cy="1452777"/>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 name="connsiteX0" fmla="*/ 0 w 1707692"/>
              <a:gd name="connsiteY0" fmla="*/ 0 h 720000"/>
              <a:gd name="connsiteX1" fmla="*/ 1032537 w 1707692"/>
              <a:gd name="connsiteY1" fmla="*/ 0 h 720000"/>
              <a:gd name="connsiteX2" fmla="*/ 1243632 w 1707692"/>
              <a:gd name="connsiteY2" fmla="*/ 0 h 720000"/>
              <a:gd name="connsiteX3" fmla="*/ 1707693 w 1707692"/>
              <a:gd name="connsiteY3" fmla="*/ 360000 h 720000"/>
              <a:gd name="connsiteX4" fmla="*/ 1243632 w 1707692"/>
              <a:gd name="connsiteY4" fmla="*/ 720000 h 720000"/>
              <a:gd name="connsiteX5" fmla="*/ 1032537 w 1707692"/>
              <a:gd name="connsiteY5" fmla="*/ 720000 h 720000"/>
              <a:gd name="connsiteX6" fmla="*/ 0 w 1707692"/>
              <a:gd name="connsiteY6" fmla="*/ 720000 h 720000"/>
              <a:gd name="connsiteX7" fmla="*/ 0 w 1707692"/>
              <a:gd name="connsiteY7" fmla="*/ 0 h 720000"/>
              <a:gd name="connsiteX0" fmla="*/ 0 w 1710177"/>
              <a:gd name="connsiteY0" fmla="*/ 0 h 720000"/>
              <a:gd name="connsiteX1" fmla="*/ 1032537 w 1710177"/>
              <a:gd name="connsiteY1" fmla="*/ 0 h 720000"/>
              <a:gd name="connsiteX2" fmla="*/ 1243632 w 1710177"/>
              <a:gd name="connsiteY2" fmla="*/ 0 h 720000"/>
              <a:gd name="connsiteX3" fmla="*/ 1707693 w 1710177"/>
              <a:gd name="connsiteY3" fmla="*/ 360000 h 720000"/>
              <a:gd name="connsiteX4" fmla="*/ 1243632 w 1710177"/>
              <a:gd name="connsiteY4" fmla="*/ 720000 h 720000"/>
              <a:gd name="connsiteX5" fmla="*/ 1032537 w 1710177"/>
              <a:gd name="connsiteY5" fmla="*/ 720000 h 720000"/>
              <a:gd name="connsiteX6" fmla="*/ 0 w 1710177"/>
              <a:gd name="connsiteY6" fmla="*/ 720000 h 720000"/>
              <a:gd name="connsiteX7" fmla="*/ 0 w 1710177"/>
              <a:gd name="connsiteY7" fmla="*/ 0 h 720000"/>
              <a:gd name="connsiteX0" fmla="*/ 0 w 1712040"/>
              <a:gd name="connsiteY0" fmla="*/ 0 h 720000"/>
              <a:gd name="connsiteX1" fmla="*/ 1032537 w 1712040"/>
              <a:gd name="connsiteY1" fmla="*/ 0 h 720000"/>
              <a:gd name="connsiteX2" fmla="*/ 1243632 w 1712040"/>
              <a:gd name="connsiteY2" fmla="*/ 0 h 720000"/>
              <a:gd name="connsiteX3" fmla="*/ 1707693 w 1712040"/>
              <a:gd name="connsiteY3" fmla="*/ 360000 h 720000"/>
              <a:gd name="connsiteX4" fmla="*/ 1243632 w 1712040"/>
              <a:gd name="connsiteY4" fmla="*/ 720000 h 720000"/>
              <a:gd name="connsiteX5" fmla="*/ 1032537 w 1712040"/>
              <a:gd name="connsiteY5" fmla="*/ 720000 h 720000"/>
              <a:gd name="connsiteX6" fmla="*/ 0 w 1712040"/>
              <a:gd name="connsiteY6" fmla="*/ 720000 h 720000"/>
              <a:gd name="connsiteX7" fmla="*/ 0 w 1712040"/>
              <a:gd name="connsiteY7" fmla="*/ 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2040" h="720000">
                <a:moveTo>
                  <a:pt x="0" y="0"/>
                </a:moveTo>
                <a:lnTo>
                  <a:pt x="1032537" y="0"/>
                </a:lnTo>
                <a:lnTo>
                  <a:pt x="1243632" y="0"/>
                </a:lnTo>
                <a:cubicBezTo>
                  <a:pt x="1398319" y="120000"/>
                  <a:pt x="1742732" y="363594"/>
                  <a:pt x="1707693" y="360000"/>
                </a:cubicBezTo>
                <a:cubicBezTo>
                  <a:pt x="1755375" y="363897"/>
                  <a:pt x="1398319" y="600000"/>
                  <a:pt x="1243632" y="720000"/>
                </a:cubicBezTo>
                <a:lnTo>
                  <a:pt x="1032537" y="720000"/>
                </a:lnTo>
                <a:lnTo>
                  <a:pt x="0" y="720000"/>
                </a:lnTo>
                <a:lnTo>
                  <a:pt x="0" y="0"/>
                </a:lnTo>
                <a:close/>
              </a:path>
            </a:pathLst>
          </a:cu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Ins="216000" rtlCol="0" anchor="ctr"/>
          <a:lstStyle/>
          <a:p>
            <a:pPr algn="ctr"/>
            <a:endParaRPr lang="fr-FR" sz="1200" dirty="0">
              <a:solidFill>
                <a:schemeClr val="bg1"/>
              </a:solidFill>
              <a:latin typeface="Segoe UI" panose="020B0502040204020203" pitchFamily="34" charset="0"/>
              <a:cs typeface="Segoe UI" panose="020B0502040204020203" pitchFamily="34" charset="0"/>
            </a:endParaRPr>
          </a:p>
        </p:txBody>
      </p:sp>
      <p:sp>
        <p:nvSpPr>
          <p:cNvPr id="12" name="Rectangle 11">
            <a:extLst>
              <a:ext uri="{FF2B5EF4-FFF2-40B4-BE49-F238E27FC236}">
                <a16:creationId xmlns:a16="http://schemas.microsoft.com/office/drawing/2014/main" id="{37183927-E96F-471E-B8C4-BF1881637F34}"/>
              </a:ext>
            </a:extLst>
          </p:cNvPr>
          <p:cNvSpPr/>
          <p:nvPr/>
        </p:nvSpPr>
        <p:spPr>
          <a:xfrm>
            <a:off x="5878542" y="1909200"/>
            <a:ext cx="1454727" cy="77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200" b="1" dirty="0">
                <a:solidFill>
                  <a:srgbClr val="7F7F7F"/>
                </a:solidFill>
                <a:latin typeface="Segoe UI" panose="020B0502040204020203" pitchFamily="34" charset="0"/>
                <a:cs typeface="Segoe UI" panose="020B0502040204020203" pitchFamily="34" charset="0"/>
              </a:rPr>
              <a:t>Norme</a:t>
            </a:r>
          </a:p>
        </p:txBody>
      </p:sp>
      <p:sp>
        <p:nvSpPr>
          <p:cNvPr id="3" name="Title 4">
            <a:extLst>
              <a:ext uri="{FF2B5EF4-FFF2-40B4-BE49-F238E27FC236}">
                <a16:creationId xmlns:a16="http://schemas.microsoft.com/office/drawing/2014/main" id="{44FEB787-4A10-E4EB-B0CC-14B74133FB5A}"/>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avec la norme ISO 27005:2022</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71998555"/>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FAF58D3B-B39A-C768-BE44-6AC241AD465F}"/>
              </a:ext>
            </a:extLst>
          </p:cNvPr>
          <p:cNvSpPr txBox="1"/>
          <p:nvPr/>
        </p:nvSpPr>
        <p:spPr>
          <a:xfrm>
            <a:off x="2133280" y="1756728"/>
            <a:ext cx="616693" cy="454660"/>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endParaRPr lang="fr-FR" dirty="0"/>
          </a:p>
        </p:txBody>
      </p:sp>
      <p:pic>
        <p:nvPicPr>
          <p:cNvPr id="3" name="Image 2">
            <a:extLst>
              <a:ext uri="{FF2B5EF4-FFF2-40B4-BE49-F238E27FC236}">
                <a16:creationId xmlns:a16="http://schemas.microsoft.com/office/drawing/2014/main" id="{4C809C25-A7FE-2F5C-180C-3479A754FFFA}"/>
              </a:ext>
            </a:extLst>
          </p:cNvPr>
          <p:cNvPicPr>
            <a:picLocks noChangeAspect="1"/>
          </p:cNvPicPr>
          <p:nvPr/>
        </p:nvPicPr>
        <p:blipFill rotWithShape="1">
          <a:blip r:embed="rId4">
            <a:extLst>
              <a:ext uri="{28A0092B-C50C-407E-A947-70E740481C1C}">
                <a14:useLocalDpi xmlns:a14="http://schemas.microsoft.com/office/drawing/2010/main" val="0"/>
              </a:ext>
            </a:extLst>
          </a:blip>
          <a:srcRect t="20575" b="20575"/>
          <a:stretch/>
        </p:blipFill>
        <p:spPr>
          <a:xfrm>
            <a:off x="1742817" y="1635125"/>
            <a:ext cx="2004684" cy="1152525"/>
          </a:xfrm>
          <a:prstGeom prst="rect">
            <a:avLst/>
          </a:prstGeom>
          <a:ln w="12700">
            <a:noFill/>
          </a:ln>
        </p:spPr>
      </p:pic>
      <p:pic>
        <p:nvPicPr>
          <p:cNvPr id="6" name="Graphique 5">
            <a:extLst>
              <a:ext uri="{FF2B5EF4-FFF2-40B4-BE49-F238E27FC236}">
                <a16:creationId xmlns:a16="http://schemas.microsoft.com/office/drawing/2014/main" id="{88BB57E5-EB3D-0B94-0ED8-AD208DCC946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36074" y="1719155"/>
            <a:ext cx="2593004" cy="978199"/>
          </a:xfrm>
          <a:prstGeom prst="rect">
            <a:avLst/>
          </a:prstGeom>
        </p:spPr>
      </p:pic>
      <p:pic>
        <p:nvPicPr>
          <p:cNvPr id="19" name="Image 18">
            <a:extLst>
              <a:ext uri="{FF2B5EF4-FFF2-40B4-BE49-F238E27FC236}">
                <a16:creationId xmlns:a16="http://schemas.microsoft.com/office/drawing/2014/main" id="{CFFCCD84-B938-7A25-8655-AD40A5098E12}"/>
              </a:ext>
            </a:extLst>
          </p:cNvPr>
          <p:cNvPicPr>
            <a:picLocks noChangeAspect="1"/>
          </p:cNvPicPr>
          <p:nvPr/>
        </p:nvPicPr>
        <p:blipFill>
          <a:blip r:embed="rId7"/>
          <a:stretch>
            <a:fillRect/>
          </a:stretch>
        </p:blipFill>
        <p:spPr>
          <a:xfrm>
            <a:off x="6075136" y="3050946"/>
            <a:ext cx="1314880" cy="1337164"/>
          </a:xfrm>
          <a:prstGeom prst="rect">
            <a:avLst/>
          </a:prstGeom>
        </p:spPr>
      </p:pic>
      <p:cxnSp>
        <p:nvCxnSpPr>
          <p:cNvPr id="25" name="Connecteur droit 24">
            <a:extLst>
              <a:ext uri="{FF2B5EF4-FFF2-40B4-BE49-F238E27FC236}">
                <a16:creationId xmlns:a16="http://schemas.microsoft.com/office/drawing/2014/main" id="{E59AB998-D3C4-8EF0-6C5C-726821565E6F}"/>
              </a:ext>
            </a:extLst>
          </p:cNvPr>
          <p:cNvCxnSpPr>
            <a:cxnSpLocks/>
          </p:cNvCxnSpPr>
          <p:nvPr/>
        </p:nvCxnSpPr>
        <p:spPr>
          <a:xfrm>
            <a:off x="4796444" y="1635125"/>
            <a:ext cx="0" cy="2586298"/>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pic>
        <p:nvPicPr>
          <p:cNvPr id="8" name="Image 7">
            <a:extLst>
              <a:ext uri="{FF2B5EF4-FFF2-40B4-BE49-F238E27FC236}">
                <a16:creationId xmlns:a16="http://schemas.microsoft.com/office/drawing/2014/main" id="{C3795E93-FA69-0E9C-E38D-5C346F7454E6}"/>
              </a:ext>
            </a:extLst>
          </p:cNvPr>
          <p:cNvPicPr>
            <a:picLocks noChangeAspect="1"/>
          </p:cNvPicPr>
          <p:nvPr/>
        </p:nvPicPr>
        <p:blipFill>
          <a:blip r:embed="rId8"/>
          <a:stretch>
            <a:fillRect/>
          </a:stretch>
        </p:blipFill>
        <p:spPr>
          <a:xfrm>
            <a:off x="449956" y="2900968"/>
            <a:ext cx="1439728" cy="1487142"/>
          </a:xfrm>
          <a:prstGeom prst="rect">
            <a:avLst/>
          </a:prstGeom>
        </p:spPr>
      </p:pic>
      <p:sp>
        <p:nvSpPr>
          <p:cNvPr id="4" name="Title 4">
            <a:extLst>
              <a:ext uri="{FF2B5EF4-FFF2-40B4-BE49-F238E27FC236}">
                <a16:creationId xmlns:a16="http://schemas.microsoft.com/office/drawing/2014/main" id="{2161276D-BA38-3C67-12B9-B7E28710BFF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EBIOS RM vs ISO 27005:2022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7" name="ZoneTexte 6">
            <a:extLst>
              <a:ext uri="{FF2B5EF4-FFF2-40B4-BE49-F238E27FC236}">
                <a16:creationId xmlns:a16="http://schemas.microsoft.com/office/drawing/2014/main" id="{86CFA977-7E9F-1DCD-7B23-A02F4117D2F7}"/>
              </a:ext>
            </a:extLst>
          </p:cNvPr>
          <p:cNvSpPr txBox="1"/>
          <p:nvPr/>
        </p:nvSpPr>
        <p:spPr>
          <a:xfrm>
            <a:off x="1980000" y="540000"/>
            <a:ext cx="6437155" cy="215444"/>
          </a:xfrm>
          <a:prstGeom prst="rect">
            <a:avLst/>
          </a:prstGeom>
          <a:noFill/>
        </p:spPr>
        <p:txBody>
          <a:bodyPr wrap="square" lIns="0" tIns="0" rIns="0" bIns="0">
            <a:spAutoFit/>
          </a:bodyPr>
          <a:lstStyle/>
          <a:p>
            <a:pPr algn="l">
              <a:spcAft>
                <a:spcPts val="600"/>
              </a:spcAft>
            </a:pPr>
            <a:r>
              <a:rPr lang="fr-FR" sz="1400" b="0" dirty="0">
                <a:solidFill>
                  <a:srgbClr val="7F7F7F"/>
                </a:solidFill>
                <a:latin typeface="Segoe UI" panose="020B0502040204020203" pitchFamily="34" charset="0"/>
                <a:ea typeface="+mn-ea"/>
                <a:cs typeface="Segoe UI" panose="020B0502040204020203" pitchFamily="34" charset="0"/>
              </a:rPr>
              <a:t>Principes de bases</a:t>
            </a:r>
          </a:p>
        </p:txBody>
      </p:sp>
      <p:pic>
        <p:nvPicPr>
          <p:cNvPr id="2050" name="Picture 2" descr="Carte Europe Union Drapeau Sur Blanc Isolé Banque D'Images Et Photos Libres  De Droits. Image 33991033.">
            <a:extLst>
              <a:ext uri="{FF2B5EF4-FFF2-40B4-BE49-F238E27FC236}">
                <a16:creationId xmlns:a16="http://schemas.microsoft.com/office/drawing/2014/main" id="{38F03F22-5755-459E-B77F-4680EA6075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05025" y="2743406"/>
            <a:ext cx="2466975" cy="1847850"/>
          </a:xfrm>
          <a:prstGeom prst="rect">
            <a:avLst/>
          </a:prstGeom>
          <a:noFill/>
          <a:extLst>
            <a:ext uri="{909E8E84-426E-40DD-AFC4-6F175D3DCCD1}">
              <a14:hiddenFill xmlns:a14="http://schemas.microsoft.com/office/drawing/2010/main">
                <a:solidFill>
                  <a:srgbClr val="FFFFFF"/>
                </a:solidFill>
              </a14:hiddenFill>
            </a:ext>
          </a:extLst>
        </p:spPr>
      </p:pic>
      <p:sp>
        <p:nvSpPr>
          <p:cNvPr id="2" name="Flèche : courbe vers le bas 1">
            <a:extLst>
              <a:ext uri="{FF2B5EF4-FFF2-40B4-BE49-F238E27FC236}">
                <a16:creationId xmlns:a16="http://schemas.microsoft.com/office/drawing/2014/main" id="{6AA0A104-1E62-4918-AD36-37180A3D2CA7}"/>
              </a:ext>
            </a:extLst>
          </p:cNvPr>
          <p:cNvSpPr/>
          <p:nvPr/>
        </p:nvSpPr>
        <p:spPr>
          <a:xfrm>
            <a:off x="1155943" y="2874938"/>
            <a:ext cx="2004684" cy="676158"/>
          </a:xfrm>
          <a:prstGeom prst="curvedDownArrow">
            <a:avLst/>
          </a:prstGeom>
          <a:gradFill flip="none" rotWithShape="1">
            <a:gsLst>
              <a:gs pos="0">
                <a:schemeClr val="tx1">
                  <a:lumMod val="10000"/>
                  <a:lumOff val="90000"/>
                </a:schemeClr>
              </a:gs>
              <a:gs pos="100000">
                <a:schemeClr val="tx2">
                  <a:lumMod val="70000"/>
                  <a:lumOff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1" name="Rectangle 10">
            <a:extLst>
              <a:ext uri="{FF2B5EF4-FFF2-40B4-BE49-F238E27FC236}">
                <a16:creationId xmlns:a16="http://schemas.microsoft.com/office/drawing/2014/main" id="{0961B9C7-A1D2-40F5-B08C-CA2B09C125E7}"/>
              </a:ext>
            </a:extLst>
          </p:cNvPr>
          <p:cNvSpPr/>
          <p:nvPr/>
        </p:nvSpPr>
        <p:spPr>
          <a:xfrm>
            <a:off x="1151181" y="3426617"/>
            <a:ext cx="206132" cy="3690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2000753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5159952" y="3132739"/>
            <a:ext cx="3043339" cy="156608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600"/>
              </a:spcAft>
            </a:pPr>
            <a:r>
              <a:rPr lang="fr-FR" sz="1100" b="1" dirty="0">
                <a:solidFill>
                  <a:srgbClr val="00C8DE"/>
                </a:solidFill>
                <a:latin typeface="Segoe UI" panose="020B0502040204020203" pitchFamily="34" charset="0"/>
                <a:cs typeface="Segoe UI" panose="020B0502040204020203" pitchFamily="34" charset="0"/>
              </a:rPr>
              <a:t>Approche pédagogique</a:t>
            </a:r>
            <a:endParaRPr lang="fr-FR" dirty="0">
              <a:solidFill>
                <a:schemeClr val="tx2"/>
              </a:solidFill>
              <a:latin typeface="Calibri" panose="020F0502020204030204" pitchFamily="34" charset="0"/>
            </a:endParaRPr>
          </a:p>
          <a:p>
            <a:pPr marL="90488" indent="-90488">
              <a:spcAft>
                <a:spcPts val="300"/>
              </a:spcAft>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Acquisition des prérequis nécessaires à la conduite d’une étude EBIOS </a:t>
            </a:r>
            <a:r>
              <a:rPr lang="fr-FR" sz="1100" i="1" dirty="0">
                <a:solidFill>
                  <a:srgbClr val="252525"/>
                </a:solidFill>
                <a:latin typeface="Segoe UI" panose="020B0502040204020203" pitchFamily="34" charset="0"/>
                <a:cs typeface="Segoe UI" panose="020B0502040204020203" pitchFamily="34" charset="0"/>
              </a:rPr>
              <a:t>Risk Manager</a:t>
            </a:r>
          </a:p>
          <a:p>
            <a:pPr marL="90488" indent="-90488">
              <a:spcAft>
                <a:spcPts val="300"/>
              </a:spcAft>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Application successive des 5 ateliers pour comprendre les mécanismes</a:t>
            </a:r>
          </a:p>
          <a:p>
            <a:pPr marL="90488" indent="-90488">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Cas pratique traitant une étude EBIOS </a:t>
            </a:r>
            <a:r>
              <a:rPr lang="fr-FR" sz="1100" i="1" dirty="0">
                <a:solidFill>
                  <a:srgbClr val="252525"/>
                </a:solidFill>
                <a:latin typeface="Segoe UI" panose="020B0502040204020203" pitchFamily="34" charset="0"/>
                <a:cs typeface="Segoe UI" panose="020B0502040204020203" pitchFamily="34" charset="0"/>
              </a:rPr>
              <a:t>Risk Manager</a:t>
            </a:r>
            <a:r>
              <a:rPr lang="fr-FR" sz="1100" dirty="0">
                <a:solidFill>
                  <a:srgbClr val="252525"/>
                </a:solidFill>
                <a:latin typeface="Segoe UI" panose="020B0502040204020203" pitchFamily="34" charset="0"/>
                <a:cs typeface="Segoe UI" panose="020B0502040204020203" pitchFamily="34" charset="0"/>
              </a:rPr>
              <a:t> de bout en bout</a:t>
            </a:r>
          </a:p>
        </p:txBody>
      </p:sp>
      <p:sp>
        <p:nvSpPr>
          <p:cNvPr id="4" name="Title 4">
            <a:extLst>
              <a:ext uri="{FF2B5EF4-FFF2-40B4-BE49-F238E27FC236}">
                <a16:creationId xmlns:a16="http://schemas.microsoft.com/office/drawing/2014/main" id="{218825A3-DE20-68B8-C09E-599C5F9AFFA1}"/>
              </a:ext>
            </a:extLst>
          </p:cNvPr>
          <p:cNvSpPr txBox="1">
            <a:spLocks/>
          </p:cNvSpPr>
          <p:nvPr>
            <p:custDataLst>
              <p:tags r:id="rId1"/>
            </p:custDataLst>
          </p:nvPr>
        </p:nvSpPr>
        <p:spPr>
          <a:xfrm>
            <a:off x="2052000" y="504000"/>
            <a:ext cx="3168352" cy="657596"/>
          </a:xfrm>
          <a:prstGeom prst="rect">
            <a:avLst/>
          </a:prstGeom>
        </p:spPr>
        <p:txBody>
          <a:bodyPr lIns="0" tIns="0" rIns="0" bIns="0"/>
          <a:lstStyle>
            <a:defPPr>
              <a:defRPr lang="fr-FR"/>
            </a:defPPr>
            <a:lvl1pPr defTabSz="685800">
              <a:spcBef>
                <a:spcPct val="0"/>
              </a:spcBef>
              <a:buNone/>
              <a:defRPr b="1">
                <a:solidFill>
                  <a:srgbClr val="252525"/>
                </a:solidFill>
                <a:latin typeface="Segoe UI" panose="020B0502040204020203" pitchFamily="34" charset="0"/>
                <a:ea typeface="+mj-ea"/>
                <a:cs typeface="Segoe UI" panose="020B0502040204020203" pitchFamily="34" charset="0"/>
              </a:defRPr>
            </a:lvl1pPr>
          </a:lstStyle>
          <a:p>
            <a:r>
              <a:rPr lang="fr-FR" sz="1800" dirty="0">
                <a:solidFill>
                  <a:srgbClr val="252525"/>
                </a:solidFill>
                <a:latin typeface="Segoe UI" panose="020B0502040204020203" pitchFamily="34" charset="0"/>
                <a:cs typeface="Segoe UI" panose="020B0502040204020203" pitchFamily="34" charset="0"/>
              </a:rPr>
              <a:t>Avant de commencer…</a:t>
            </a:r>
            <a:endParaRPr lang="en-US" dirty="0"/>
          </a:p>
        </p:txBody>
      </p:sp>
      <p:grpSp>
        <p:nvGrpSpPr>
          <p:cNvPr id="25" name="Groupe 24">
            <a:extLst>
              <a:ext uri="{FF2B5EF4-FFF2-40B4-BE49-F238E27FC236}">
                <a16:creationId xmlns:a16="http://schemas.microsoft.com/office/drawing/2014/main" id="{A54CA8E5-E19E-22D6-E542-A2830141493B}"/>
              </a:ext>
            </a:extLst>
          </p:cNvPr>
          <p:cNvGrpSpPr/>
          <p:nvPr/>
        </p:nvGrpSpPr>
        <p:grpSpPr>
          <a:xfrm>
            <a:off x="940709" y="1699656"/>
            <a:ext cx="7262582" cy="2512016"/>
            <a:chOff x="818956" y="1516799"/>
            <a:chExt cx="7262582" cy="2512016"/>
          </a:xfrm>
        </p:grpSpPr>
        <p:sp>
          <p:nvSpPr>
            <p:cNvPr id="10" name="Rectangle 9"/>
            <p:cNvSpPr/>
            <p:nvPr/>
          </p:nvSpPr>
          <p:spPr>
            <a:xfrm>
              <a:off x="1835150" y="1606760"/>
              <a:ext cx="1964138" cy="810034"/>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600"/>
                </a:spcAft>
              </a:pPr>
              <a:r>
                <a:rPr lang="fr-FR" sz="1100" b="1" dirty="0">
                  <a:solidFill>
                    <a:srgbClr val="00C8DE"/>
                  </a:solidFill>
                  <a:latin typeface="Segoe UI" panose="020B0502040204020203" pitchFamily="34" charset="0"/>
                  <a:cs typeface="Segoe UI" panose="020B0502040204020203" pitchFamily="34" charset="0"/>
                </a:rPr>
                <a:t>Présentations</a:t>
              </a:r>
              <a:endParaRPr lang="fr-FR" dirty="0">
                <a:solidFill>
                  <a:schemeClr val="tx2"/>
                </a:solidFill>
                <a:latin typeface="Calibri" panose="020F0502020204030204" pitchFamily="34" charset="0"/>
              </a:endParaRPr>
            </a:p>
            <a:p>
              <a:pPr marL="90488" indent="-90488">
                <a:spcAft>
                  <a:spcPts val="300"/>
                </a:spcAft>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Qui êtes vous ?</a:t>
              </a:r>
            </a:p>
            <a:p>
              <a:pPr marL="90488" indent="-90488">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Qu’attendez vous de</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la formation ?</a:t>
              </a:r>
            </a:p>
          </p:txBody>
        </p:sp>
        <p:sp>
          <p:nvSpPr>
            <p:cNvPr id="11" name="Rectangle 10"/>
            <p:cNvSpPr/>
            <p:nvPr/>
          </p:nvSpPr>
          <p:spPr>
            <a:xfrm>
              <a:off x="1835150" y="2949882"/>
              <a:ext cx="1964137" cy="82915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600"/>
                </a:spcAft>
              </a:pPr>
              <a:r>
                <a:rPr lang="fr-FR" sz="1100" b="1" dirty="0">
                  <a:solidFill>
                    <a:srgbClr val="00C8DE"/>
                  </a:solidFill>
                  <a:latin typeface="Segoe UI" panose="020B0502040204020203" pitchFamily="34" charset="0"/>
                  <a:cs typeface="Segoe UI" panose="020B0502040204020203" pitchFamily="34" charset="0"/>
                </a:rPr>
                <a:t>Horaires</a:t>
              </a:r>
              <a:endParaRPr lang="fr-FR" dirty="0">
                <a:solidFill>
                  <a:schemeClr val="tx2"/>
                </a:solidFill>
                <a:latin typeface="Calibri" panose="020F0502020204030204" pitchFamily="34" charset="0"/>
              </a:endParaRPr>
            </a:p>
            <a:p>
              <a:pPr marL="90488" indent="-90488">
                <a:spcAft>
                  <a:spcPts val="300"/>
                </a:spcAft>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9h15 – 12h00</a:t>
              </a:r>
            </a:p>
            <a:p>
              <a:pPr marL="90488" indent="-90488">
                <a:spcAft>
                  <a:spcPts val="300"/>
                </a:spcAft>
                <a:buClr>
                  <a:srgbClr val="00C8DE"/>
                </a:buClr>
                <a:buFont typeface="Arial" panose="020B0604020202020204" pitchFamily="34" charset="0"/>
                <a:buChar char="•"/>
              </a:pPr>
              <a:r>
                <a:rPr lang="fr-FR" sz="1100" dirty="0">
                  <a:solidFill>
                    <a:srgbClr val="252525"/>
                  </a:solidFill>
                  <a:latin typeface="Segoe UI" panose="020B0502040204020203" pitchFamily="34" charset="0"/>
                  <a:cs typeface="Segoe UI" panose="020B0502040204020203" pitchFamily="34" charset="0"/>
                </a:rPr>
                <a:t>13h45 – 17h00</a:t>
              </a:r>
            </a:p>
            <a:p>
              <a:pPr>
                <a:spcAft>
                  <a:spcPts val="300"/>
                </a:spcAft>
              </a:pPr>
              <a:r>
                <a:rPr lang="fr-FR" sz="1100" dirty="0">
                  <a:solidFill>
                    <a:srgbClr val="252525"/>
                  </a:solidFill>
                  <a:latin typeface="Segoe UI" panose="020B0502040204020203" pitchFamily="34" charset="0"/>
                  <a:cs typeface="Segoe UI" panose="020B0502040204020203" pitchFamily="34" charset="0"/>
                </a:rPr>
                <a:t>   (2 pauses)</a:t>
              </a:r>
            </a:p>
          </p:txBody>
        </p:sp>
        <p:sp>
          <p:nvSpPr>
            <p:cNvPr id="12" name="Rectangle 11"/>
            <p:cNvSpPr/>
            <p:nvPr/>
          </p:nvSpPr>
          <p:spPr>
            <a:xfrm>
              <a:off x="5038199" y="1606760"/>
              <a:ext cx="3043339" cy="87153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600"/>
                </a:spcAft>
              </a:pPr>
              <a:r>
                <a:rPr lang="fr-FR" sz="1100" b="1" dirty="0">
                  <a:solidFill>
                    <a:srgbClr val="00C8DE"/>
                  </a:solidFill>
                  <a:latin typeface="Segoe UI" panose="020B0502040204020203" pitchFamily="34" charset="0"/>
                  <a:cs typeface="Segoe UI" panose="020B0502040204020203" pitchFamily="34" charset="0"/>
                </a:rPr>
                <a:t>Objectif pédagogique</a:t>
              </a:r>
              <a:endParaRPr lang="fr-FR" dirty="0">
                <a:solidFill>
                  <a:schemeClr val="tx2"/>
                </a:solidFill>
                <a:latin typeface="Calibri" panose="020F0502020204030204" pitchFamily="34" charset="0"/>
              </a:endParaRPr>
            </a:p>
            <a:p>
              <a:r>
                <a:rPr lang="fr-FR" sz="1100" dirty="0">
                  <a:solidFill>
                    <a:srgbClr val="252525"/>
                  </a:solidFill>
                  <a:latin typeface="Segoe UI" panose="020B0502040204020203" pitchFamily="34" charset="0"/>
                  <a:cs typeface="Segoe UI" panose="020B0502040204020203" pitchFamily="34" charset="0"/>
                </a:rPr>
                <a:t>Être capable de réaliser une étude des risques selon la méthode EBIOS </a:t>
              </a:r>
              <a:r>
                <a:rPr lang="fr-FR" sz="1100" i="1" dirty="0">
                  <a:solidFill>
                    <a:srgbClr val="252525"/>
                  </a:solidFill>
                  <a:latin typeface="Segoe UI" panose="020B0502040204020203" pitchFamily="34" charset="0"/>
                  <a:cs typeface="Segoe UI" panose="020B0502040204020203" pitchFamily="34" charset="0"/>
                </a:rPr>
                <a:t>Risk Manager</a:t>
              </a:r>
            </a:p>
          </p:txBody>
        </p:sp>
        <p:cxnSp>
          <p:nvCxnSpPr>
            <p:cNvPr id="8" name="Connecteur droit 7">
              <a:extLst>
                <a:ext uri="{FF2B5EF4-FFF2-40B4-BE49-F238E27FC236}">
                  <a16:creationId xmlns:a16="http://schemas.microsoft.com/office/drawing/2014/main" id="{1510449A-532F-E515-2241-918A18F54193}"/>
                </a:ext>
              </a:extLst>
            </p:cNvPr>
            <p:cNvCxnSpPr>
              <a:cxnSpLocks/>
            </p:cNvCxnSpPr>
            <p:nvPr/>
          </p:nvCxnSpPr>
          <p:spPr>
            <a:xfrm flipV="1">
              <a:off x="3707904" y="1707654"/>
              <a:ext cx="0" cy="2321161"/>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E2DB9230-2399-1711-A9FA-AE1BE29D2220}"/>
                </a:ext>
              </a:extLst>
            </p:cNvPr>
            <p:cNvCxnSpPr>
              <a:cxnSpLocks/>
            </p:cNvCxnSpPr>
            <p:nvPr/>
          </p:nvCxnSpPr>
          <p:spPr>
            <a:xfrm flipH="1">
              <a:off x="872740" y="2643758"/>
              <a:ext cx="7012373" cy="0"/>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867DEC1B-659C-FBF5-572D-82027A00E386}"/>
                </a:ext>
              </a:extLst>
            </p:cNvPr>
            <p:cNvPicPr>
              <a:picLocks noChangeAspect="1"/>
            </p:cNvPicPr>
            <p:nvPr/>
          </p:nvPicPr>
          <p:blipFill>
            <a:blip r:embed="rId4"/>
            <a:stretch>
              <a:fillRect/>
            </a:stretch>
          </p:blipFill>
          <p:spPr>
            <a:xfrm>
              <a:off x="3993315" y="1516799"/>
              <a:ext cx="900000" cy="900000"/>
            </a:xfrm>
            <a:prstGeom prst="rect">
              <a:avLst/>
            </a:prstGeom>
          </p:spPr>
        </p:pic>
        <p:pic>
          <p:nvPicPr>
            <p:cNvPr id="20" name="Image 19">
              <a:extLst>
                <a:ext uri="{FF2B5EF4-FFF2-40B4-BE49-F238E27FC236}">
                  <a16:creationId xmlns:a16="http://schemas.microsoft.com/office/drawing/2014/main" id="{0A863CEC-8025-B36E-3A7B-5E79098DA7DE}"/>
                </a:ext>
              </a:extLst>
            </p:cNvPr>
            <p:cNvPicPr>
              <a:picLocks noChangeAspect="1"/>
            </p:cNvPicPr>
            <p:nvPr/>
          </p:nvPicPr>
          <p:blipFill>
            <a:blip r:embed="rId5"/>
            <a:stretch>
              <a:fillRect/>
            </a:stretch>
          </p:blipFill>
          <p:spPr>
            <a:xfrm>
              <a:off x="818956" y="2949882"/>
              <a:ext cx="900000" cy="900000"/>
            </a:xfrm>
            <a:prstGeom prst="rect">
              <a:avLst/>
            </a:prstGeom>
          </p:spPr>
        </p:pic>
        <p:pic>
          <p:nvPicPr>
            <p:cNvPr id="21" name="Image 20">
              <a:extLst>
                <a:ext uri="{FF2B5EF4-FFF2-40B4-BE49-F238E27FC236}">
                  <a16:creationId xmlns:a16="http://schemas.microsoft.com/office/drawing/2014/main" id="{3F9B02F2-E59D-5FFD-4580-82CBB366B19F}"/>
                </a:ext>
              </a:extLst>
            </p:cNvPr>
            <p:cNvPicPr>
              <a:picLocks noChangeAspect="1"/>
            </p:cNvPicPr>
            <p:nvPr/>
          </p:nvPicPr>
          <p:blipFill>
            <a:blip r:embed="rId6"/>
            <a:stretch>
              <a:fillRect/>
            </a:stretch>
          </p:blipFill>
          <p:spPr>
            <a:xfrm>
              <a:off x="824207" y="1516799"/>
              <a:ext cx="900000" cy="900000"/>
            </a:xfrm>
            <a:prstGeom prst="rect">
              <a:avLst/>
            </a:prstGeom>
          </p:spPr>
        </p:pic>
        <p:pic>
          <p:nvPicPr>
            <p:cNvPr id="22" name="Image 21">
              <a:extLst>
                <a:ext uri="{FF2B5EF4-FFF2-40B4-BE49-F238E27FC236}">
                  <a16:creationId xmlns:a16="http://schemas.microsoft.com/office/drawing/2014/main" id="{6CBB0BB3-FA87-E950-EC82-A711F0D846B8}"/>
                </a:ext>
              </a:extLst>
            </p:cNvPr>
            <p:cNvPicPr>
              <a:picLocks noChangeAspect="1"/>
            </p:cNvPicPr>
            <p:nvPr/>
          </p:nvPicPr>
          <p:blipFill>
            <a:blip r:embed="rId7"/>
            <a:stretch>
              <a:fillRect/>
            </a:stretch>
          </p:blipFill>
          <p:spPr>
            <a:xfrm>
              <a:off x="3988419" y="2949882"/>
              <a:ext cx="900000" cy="900000"/>
            </a:xfrm>
            <a:prstGeom prst="rect">
              <a:avLst/>
            </a:prstGeom>
          </p:spPr>
        </p:pic>
      </p:grpSp>
    </p:spTree>
    <p:extLst>
      <p:ext uri="{BB962C8B-B14F-4D97-AF65-F5344CB8AC3E}">
        <p14:creationId xmlns:p14="http://schemas.microsoft.com/office/powerpoint/2010/main" val="692695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au 10">
            <a:extLst>
              <a:ext uri="{FF2B5EF4-FFF2-40B4-BE49-F238E27FC236}">
                <a16:creationId xmlns:a16="http://schemas.microsoft.com/office/drawing/2014/main" id="{801D4C7E-BDAA-B0F6-0D44-927A6D1BF4FB}"/>
              </a:ext>
            </a:extLst>
          </p:cNvPr>
          <p:cNvGraphicFramePr>
            <a:graphicFrameLocks noGrp="1"/>
          </p:cNvGraphicFramePr>
          <p:nvPr>
            <p:extLst>
              <p:ext uri="{D42A27DB-BD31-4B8C-83A1-F6EECF244321}">
                <p14:modId xmlns:p14="http://schemas.microsoft.com/office/powerpoint/2010/main" val="193348367"/>
              </p:ext>
            </p:extLst>
          </p:nvPr>
        </p:nvGraphicFramePr>
        <p:xfrm>
          <a:off x="2771800" y="1604021"/>
          <a:ext cx="6048350" cy="2951658"/>
        </p:xfrm>
        <a:graphic>
          <a:graphicData uri="http://schemas.openxmlformats.org/drawingml/2006/table">
            <a:tbl>
              <a:tblPr firstRow="1" firstCol="1" bandRow="1"/>
              <a:tblGrid>
                <a:gridCol w="720080">
                  <a:extLst>
                    <a:ext uri="{9D8B030D-6E8A-4147-A177-3AD203B41FA5}">
                      <a16:colId xmlns:a16="http://schemas.microsoft.com/office/drawing/2014/main" val="20000"/>
                    </a:ext>
                  </a:extLst>
                </a:gridCol>
                <a:gridCol w="5328270">
                  <a:extLst>
                    <a:ext uri="{9D8B030D-6E8A-4147-A177-3AD203B41FA5}">
                      <a16:colId xmlns:a16="http://schemas.microsoft.com/office/drawing/2014/main" val="20001"/>
                    </a:ext>
                  </a:extLst>
                </a:gridCol>
              </a:tblGrid>
              <a:tr h="29122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900" b="1" dirty="0">
                          <a:solidFill>
                            <a:srgbClr val="00C8DE"/>
                          </a:solidFill>
                          <a:latin typeface="Verdana" charset="0"/>
                          <a:ea typeface="Verdana" charset="0"/>
                          <a:cs typeface="Verdana" charset="0"/>
                        </a:rPr>
                        <a:t>Type</a:t>
                      </a:r>
                    </a:p>
                  </a:txBody>
                  <a:tcPr marL="52726" marR="52726" marT="33487" marB="33487" anchor="ctr">
                    <a:lnL>
                      <a:noFill/>
                    </a:lnL>
                    <a:lnR w="12700" cap="flat" cmpd="sng" algn="ctr">
                      <a:solidFill>
                        <a:srgbClr val="FFFFFF"/>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900" b="1" dirty="0">
                          <a:solidFill>
                            <a:srgbClr val="00C8DE"/>
                          </a:solidFill>
                          <a:latin typeface="Verdana" charset="0"/>
                          <a:ea typeface="Verdana" charset="0"/>
                          <a:cs typeface="Verdana" charset="0"/>
                        </a:rPr>
                        <a:t>Exemples</a:t>
                      </a:r>
                    </a:p>
                  </a:txBody>
                  <a:tcPr marL="14400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34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Matériel</a:t>
                      </a:r>
                    </a:p>
                  </a:txBody>
                  <a:tcPr marL="54000" marR="52726" marT="0" marB="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Maintenance insuffisante/ mauvaise installations des supports de stockage</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Manque de prudence lors de la mise au rebus</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4434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Logiciel</a:t>
                      </a:r>
                    </a:p>
                  </a:txBody>
                  <a:tcPr marL="52726" marR="52726"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Tests de logiciels absents ou insuffisants </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Interface utilisateurs compliquée </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4434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Réseau</a:t>
                      </a:r>
                    </a:p>
                  </a:txBody>
                  <a:tcPr marL="52726" marR="52726"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Voies de communication non protégées</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Architecture réseau non sécurisée</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4434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Personnel</a:t>
                      </a:r>
                    </a:p>
                  </a:txBody>
                  <a:tcPr marL="52726" marR="52726"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Formation insuffisante à la sécurité</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Travail non surveillé d’une équipe extérieure ou d’une équipe d’entretien </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443406">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ctr" defTabSz="914400" rtl="0" eaLnBrk="1" latinLnBrk="0" hangingPunct="1">
                        <a:buClr>
                          <a:srgbClr val="00C8DE"/>
                        </a:buClr>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Site</a:t>
                      </a:r>
                    </a:p>
                  </a:txBody>
                  <a:tcPr marL="52726" marR="52726"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Utilisation inadaptée ou négligente du contrôle d’accès physique aux bâtiments et salles</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Emplacement situé dans une zone sujette aux inondations</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443406">
                <a:tc>
                  <a:txBody>
                    <a:bodyPr/>
                    <a:lstStyle/>
                    <a:p>
                      <a:pPr marL="0" marR="0" lvl="0" indent="0" algn="ctr" defTabSz="914400" rtl="0" eaLnBrk="1" fontAlgn="auto" latinLnBrk="0" hangingPunct="1">
                        <a:lnSpc>
                          <a:spcPct val="100000"/>
                        </a:lnSpc>
                        <a:spcBef>
                          <a:spcPts val="0"/>
                        </a:spcBef>
                        <a:spcAft>
                          <a:spcPts val="0"/>
                        </a:spcAft>
                        <a:buClr>
                          <a:srgbClr val="00C8DE"/>
                        </a:buClr>
                        <a:buSzTx/>
                        <a:buFont typeface="Arial" panose="020B0604020202020204" pitchFamily="34" charset="0"/>
                        <a:buNone/>
                        <a:tabLst/>
                        <a:defRPr/>
                      </a:pPr>
                      <a:r>
                        <a:rPr lang="fr-FR" sz="1000" kern="1200" dirty="0">
                          <a:solidFill>
                            <a:srgbClr val="252525"/>
                          </a:solidFill>
                          <a:latin typeface="Segoe UI" panose="020B0502040204020203" pitchFamily="34" charset="0"/>
                          <a:ea typeface="+mn-ea"/>
                          <a:cs typeface="Segoe UI" panose="020B0502040204020203" pitchFamily="34" charset="0"/>
                        </a:rPr>
                        <a:t>Organisme</a:t>
                      </a:r>
                    </a:p>
                  </a:txBody>
                  <a:tcPr marL="52726" marR="52726"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Absence de politique relative à l’utilisation des courriels</a:t>
                      </a:r>
                    </a:p>
                    <a:p>
                      <a:pPr marL="88900" indent="-88900" algn="l" defTabSz="914400" rtl="0" eaLnBrk="1" latinLnBrk="0" hangingPunct="1">
                        <a:buClr>
                          <a:srgbClr val="00C8DE"/>
                        </a:buClr>
                        <a:buFont typeface="Arial" panose="020B0604020202020204" pitchFamily="34" charset="0"/>
                        <a:buChar char="•"/>
                      </a:pPr>
                      <a:r>
                        <a:rPr lang="fr-FR" sz="1000" kern="1200" dirty="0">
                          <a:solidFill>
                            <a:srgbClr val="252525"/>
                          </a:solidFill>
                          <a:latin typeface="Segoe UI" panose="020B0502040204020203" pitchFamily="34" charset="0"/>
                          <a:ea typeface="+mn-ea"/>
                          <a:cs typeface="Segoe UI" panose="020B0502040204020203" pitchFamily="34" charset="0"/>
                        </a:rPr>
                        <a:t>Absence de responsabilités en sécurité de l’information dans les descriptions de postes</a:t>
                      </a:r>
                    </a:p>
                  </a:txBody>
                  <a:tcPr marL="144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87665706"/>
                  </a:ext>
                </a:extLst>
              </a:tr>
            </a:tbl>
          </a:graphicData>
        </a:graphic>
      </p:graphicFrame>
      <p:sp>
        <p:nvSpPr>
          <p:cNvPr id="12" name="Rectangle 11">
            <a:extLst>
              <a:ext uri="{FF2B5EF4-FFF2-40B4-BE49-F238E27FC236}">
                <a16:creationId xmlns:a16="http://schemas.microsoft.com/office/drawing/2014/main" id="{5E475BED-E523-2A27-0EE3-A985215E5150}"/>
              </a:ext>
            </a:extLst>
          </p:cNvPr>
          <p:cNvSpPr/>
          <p:nvPr/>
        </p:nvSpPr>
        <p:spPr>
          <a:xfrm>
            <a:off x="323850" y="1892054"/>
            <a:ext cx="2303934" cy="2663626"/>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16000" tIns="72000" rIns="144000" bIns="0" rtlCol="0" anchor="ctr">
            <a:noAutofit/>
          </a:bodyPr>
          <a:lstStyle/>
          <a:p>
            <a:pPr algn="just"/>
            <a:r>
              <a:rPr lang="fr-FR" sz="1200" b="1" dirty="0">
                <a:solidFill>
                  <a:schemeClr val="lt1"/>
                </a:solidFill>
                <a:latin typeface="Segoe UI" panose="020B0502040204020203" pitchFamily="34" charset="0"/>
                <a:cs typeface="Segoe UI" panose="020B0502040204020203" pitchFamily="34" charset="0"/>
              </a:rPr>
              <a:t>Vulnérabilité</a:t>
            </a:r>
          </a:p>
          <a:p>
            <a:pPr algn="just"/>
            <a:endParaRPr lang="fr-FR" sz="1200" b="1" dirty="0">
              <a:solidFill>
                <a:schemeClr val="lt1"/>
              </a:solidFill>
              <a:latin typeface="Segoe UI" panose="020B0502040204020203" pitchFamily="34" charset="0"/>
              <a:cs typeface="Segoe UI" panose="020B0502040204020203" pitchFamily="34" charset="0"/>
            </a:endParaRPr>
          </a:p>
          <a:p>
            <a:pPr algn="just"/>
            <a:r>
              <a:rPr lang="fr-FR" sz="1200" dirty="0">
                <a:solidFill>
                  <a:schemeClr val="lt1"/>
                </a:solidFill>
                <a:latin typeface="Segoe UI" panose="020B0502040204020203" pitchFamily="34" charset="0"/>
                <a:cs typeface="Segoe UI" panose="020B0502040204020203" pitchFamily="34" charset="0"/>
              </a:rPr>
              <a:t>Faute, par malveillance ou maladresse, dans les </a:t>
            </a:r>
            <a:r>
              <a:rPr lang="fr-FR" sz="1200" dirty="0" err="1">
                <a:solidFill>
                  <a:schemeClr val="lt1"/>
                </a:solidFill>
                <a:latin typeface="Segoe UI" panose="020B0502040204020203" pitchFamily="34" charset="0"/>
                <a:cs typeface="Segoe UI" panose="020B0502040204020203" pitchFamily="34" charset="0"/>
              </a:rPr>
              <a:t>spéci-fications</a:t>
            </a:r>
            <a:r>
              <a:rPr lang="fr-FR" sz="1200" dirty="0">
                <a:solidFill>
                  <a:schemeClr val="lt1"/>
                </a:solidFill>
                <a:latin typeface="Segoe UI" panose="020B0502040204020203" pitchFamily="34" charset="0"/>
                <a:cs typeface="Segoe UI" panose="020B0502040204020203" pitchFamily="34" charset="0"/>
              </a:rPr>
              <a:t>, la conception, la réalisation, l’installation ou la configuration d’un système, ou dans la façon de l’utiliser. Une vulnérabilité peut être utilisée par un code d’</a:t>
            </a:r>
            <a:r>
              <a:rPr lang="fr-FR" sz="1200" dirty="0" err="1">
                <a:solidFill>
                  <a:schemeClr val="lt1"/>
                </a:solidFill>
                <a:latin typeface="Segoe UI" panose="020B0502040204020203" pitchFamily="34" charset="0"/>
                <a:cs typeface="Segoe UI" panose="020B0502040204020203" pitchFamily="34" charset="0"/>
              </a:rPr>
              <a:t>exploi-tation</a:t>
            </a:r>
            <a:r>
              <a:rPr lang="fr-FR" sz="1200" dirty="0">
                <a:solidFill>
                  <a:schemeClr val="lt1"/>
                </a:solidFill>
                <a:latin typeface="Segoe UI" panose="020B0502040204020203" pitchFamily="34" charset="0"/>
                <a:cs typeface="Segoe UI" panose="020B0502040204020203" pitchFamily="34" charset="0"/>
              </a:rPr>
              <a:t> et conduire à une intrusion dans le système.</a:t>
            </a:r>
          </a:p>
        </p:txBody>
      </p:sp>
      <p:pic>
        <p:nvPicPr>
          <p:cNvPr id="13" name="Image 12">
            <a:extLst>
              <a:ext uri="{FF2B5EF4-FFF2-40B4-BE49-F238E27FC236}">
                <a16:creationId xmlns:a16="http://schemas.microsoft.com/office/drawing/2014/main" id="{3F98A1C2-ACF4-8743-5402-3B274AD97282}"/>
              </a:ext>
            </a:extLst>
          </p:cNvPr>
          <p:cNvPicPr>
            <a:picLocks noChangeAspect="1"/>
          </p:cNvPicPr>
          <p:nvPr/>
        </p:nvPicPr>
        <p:blipFill>
          <a:blip r:embed="rId4"/>
          <a:stretch>
            <a:fillRect/>
          </a:stretch>
        </p:blipFill>
        <p:spPr>
          <a:xfrm>
            <a:off x="834194" y="940060"/>
            <a:ext cx="1243732" cy="962889"/>
          </a:xfrm>
          <a:prstGeom prst="rect">
            <a:avLst/>
          </a:prstGeom>
        </p:spPr>
      </p:pic>
      <p:sp>
        <p:nvSpPr>
          <p:cNvPr id="2" name="ZoneTexte 1">
            <a:extLst>
              <a:ext uri="{FF2B5EF4-FFF2-40B4-BE49-F238E27FC236}">
                <a16:creationId xmlns:a16="http://schemas.microsoft.com/office/drawing/2014/main" id="{9A8866C7-5D0D-E21B-EE9C-BCCC42B3C8EB}"/>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C8DE"/>
                </a:solidFill>
                <a:latin typeface="Segoe UI" panose="020B0502040204020203" pitchFamily="34" charset="0"/>
                <a:cs typeface="Segoe UI" panose="020B0502040204020203" pitchFamily="34" charset="0"/>
              </a:rPr>
              <a:t>La vulnérabilité</a:t>
            </a:r>
            <a:endParaRPr lang="fr-FR" sz="1400" dirty="0">
              <a:solidFill>
                <a:srgbClr val="00AFAA"/>
              </a:solidFill>
              <a:latin typeface="Segoe UI" panose="020B0502040204020203" pitchFamily="34" charset="0"/>
              <a:cs typeface="Segoe UI" panose="020B0502040204020203" pitchFamily="34" charset="0"/>
            </a:endParaRPr>
          </a:p>
        </p:txBody>
      </p:sp>
      <p:sp>
        <p:nvSpPr>
          <p:cNvPr id="3" name="Title 4">
            <a:extLst>
              <a:ext uri="{FF2B5EF4-FFF2-40B4-BE49-F238E27FC236}">
                <a16:creationId xmlns:a16="http://schemas.microsoft.com/office/drawing/2014/main" id="{052CDCE0-74B7-A197-BF06-57B9946A9746}"/>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3941250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 14">
            <a:extLst>
              <a:ext uri="{FF2B5EF4-FFF2-40B4-BE49-F238E27FC236}">
                <a16:creationId xmlns:a16="http://schemas.microsoft.com/office/drawing/2014/main" id="{48C2D13B-3D61-233B-4257-78EACB050425}"/>
              </a:ext>
            </a:extLst>
          </p:cNvPr>
          <p:cNvPicPr>
            <a:picLocks noChangeAspect="1"/>
          </p:cNvPicPr>
          <p:nvPr/>
        </p:nvPicPr>
        <p:blipFill>
          <a:blip r:embed="rId4"/>
          <a:stretch>
            <a:fillRect/>
          </a:stretch>
        </p:blipFill>
        <p:spPr>
          <a:xfrm>
            <a:off x="654773" y="1472124"/>
            <a:ext cx="3692784" cy="1800000"/>
          </a:xfrm>
          <a:prstGeom prst="rect">
            <a:avLst/>
          </a:prstGeom>
        </p:spPr>
      </p:pic>
      <p:sp>
        <p:nvSpPr>
          <p:cNvPr id="21" name="ZoneTexte 20">
            <a:extLst>
              <a:ext uri="{FF2B5EF4-FFF2-40B4-BE49-F238E27FC236}">
                <a16:creationId xmlns:a16="http://schemas.microsoft.com/office/drawing/2014/main" id="{D2820D1A-42F5-EC82-F8EE-FC4283B66FF5}"/>
              </a:ext>
            </a:extLst>
          </p:cNvPr>
          <p:cNvSpPr txBox="1"/>
          <p:nvPr/>
        </p:nvSpPr>
        <p:spPr>
          <a:xfrm>
            <a:off x="644931" y="3419956"/>
            <a:ext cx="3866657" cy="1272444"/>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00"/>
              </a:spcAft>
            </a:pPr>
            <a:r>
              <a:rPr lang="fr-FR" sz="1050" b="1" dirty="0">
                <a:solidFill>
                  <a:srgbClr val="0070C0"/>
                </a:solidFill>
              </a:rPr>
              <a:t>5 Ateliers</a:t>
            </a:r>
          </a:p>
          <a:p>
            <a:pPr>
              <a:spcBef>
                <a:spcPts val="0"/>
              </a:spcBef>
              <a:spcAft>
                <a:spcPts val="200"/>
              </a:spcAft>
            </a:pPr>
            <a:r>
              <a:rPr lang="fr-FR" sz="1050" b="1" dirty="0">
                <a:solidFill>
                  <a:srgbClr val="0070C0"/>
                </a:solidFill>
              </a:rPr>
              <a:t>1.</a:t>
            </a:r>
            <a:r>
              <a:rPr lang="fr-FR" sz="1050" dirty="0">
                <a:solidFill>
                  <a:srgbClr val="E73C50"/>
                </a:solidFill>
              </a:rPr>
              <a:t> </a:t>
            </a:r>
            <a:r>
              <a:rPr lang="fr-FR" sz="1050" dirty="0"/>
              <a:t>Le point de vue du défenseur : Qu’est ce qui doit être protégé, et pourquoi ?</a:t>
            </a:r>
          </a:p>
          <a:p>
            <a:pPr>
              <a:spcBef>
                <a:spcPts val="0"/>
              </a:spcBef>
              <a:spcAft>
                <a:spcPts val="200"/>
              </a:spcAft>
            </a:pPr>
            <a:r>
              <a:rPr lang="fr-FR" sz="1050" b="1" dirty="0">
                <a:solidFill>
                  <a:srgbClr val="0070C0"/>
                </a:solidFill>
              </a:rPr>
              <a:t>2.</a:t>
            </a:r>
            <a:r>
              <a:rPr lang="fr-FR" sz="1050" dirty="0">
                <a:solidFill>
                  <a:srgbClr val="E73C50"/>
                </a:solidFill>
              </a:rPr>
              <a:t> </a:t>
            </a:r>
            <a:r>
              <a:rPr lang="fr-FR" sz="1050" dirty="0"/>
              <a:t>Qui est l’agresseur et pourquoi passe-t-il à l’acte ?</a:t>
            </a:r>
          </a:p>
          <a:p>
            <a:pPr>
              <a:spcBef>
                <a:spcPts val="0"/>
              </a:spcBef>
              <a:spcAft>
                <a:spcPts val="200"/>
              </a:spcAft>
            </a:pPr>
            <a:r>
              <a:rPr lang="fr-FR" sz="1050" b="1" dirty="0">
                <a:solidFill>
                  <a:srgbClr val="0070C0"/>
                </a:solidFill>
              </a:rPr>
              <a:t>3. </a:t>
            </a:r>
            <a:r>
              <a:rPr lang="fr-FR" sz="1050" dirty="0"/>
              <a:t>Par où l’attaquant va-t-il agir ?</a:t>
            </a:r>
          </a:p>
          <a:p>
            <a:pPr>
              <a:spcBef>
                <a:spcPts val="0"/>
              </a:spcBef>
              <a:spcAft>
                <a:spcPts val="200"/>
              </a:spcAft>
            </a:pPr>
            <a:r>
              <a:rPr lang="fr-FR" sz="1050" b="1" dirty="0">
                <a:solidFill>
                  <a:srgbClr val="0070C0"/>
                </a:solidFill>
              </a:rPr>
              <a:t>4.</a:t>
            </a:r>
            <a:r>
              <a:rPr lang="fr-FR" sz="1050" dirty="0">
                <a:solidFill>
                  <a:srgbClr val="E73C50"/>
                </a:solidFill>
              </a:rPr>
              <a:t> </a:t>
            </a:r>
            <a:r>
              <a:rPr lang="fr-FR" sz="1050" dirty="0"/>
              <a:t>Comment l’attaquant va-t-il agir ?</a:t>
            </a:r>
          </a:p>
          <a:p>
            <a:pPr>
              <a:spcBef>
                <a:spcPts val="0"/>
              </a:spcBef>
              <a:spcAft>
                <a:spcPts val="0"/>
              </a:spcAft>
            </a:pPr>
            <a:r>
              <a:rPr lang="fr-FR" sz="1050" b="1" dirty="0">
                <a:solidFill>
                  <a:srgbClr val="0070C0"/>
                </a:solidFill>
              </a:rPr>
              <a:t>5.</a:t>
            </a:r>
            <a:r>
              <a:rPr lang="fr-FR" sz="1050" dirty="0">
                <a:solidFill>
                  <a:srgbClr val="E73C50"/>
                </a:solidFill>
              </a:rPr>
              <a:t> </a:t>
            </a:r>
            <a:r>
              <a:rPr lang="fr-FR" sz="1050" dirty="0"/>
              <a:t>Quelle stratégie de sécurité au regard des risques identifiés ?</a:t>
            </a:r>
          </a:p>
        </p:txBody>
      </p:sp>
      <p:sp>
        <p:nvSpPr>
          <p:cNvPr id="22" name="ZoneTexte 21">
            <a:extLst>
              <a:ext uri="{FF2B5EF4-FFF2-40B4-BE49-F238E27FC236}">
                <a16:creationId xmlns:a16="http://schemas.microsoft.com/office/drawing/2014/main" id="{EDC9D186-65AA-D378-0461-7B122A5E44DC}"/>
              </a:ext>
            </a:extLst>
          </p:cNvPr>
          <p:cNvSpPr txBox="1"/>
          <p:nvPr/>
        </p:nvSpPr>
        <p:spPr>
          <a:xfrm>
            <a:off x="4796444" y="3416665"/>
            <a:ext cx="4104456" cy="1424365"/>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00"/>
              </a:spcAft>
            </a:pPr>
            <a:r>
              <a:rPr lang="fr-FR" sz="1050" b="1" dirty="0">
                <a:solidFill>
                  <a:srgbClr val="E73C50"/>
                </a:solidFill>
              </a:rPr>
              <a:t>5 Étapes</a:t>
            </a:r>
          </a:p>
          <a:p>
            <a:pPr>
              <a:spcBef>
                <a:spcPts val="0"/>
              </a:spcBef>
              <a:spcAft>
                <a:spcPts val="200"/>
              </a:spcAft>
            </a:pPr>
            <a:r>
              <a:rPr lang="fr-FR" sz="1050" b="1" dirty="0">
                <a:solidFill>
                  <a:srgbClr val="E73C50"/>
                </a:solidFill>
              </a:rPr>
              <a:t>1.</a:t>
            </a:r>
            <a:r>
              <a:rPr lang="fr-FR" sz="1050" dirty="0">
                <a:solidFill>
                  <a:srgbClr val="E73C50"/>
                </a:solidFill>
              </a:rPr>
              <a:t> </a:t>
            </a:r>
            <a:r>
              <a:rPr lang="fr-FR" sz="1050" dirty="0"/>
              <a:t>L’établissement du contexte</a:t>
            </a:r>
          </a:p>
          <a:p>
            <a:pPr>
              <a:spcBef>
                <a:spcPts val="0"/>
              </a:spcBef>
              <a:spcAft>
                <a:spcPts val="200"/>
              </a:spcAft>
            </a:pPr>
            <a:r>
              <a:rPr lang="fr-FR" sz="1050" b="1" dirty="0">
                <a:solidFill>
                  <a:srgbClr val="E73C50"/>
                </a:solidFill>
              </a:rPr>
              <a:t>2.</a:t>
            </a:r>
            <a:r>
              <a:rPr lang="fr-FR" sz="1050" dirty="0">
                <a:solidFill>
                  <a:srgbClr val="E73C50"/>
                </a:solidFill>
              </a:rPr>
              <a:t> </a:t>
            </a:r>
            <a:r>
              <a:rPr lang="fr-FR" sz="1050" dirty="0"/>
              <a:t>L’identification des risques</a:t>
            </a:r>
          </a:p>
          <a:p>
            <a:pPr>
              <a:spcBef>
                <a:spcPts val="0"/>
              </a:spcBef>
              <a:spcAft>
                <a:spcPts val="200"/>
              </a:spcAft>
            </a:pPr>
            <a:r>
              <a:rPr lang="fr-FR" sz="1050" b="1" dirty="0">
                <a:solidFill>
                  <a:srgbClr val="E73C50"/>
                </a:solidFill>
              </a:rPr>
              <a:t>3.</a:t>
            </a:r>
            <a:r>
              <a:rPr lang="fr-FR" sz="1050" dirty="0">
                <a:solidFill>
                  <a:srgbClr val="E73C50"/>
                </a:solidFill>
              </a:rPr>
              <a:t> </a:t>
            </a:r>
            <a:r>
              <a:rPr lang="fr-FR" sz="1050" dirty="0"/>
              <a:t>L’analyse du risque</a:t>
            </a:r>
          </a:p>
          <a:p>
            <a:pPr>
              <a:spcBef>
                <a:spcPts val="0"/>
              </a:spcBef>
              <a:spcAft>
                <a:spcPts val="200"/>
              </a:spcAft>
            </a:pPr>
            <a:r>
              <a:rPr lang="fr-FR" sz="1050" b="1" dirty="0">
                <a:solidFill>
                  <a:srgbClr val="E73C50"/>
                </a:solidFill>
              </a:rPr>
              <a:t>4. </a:t>
            </a:r>
            <a:r>
              <a:rPr lang="fr-FR" sz="1050" dirty="0"/>
              <a:t>L’évaluation du risque</a:t>
            </a:r>
          </a:p>
          <a:p>
            <a:pPr>
              <a:spcBef>
                <a:spcPts val="0"/>
              </a:spcBef>
              <a:spcAft>
                <a:spcPts val="200"/>
              </a:spcAft>
            </a:pPr>
            <a:r>
              <a:rPr lang="fr-FR" sz="1050" b="1" dirty="0">
                <a:solidFill>
                  <a:srgbClr val="E73C50"/>
                </a:solidFill>
              </a:rPr>
              <a:t>5.</a:t>
            </a:r>
            <a:r>
              <a:rPr lang="fr-FR" sz="1050" dirty="0">
                <a:solidFill>
                  <a:srgbClr val="E73C50"/>
                </a:solidFill>
              </a:rPr>
              <a:t> </a:t>
            </a:r>
            <a:r>
              <a:rPr lang="fr-FR" sz="1050" dirty="0"/>
              <a:t>Le traitement du risque</a:t>
            </a:r>
          </a:p>
          <a:p>
            <a:pPr>
              <a:spcBef>
                <a:spcPts val="0"/>
              </a:spcBef>
              <a:spcAft>
                <a:spcPts val="0"/>
              </a:spcAft>
            </a:pPr>
            <a:r>
              <a:rPr lang="fr-FR" sz="1050" dirty="0"/>
              <a:t>Et 2 autres activités : la communication et la surveillance &amp; revue.</a:t>
            </a:r>
          </a:p>
        </p:txBody>
      </p:sp>
      <p:pic>
        <p:nvPicPr>
          <p:cNvPr id="27" name="Image 26">
            <a:extLst>
              <a:ext uri="{FF2B5EF4-FFF2-40B4-BE49-F238E27FC236}">
                <a16:creationId xmlns:a16="http://schemas.microsoft.com/office/drawing/2014/main" id="{466A93B9-6345-0A17-50A1-BFD65790054C}"/>
              </a:ext>
            </a:extLst>
          </p:cNvPr>
          <p:cNvPicPr>
            <a:picLocks noChangeAspect="1"/>
          </p:cNvPicPr>
          <p:nvPr/>
        </p:nvPicPr>
        <p:blipFill>
          <a:blip r:embed="rId5"/>
          <a:stretch>
            <a:fillRect/>
          </a:stretch>
        </p:blipFill>
        <p:spPr>
          <a:xfrm>
            <a:off x="4796444" y="1472124"/>
            <a:ext cx="3226471" cy="1800000"/>
          </a:xfrm>
          <a:prstGeom prst="rect">
            <a:avLst/>
          </a:prstGeom>
        </p:spPr>
      </p:pic>
      <p:pic>
        <p:nvPicPr>
          <p:cNvPr id="29" name="Image 28">
            <a:extLst>
              <a:ext uri="{FF2B5EF4-FFF2-40B4-BE49-F238E27FC236}">
                <a16:creationId xmlns:a16="http://schemas.microsoft.com/office/drawing/2014/main" id="{95153986-C269-3452-A669-8A55A040B0A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7879" t="26074" r="7981" b="24577"/>
          <a:stretch/>
        </p:blipFill>
        <p:spPr>
          <a:xfrm>
            <a:off x="644931" y="929001"/>
            <a:ext cx="808384" cy="463178"/>
          </a:xfrm>
          <a:prstGeom prst="rect">
            <a:avLst/>
          </a:prstGeom>
          <a:ln w="12700">
            <a:noFill/>
          </a:ln>
        </p:spPr>
      </p:pic>
      <p:pic>
        <p:nvPicPr>
          <p:cNvPr id="30" name="Graphique 29">
            <a:extLst>
              <a:ext uri="{FF2B5EF4-FFF2-40B4-BE49-F238E27FC236}">
                <a16:creationId xmlns:a16="http://schemas.microsoft.com/office/drawing/2014/main" id="{CCDEE736-54D0-8A03-F2A4-64590196ED0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583873" y="1016001"/>
            <a:ext cx="915196" cy="345252"/>
          </a:xfrm>
          <a:prstGeom prst="rect">
            <a:avLst/>
          </a:prstGeom>
        </p:spPr>
      </p:pic>
      <p:cxnSp>
        <p:nvCxnSpPr>
          <p:cNvPr id="32" name="Connecteur droit 31">
            <a:extLst>
              <a:ext uri="{FF2B5EF4-FFF2-40B4-BE49-F238E27FC236}">
                <a16:creationId xmlns:a16="http://schemas.microsoft.com/office/drawing/2014/main" id="{DACBB35E-39EC-9724-379D-E99BD9299B6C}"/>
              </a:ext>
            </a:extLst>
          </p:cNvPr>
          <p:cNvCxnSpPr>
            <a:cxnSpLocks/>
          </p:cNvCxnSpPr>
          <p:nvPr/>
        </p:nvCxnSpPr>
        <p:spPr>
          <a:xfrm>
            <a:off x="4572000" y="1392179"/>
            <a:ext cx="0" cy="3319864"/>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F7394C85-A69B-206D-C891-02641F29019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EBIOS RM vs ISO 27005:2022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0984DDAD-2C16-3D1B-1CD3-D6FE26981C29}"/>
              </a:ext>
            </a:extLst>
          </p:cNvPr>
          <p:cNvSpPr txBox="1"/>
          <p:nvPr/>
        </p:nvSpPr>
        <p:spPr>
          <a:xfrm>
            <a:off x="1980000" y="540000"/>
            <a:ext cx="6437155" cy="215444"/>
          </a:xfrm>
          <a:prstGeom prst="rect">
            <a:avLst/>
          </a:prstGeom>
          <a:noFill/>
        </p:spPr>
        <p:txBody>
          <a:bodyPr wrap="square" lIns="0" tIns="0" rIns="0" bIns="0">
            <a:spAutoFit/>
          </a:bodyPr>
          <a:lstStyle/>
          <a:p>
            <a:pPr algn="l">
              <a:spcAft>
                <a:spcPts val="600"/>
              </a:spcAft>
            </a:pPr>
            <a:r>
              <a:rPr lang="fr-FR" sz="1400" b="0" dirty="0">
                <a:solidFill>
                  <a:srgbClr val="7F7F7F"/>
                </a:solidFill>
                <a:latin typeface="Segoe UI" panose="020B0502040204020203" pitchFamily="34" charset="0"/>
                <a:ea typeface="+mn-ea"/>
                <a:cs typeface="Segoe UI" panose="020B0502040204020203" pitchFamily="34" charset="0"/>
              </a:rPr>
              <a:t>Principes de bases</a:t>
            </a:r>
          </a:p>
        </p:txBody>
      </p:sp>
    </p:spTree>
    <p:extLst>
      <p:ext uri="{BB962C8B-B14F-4D97-AF65-F5344CB8AC3E}">
        <p14:creationId xmlns:p14="http://schemas.microsoft.com/office/powerpoint/2010/main" val="359887270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BC491A7A-E763-1869-3EA9-024DEAFDC4A7}"/>
              </a:ext>
            </a:extLst>
          </p:cNvPr>
          <p:cNvSpPr txBox="1"/>
          <p:nvPr/>
        </p:nvSpPr>
        <p:spPr>
          <a:xfrm>
            <a:off x="574926" y="1625657"/>
            <a:ext cx="2736000" cy="2977843"/>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00"/>
              </a:spcAft>
            </a:pPr>
            <a:r>
              <a:rPr lang="fr-FR" b="1" dirty="0"/>
              <a:t>Identification des exigences de base</a:t>
            </a:r>
            <a:br>
              <a:rPr lang="fr-FR" b="1" dirty="0"/>
            </a:br>
            <a:r>
              <a:rPr lang="fr-FR" b="1" dirty="0"/>
              <a:t>des parties intéressées</a:t>
            </a:r>
          </a:p>
          <a:p>
            <a:pPr marL="179388" lvl="1" indent="-171450">
              <a:spcAft>
                <a:spcPts val="600"/>
              </a:spcAft>
              <a:buFont typeface="Wingdings" panose="05000000000000000000" pitchFamily="2" charset="2"/>
              <a:buChar char=""/>
            </a:pPr>
            <a:r>
              <a:rPr lang="fr-FR" sz="1200" dirty="0">
                <a:solidFill>
                  <a:srgbClr val="7F7F7F"/>
                </a:solidFill>
                <a:latin typeface="Segoe UI" panose="020B0502040204020203" pitchFamily="34" charset="0"/>
                <a:cs typeface="Segoe UI" panose="020B0502040204020203" pitchFamily="34" charset="0"/>
              </a:rPr>
              <a:t>ISO 27005 = EBIOS RM (Socle de sécurité)</a:t>
            </a:r>
          </a:p>
          <a:p>
            <a:pPr marL="7938">
              <a:spcBef>
                <a:spcPts val="0"/>
              </a:spcBef>
              <a:spcAft>
                <a:spcPts val="0"/>
              </a:spcAft>
            </a:pPr>
            <a:r>
              <a:rPr lang="fr-FR" b="1" dirty="0"/>
              <a:t>Non-conformité</a:t>
            </a:r>
            <a:br>
              <a:rPr lang="fr-FR" b="1" dirty="0"/>
            </a:br>
            <a:r>
              <a:rPr lang="fr-FR" dirty="0"/>
              <a:t>L’ensemble des non-conformités permettront d’avoir une vision claire de la maturité du périmètre</a:t>
            </a:r>
          </a:p>
          <a:p>
            <a:pPr marL="179388" lvl="1" indent="-171450">
              <a:spcAft>
                <a:spcPts val="600"/>
              </a:spcAft>
              <a:buFont typeface="Wingdings" panose="05000000000000000000" pitchFamily="2" charset="2"/>
              <a:buChar char=""/>
            </a:pPr>
            <a:r>
              <a:rPr lang="fr-FR" sz="1200" dirty="0">
                <a:solidFill>
                  <a:srgbClr val="7F7F7F"/>
                </a:solidFill>
                <a:latin typeface="Segoe UI" panose="020B0502040204020203" pitchFamily="34" charset="0"/>
                <a:cs typeface="Segoe UI" panose="020B0502040204020203" pitchFamily="34" charset="0"/>
              </a:rPr>
              <a:t>ISO 27005 = EBIOS RM</a:t>
            </a:r>
          </a:p>
          <a:p>
            <a:pPr marL="7938">
              <a:spcBef>
                <a:spcPts val="0"/>
              </a:spcBef>
              <a:spcAft>
                <a:spcPts val="0"/>
              </a:spcAft>
            </a:pPr>
            <a:r>
              <a:rPr lang="fr-FR" b="1" dirty="0"/>
              <a:t>Conséquence</a:t>
            </a:r>
          </a:p>
          <a:p>
            <a:pPr marL="7938">
              <a:spcBef>
                <a:spcPts val="0"/>
              </a:spcBef>
              <a:spcAft>
                <a:spcPts val="200"/>
              </a:spcAft>
            </a:pPr>
            <a:r>
              <a:rPr lang="fr-FR" dirty="0"/>
              <a:t>L’évaluation de la gravité se fait à travers les critères de conséquences et leurs criticités avec le niveau de magnitude</a:t>
            </a:r>
          </a:p>
          <a:p>
            <a:pPr marL="179388" lvl="1" indent="-171450">
              <a:spcAft>
                <a:spcPts val="600"/>
              </a:spcAft>
              <a:buFont typeface="Wingdings" panose="05000000000000000000" pitchFamily="2" charset="2"/>
              <a:buChar char=""/>
            </a:pPr>
            <a:r>
              <a:rPr lang="fr-FR" sz="1200" dirty="0">
                <a:solidFill>
                  <a:srgbClr val="7F7F7F"/>
                </a:solidFill>
                <a:latin typeface="Segoe UI" panose="020B0502040204020203" pitchFamily="34" charset="0"/>
                <a:cs typeface="Segoe UI" panose="020B0502040204020203" pitchFamily="34" charset="0"/>
              </a:rPr>
              <a:t>ISO 27005 (Conséquences) = EBIOS RM (Impacts)</a:t>
            </a:r>
          </a:p>
        </p:txBody>
      </p:sp>
      <p:sp>
        <p:nvSpPr>
          <p:cNvPr id="6" name="ZoneTexte 5">
            <a:extLst>
              <a:ext uri="{FF2B5EF4-FFF2-40B4-BE49-F238E27FC236}">
                <a16:creationId xmlns:a16="http://schemas.microsoft.com/office/drawing/2014/main" id="{6E5FF4FA-054B-D469-9271-21E4F07A499B}"/>
              </a:ext>
            </a:extLst>
          </p:cNvPr>
          <p:cNvSpPr txBox="1"/>
          <p:nvPr/>
        </p:nvSpPr>
        <p:spPr>
          <a:xfrm>
            <a:off x="2603158"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rgbClr val="252525"/>
                </a:solidFill>
                <a:latin typeface="Segoe UI" panose="020B0502040204020203" pitchFamily="34" charset="0"/>
                <a:cs typeface="Segoe UI" panose="020B0502040204020203" pitchFamily="34" charset="0"/>
              </a:rPr>
              <a:t>1. L’établissement du contexte</a:t>
            </a:r>
          </a:p>
        </p:txBody>
      </p:sp>
      <p:sp>
        <p:nvSpPr>
          <p:cNvPr id="7" name="ZoneTexte 6">
            <a:extLst>
              <a:ext uri="{FF2B5EF4-FFF2-40B4-BE49-F238E27FC236}">
                <a16:creationId xmlns:a16="http://schemas.microsoft.com/office/drawing/2014/main" id="{B5E4E524-843D-D465-271F-D08401995570}"/>
              </a:ext>
            </a:extLst>
          </p:cNvPr>
          <p:cNvSpPr txBox="1"/>
          <p:nvPr/>
        </p:nvSpPr>
        <p:spPr>
          <a:xfrm>
            <a:off x="3534318" y="1625657"/>
            <a:ext cx="2700000" cy="2071727"/>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7938">
              <a:spcBef>
                <a:spcPts val="0"/>
              </a:spcBef>
              <a:spcAft>
                <a:spcPts val="200"/>
              </a:spcAft>
            </a:pPr>
            <a:r>
              <a:rPr lang="fr-FR" b="1" dirty="0"/>
              <a:t>Vraisemblance</a:t>
            </a:r>
          </a:p>
          <a:p>
            <a:pPr marL="7938">
              <a:spcBef>
                <a:spcPts val="0"/>
              </a:spcBef>
              <a:spcAft>
                <a:spcPts val="200"/>
              </a:spcAft>
            </a:pPr>
            <a:r>
              <a:rPr lang="fr-FR" dirty="0"/>
              <a:t>Utilisation d’échelles reposant sur des probabilités ou des fréquences</a:t>
            </a:r>
          </a:p>
          <a:p>
            <a:pPr marL="179388" lvl="1" indent="-171450">
              <a:spcAft>
                <a:spcPts val="600"/>
              </a:spcAft>
              <a:buFont typeface="Wingdings" panose="05000000000000000000" pitchFamily="2" charset="2"/>
              <a:buChar char=""/>
            </a:pPr>
            <a:r>
              <a:rPr lang="fr-FR" sz="1200" dirty="0">
                <a:solidFill>
                  <a:srgbClr val="7F7F7F"/>
                </a:solidFill>
                <a:latin typeface="Segoe UI" panose="020B0502040204020203" pitchFamily="34" charset="0"/>
                <a:cs typeface="Segoe UI" panose="020B0502040204020203" pitchFamily="34" charset="0"/>
              </a:rPr>
              <a:t>ISO 27005 ≠ EBIOS RM (nécessitera une adaptation conformément aux recommandations de l’ISO)</a:t>
            </a:r>
          </a:p>
          <a:p>
            <a:pPr marL="7938">
              <a:spcBef>
                <a:spcPts val="0"/>
              </a:spcBef>
              <a:spcAft>
                <a:spcPts val="200"/>
              </a:spcAft>
            </a:pPr>
            <a:r>
              <a:rPr lang="fr-FR" b="1" dirty="0"/>
              <a:t>Politique d’acceptation des risques</a:t>
            </a:r>
            <a:br>
              <a:rPr lang="fr-FR" b="1" dirty="0"/>
            </a:br>
            <a:r>
              <a:rPr lang="fr-FR" dirty="0"/>
              <a:t>Evaluation de l’appétence au risque rarement spécifique à la sphère cyber</a:t>
            </a:r>
          </a:p>
          <a:p>
            <a:pPr marL="179388" lvl="1" indent="-171450">
              <a:buFont typeface="Wingdings" panose="05000000000000000000" pitchFamily="2" charset="2"/>
              <a:buChar char=""/>
            </a:pPr>
            <a:r>
              <a:rPr lang="fr-FR" sz="1200" dirty="0">
                <a:solidFill>
                  <a:srgbClr val="7F7F7F"/>
                </a:solidFill>
                <a:latin typeface="Segoe UI" panose="020B0502040204020203" pitchFamily="34" charset="0"/>
                <a:cs typeface="Segoe UI" panose="020B0502040204020203" pitchFamily="34" charset="0"/>
              </a:rPr>
              <a:t>ISO 27005 = EBIOS RM</a:t>
            </a:r>
          </a:p>
        </p:txBody>
      </p:sp>
      <p:pic>
        <p:nvPicPr>
          <p:cNvPr id="8" name="Image 7">
            <a:extLst>
              <a:ext uri="{FF2B5EF4-FFF2-40B4-BE49-F238E27FC236}">
                <a16:creationId xmlns:a16="http://schemas.microsoft.com/office/drawing/2014/main" id="{1F67387B-6736-EBD5-4821-01D3395A6E1F}"/>
              </a:ext>
            </a:extLst>
          </p:cNvPr>
          <p:cNvPicPr>
            <a:picLocks noChangeAspect="1"/>
          </p:cNvPicPr>
          <p:nvPr/>
        </p:nvPicPr>
        <p:blipFill>
          <a:blip r:embed="rId4"/>
          <a:stretch>
            <a:fillRect/>
          </a:stretch>
        </p:blipFill>
        <p:spPr>
          <a:xfrm>
            <a:off x="6457710" y="1627400"/>
            <a:ext cx="2352501" cy="1312425"/>
          </a:xfrm>
          <a:prstGeom prst="rect">
            <a:avLst/>
          </a:prstGeom>
        </p:spPr>
      </p:pic>
      <p:sp>
        <p:nvSpPr>
          <p:cNvPr id="4" name="Title 4">
            <a:extLst>
              <a:ext uri="{FF2B5EF4-FFF2-40B4-BE49-F238E27FC236}">
                <a16:creationId xmlns:a16="http://schemas.microsoft.com/office/drawing/2014/main" id="{828F320A-4B19-B5E9-377F-F7A3632C25A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l’étape 1</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9" name="ZoneTexte 8">
            <a:extLst>
              <a:ext uri="{FF2B5EF4-FFF2-40B4-BE49-F238E27FC236}">
                <a16:creationId xmlns:a16="http://schemas.microsoft.com/office/drawing/2014/main" id="{16A4ADA5-176E-C599-47D4-E35F5CFD311B}"/>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Etablissement du contexte ISO 27005:2022</a:t>
            </a:r>
          </a:p>
        </p:txBody>
      </p:sp>
      <p:grpSp>
        <p:nvGrpSpPr>
          <p:cNvPr id="10" name="Groupe 9">
            <a:extLst>
              <a:ext uri="{FF2B5EF4-FFF2-40B4-BE49-F238E27FC236}">
                <a16:creationId xmlns:a16="http://schemas.microsoft.com/office/drawing/2014/main" id="{69C5B9D3-C960-C2BB-BE7D-F61E157AC763}"/>
              </a:ext>
            </a:extLst>
          </p:cNvPr>
          <p:cNvGrpSpPr>
            <a:grpSpLocks noChangeAspect="1"/>
          </p:cNvGrpSpPr>
          <p:nvPr/>
        </p:nvGrpSpPr>
        <p:grpSpPr>
          <a:xfrm>
            <a:off x="6776642" y="3309887"/>
            <a:ext cx="1714635" cy="448119"/>
            <a:chOff x="3270357" y="4384514"/>
            <a:chExt cx="2143294" cy="560150"/>
          </a:xfrm>
        </p:grpSpPr>
        <p:sp>
          <p:nvSpPr>
            <p:cNvPr id="11" name="Rectangle : coins arrondis 10">
              <a:extLst>
                <a:ext uri="{FF2B5EF4-FFF2-40B4-BE49-F238E27FC236}">
                  <a16:creationId xmlns:a16="http://schemas.microsoft.com/office/drawing/2014/main" id="{9C15EA31-595D-0CA3-D474-FE3DEB0DE2AF}"/>
                </a:ext>
              </a:extLst>
            </p:cNvPr>
            <p:cNvSpPr/>
            <p:nvPr/>
          </p:nvSpPr>
          <p:spPr>
            <a:xfrm>
              <a:off x="3270357" y="4548663"/>
              <a:ext cx="2143294" cy="396001"/>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latin typeface="Segoe UI" panose="020B0502040204020203" pitchFamily="34" charset="0"/>
                  <a:ea typeface="Segoe UI" panose="020B0502040204020203" pitchFamily="34" charset="0"/>
                  <a:cs typeface="Segoe UI" panose="020B0502040204020203" pitchFamily="34" charset="0"/>
                </a:rPr>
                <a:t>Etablissement du contexte</a:t>
              </a:r>
            </a:p>
          </p:txBody>
        </p:sp>
        <p:sp>
          <p:nvSpPr>
            <p:cNvPr id="12" name="Ellipse 11">
              <a:extLst>
                <a:ext uri="{FF2B5EF4-FFF2-40B4-BE49-F238E27FC236}">
                  <a16:creationId xmlns:a16="http://schemas.microsoft.com/office/drawing/2014/main" id="{7F61D9D6-4615-06BC-6B26-2905B1666A57}"/>
                </a:ext>
              </a:extLst>
            </p:cNvPr>
            <p:cNvSpPr/>
            <p:nvPr/>
          </p:nvSpPr>
          <p:spPr>
            <a:xfrm>
              <a:off x="3278325" y="4389083"/>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1</a:t>
              </a:r>
            </a:p>
          </p:txBody>
        </p:sp>
        <p:sp>
          <p:nvSpPr>
            <p:cNvPr id="13" name="Ellipse 12">
              <a:extLst>
                <a:ext uri="{FF2B5EF4-FFF2-40B4-BE49-F238E27FC236}">
                  <a16:creationId xmlns:a16="http://schemas.microsoft.com/office/drawing/2014/main" id="{C5B395ED-4CB3-D709-50F3-7E46339DC298}"/>
                </a:ext>
              </a:extLst>
            </p:cNvPr>
            <p:cNvSpPr/>
            <p:nvPr/>
          </p:nvSpPr>
          <p:spPr>
            <a:xfrm>
              <a:off x="3555534" y="4384514"/>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2</a:t>
              </a:r>
            </a:p>
          </p:txBody>
        </p:sp>
        <p:sp>
          <p:nvSpPr>
            <p:cNvPr id="14" name="Ellipse 13">
              <a:extLst>
                <a:ext uri="{FF2B5EF4-FFF2-40B4-BE49-F238E27FC236}">
                  <a16:creationId xmlns:a16="http://schemas.microsoft.com/office/drawing/2014/main" id="{47F8F611-7061-45F6-F521-011F83982232}"/>
                </a:ext>
              </a:extLst>
            </p:cNvPr>
            <p:cNvSpPr/>
            <p:nvPr/>
          </p:nvSpPr>
          <p:spPr>
            <a:xfrm>
              <a:off x="3832743" y="4384514"/>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3</a:t>
              </a:r>
            </a:p>
          </p:txBody>
        </p:sp>
      </p:grpSp>
    </p:spTree>
    <p:extLst>
      <p:ext uri="{BB962C8B-B14F-4D97-AF65-F5344CB8AC3E}">
        <p14:creationId xmlns:p14="http://schemas.microsoft.com/office/powerpoint/2010/main" val="28145429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necteur droit 6">
            <a:extLst>
              <a:ext uri="{FF2B5EF4-FFF2-40B4-BE49-F238E27FC236}">
                <a16:creationId xmlns:a16="http://schemas.microsoft.com/office/drawing/2014/main" id="{8A57DA95-EC60-4077-989B-0F618F33EAA8}"/>
              </a:ext>
            </a:extLst>
          </p:cNvPr>
          <p:cNvCxnSpPr>
            <a:cxnSpLocks/>
          </p:cNvCxnSpPr>
          <p:nvPr/>
        </p:nvCxnSpPr>
        <p:spPr>
          <a:xfrm>
            <a:off x="4572000" y="1525361"/>
            <a:ext cx="0" cy="3186682"/>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E9FAEC7E-1729-358C-D75A-8C7B91927B62}"/>
              </a:ext>
            </a:extLst>
          </p:cNvPr>
          <p:cNvSpPr txBox="1"/>
          <p:nvPr/>
        </p:nvSpPr>
        <p:spPr>
          <a:xfrm>
            <a:off x="2603158"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chemeClr val="tx1"/>
                </a:solidFill>
                <a:latin typeface="Segoe UI" panose="020B0502040204020203" pitchFamily="34" charset="0"/>
                <a:cs typeface="Segoe UI" panose="020B0502040204020203" pitchFamily="34" charset="0"/>
              </a:rPr>
              <a:t>2. Identification des risques</a:t>
            </a:r>
          </a:p>
        </p:txBody>
      </p:sp>
      <p:pic>
        <p:nvPicPr>
          <p:cNvPr id="9" name="Image 8">
            <a:extLst>
              <a:ext uri="{FF2B5EF4-FFF2-40B4-BE49-F238E27FC236}">
                <a16:creationId xmlns:a16="http://schemas.microsoft.com/office/drawing/2014/main" id="{3F6695BC-31EF-F24B-8C9F-DC010EE6F3EB}"/>
              </a:ext>
            </a:extLst>
          </p:cNvPr>
          <p:cNvPicPr>
            <a:picLocks noChangeAspect="1"/>
          </p:cNvPicPr>
          <p:nvPr/>
        </p:nvPicPr>
        <p:blipFill rotWithShape="1">
          <a:blip r:embed="rId4">
            <a:extLst>
              <a:ext uri="{28A0092B-C50C-407E-A947-70E740481C1C}">
                <a14:useLocalDpi xmlns:a14="http://schemas.microsoft.com/office/drawing/2010/main" val="0"/>
              </a:ext>
            </a:extLst>
          </a:blip>
          <a:srcRect l="7879" t="26074" r="7981" b="24577"/>
          <a:stretch/>
        </p:blipFill>
        <p:spPr>
          <a:xfrm>
            <a:off x="979983" y="1307809"/>
            <a:ext cx="1008000" cy="577552"/>
          </a:xfrm>
          <a:prstGeom prst="rect">
            <a:avLst/>
          </a:prstGeom>
          <a:ln w="12700">
            <a:noFill/>
          </a:ln>
        </p:spPr>
      </p:pic>
      <p:pic>
        <p:nvPicPr>
          <p:cNvPr id="10" name="Graphique 9">
            <a:extLst>
              <a:ext uri="{FF2B5EF4-FFF2-40B4-BE49-F238E27FC236}">
                <a16:creationId xmlns:a16="http://schemas.microsoft.com/office/drawing/2014/main" id="{4981AEB9-0D0F-B30E-ACC2-E6B62FDE79CD}"/>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55917" y="1409368"/>
            <a:ext cx="1141187" cy="430507"/>
          </a:xfrm>
          <a:prstGeom prst="rect">
            <a:avLst/>
          </a:prstGeom>
        </p:spPr>
      </p:pic>
      <p:sp>
        <p:nvSpPr>
          <p:cNvPr id="11" name="ZoneTexte 10">
            <a:extLst>
              <a:ext uri="{FF2B5EF4-FFF2-40B4-BE49-F238E27FC236}">
                <a16:creationId xmlns:a16="http://schemas.microsoft.com/office/drawing/2014/main" id="{75955447-2DC0-CD49-C5F1-C68458BCD947}"/>
              </a:ext>
            </a:extLst>
          </p:cNvPr>
          <p:cNvSpPr txBox="1"/>
          <p:nvPr/>
        </p:nvSpPr>
        <p:spPr>
          <a:xfrm>
            <a:off x="4897112" y="1967741"/>
            <a:ext cx="3600000" cy="703989"/>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b="1" dirty="0">
                <a:solidFill>
                  <a:srgbClr val="E73C50"/>
                </a:solidFill>
              </a:rPr>
              <a:t>But :</a:t>
            </a:r>
            <a:r>
              <a:rPr lang="fr-FR" dirty="0"/>
              <a:t> détermination des sources et de ce qui peut se produire</a:t>
            </a:r>
          </a:p>
          <a:p>
            <a:r>
              <a:rPr lang="fr-FR" b="1" dirty="0">
                <a:solidFill>
                  <a:srgbClr val="E73C50"/>
                </a:solidFill>
              </a:rPr>
              <a:t>Résultat :</a:t>
            </a:r>
            <a:r>
              <a:rPr lang="fr-FR" dirty="0"/>
              <a:t> une liste de risques.</a:t>
            </a:r>
          </a:p>
        </p:txBody>
      </p:sp>
      <p:sp>
        <p:nvSpPr>
          <p:cNvPr id="12" name="ZoneTexte 11">
            <a:extLst>
              <a:ext uri="{FF2B5EF4-FFF2-40B4-BE49-F238E27FC236}">
                <a16:creationId xmlns:a16="http://schemas.microsoft.com/office/drawing/2014/main" id="{90E226EA-CBF4-AD93-79AB-06140DBEE90D}"/>
              </a:ext>
            </a:extLst>
          </p:cNvPr>
          <p:cNvSpPr txBox="1"/>
          <p:nvPr/>
        </p:nvSpPr>
        <p:spPr>
          <a:xfrm>
            <a:off x="749650" y="1967741"/>
            <a:ext cx="3600000" cy="1142046"/>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b="1" dirty="0">
                <a:solidFill>
                  <a:srgbClr val="0070C0"/>
                </a:solidFill>
              </a:rPr>
              <a:t>Atelier 1 :</a:t>
            </a:r>
            <a:r>
              <a:rPr lang="fr-FR" dirty="0"/>
              <a:t> identification des événements redoutés</a:t>
            </a:r>
          </a:p>
          <a:p>
            <a:r>
              <a:rPr lang="fr-FR" b="1" dirty="0">
                <a:solidFill>
                  <a:srgbClr val="0070C0"/>
                </a:solidFill>
              </a:rPr>
              <a:t>Atelier 2 :</a:t>
            </a:r>
            <a:r>
              <a:rPr lang="fr-FR" dirty="0"/>
              <a:t> sélection des couples SR/OV les plus pertinents</a:t>
            </a:r>
          </a:p>
          <a:p>
            <a:r>
              <a:rPr lang="fr-FR" b="1" dirty="0">
                <a:solidFill>
                  <a:srgbClr val="0070C0"/>
                </a:solidFill>
              </a:rPr>
              <a:t>Atelier 3 :</a:t>
            </a:r>
            <a:r>
              <a:rPr lang="fr-FR" dirty="0"/>
              <a:t> création du lien entre ER, SR et VM</a:t>
            </a:r>
          </a:p>
          <a:p>
            <a:pPr>
              <a:spcAft>
                <a:spcPts val="0"/>
              </a:spcAft>
            </a:pPr>
            <a:r>
              <a:rPr lang="fr-FR" b="1" dirty="0">
                <a:solidFill>
                  <a:srgbClr val="0070C0"/>
                </a:solidFill>
              </a:rPr>
              <a:t>Résultat :</a:t>
            </a:r>
            <a:r>
              <a:rPr lang="fr-FR" dirty="0"/>
              <a:t> la combinaison de ces éléments permet de faire apparaître des scénarios de risque ➔ atteinte de l’objectif fixé par l’ISO 27005. </a:t>
            </a:r>
          </a:p>
        </p:txBody>
      </p:sp>
      <p:sp>
        <p:nvSpPr>
          <p:cNvPr id="14" name="ZoneTexte 13">
            <a:extLst>
              <a:ext uri="{FF2B5EF4-FFF2-40B4-BE49-F238E27FC236}">
                <a16:creationId xmlns:a16="http://schemas.microsoft.com/office/drawing/2014/main" id="{7F119112-A9D3-E9D6-3471-A72D6F68F930}"/>
              </a:ext>
            </a:extLst>
          </p:cNvPr>
          <p:cNvSpPr txBox="1"/>
          <p:nvPr/>
        </p:nvSpPr>
        <p:spPr>
          <a:xfrm>
            <a:off x="2158314" y="1525361"/>
            <a:ext cx="4959178" cy="324000"/>
          </a:xfrm>
          <a:prstGeom prst="rect">
            <a:avLst/>
          </a:prstGeom>
          <a:solidFill>
            <a:srgbClr val="7F7F7F"/>
          </a:solidFill>
        </p:spPr>
        <p:txBody>
          <a:bodyPr vert="horz" lIns="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72000" algn="ctr"/>
            <a:r>
              <a:rPr lang="fr-FR" sz="1100" b="1" dirty="0">
                <a:solidFill>
                  <a:schemeClr val="bg1"/>
                </a:solidFill>
              </a:rPr>
              <a:t>Processus consistant à rechercher, reconnaître et décrire les risques</a:t>
            </a:r>
          </a:p>
        </p:txBody>
      </p:sp>
      <p:sp>
        <p:nvSpPr>
          <p:cNvPr id="15" name="ZoneTexte 14">
            <a:extLst>
              <a:ext uri="{FF2B5EF4-FFF2-40B4-BE49-F238E27FC236}">
                <a16:creationId xmlns:a16="http://schemas.microsoft.com/office/drawing/2014/main" id="{A1B261DA-5DFC-4AD2-8F70-3B19779347D9}"/>
              </a:ext>
            </a:extLst>
          </p:cNvPr>
          <p:cNvSpPr txBox="1"/>
          <p:nvPr/>
        </p:nvSpPr>
        <p:spPr>
          <a:xfrm>
            <a:off x="2092411" y="3204383"/>
            <a:ext cx="4959177" cy="324000"/>
          </a:xfrm>
          <a:prstGeom prst="rect">
            <a:avLst/>
          </a:prstGeom>
          <a:solidFill>
            <a:srgbClr val="7F7F7F"/>
          </a:solidFill>
        </p:spPr>
        <p:txBody>
          <a:bodyPr vert="horz" lIns="0" tIns="0" rIns="0" bIns="0" rtlCol="0" anchor="ctr">
            <a:noAutofit/>
          </a:bodyPr>
          <a:lstStyle>
            <a:defPPr>
              <a:defRPr lang="fr-FR"/>
            </a:defPPr>
            <a:lvl1pPr marL="72000" algn="ctr">
              <a:spcBef>
                <a:spcPct val="20000"/>
              </a:spcBef>
              <a:spcAft>
                <a:spcPts val="600"/>
              </a:spcAft>
              <a:buClr>
                <a:srgbClr val="E53D51"/>
              </a:buClr>
              <a:defRPr sz="1100" b="1">
                <a:solidFill>
                  <a:schemeClr val="bg1"/>
                </a:solidFill>
                <a:latin typeface="Segoe UI" panose="020B0502040204020203" pitchFamily="34" charset="0"/>
                <a:cs typeface="Segoe UI" panose="020B0502040204020203" pitchFamily="34" charset="0"/>
              </a:defRPr>
            </a:lvl1pPr>
          </a:lstStyle>
          <a:p>
            <a:r>
              <a:rPr lang="fr-FR" dirty="0"/>
              <a:t>Il est à noter une différence majeure de sémantique</a:t>
            </a:r>
          </a:p>
        </p:txBody>
      </p:sp>
      <p:sp>
        <p:nvSpPr>
          <p:cNvPr id="16" name="ZoneTexte 15">
            <a:extLst>
              <a:ext uri="{FF2B5EF4-FFF2-40B4-BE49-F238E27FC236}">
                <a16:creationId xmlns:a16="http://schemas.microsoft.com/office/drawing/2014/main" id="{4C2739D5-258F-C9FD-458C-EB017CC7F9D4}"/>
              </a:ext>
            </a:extLst>
          </p:cNvPr>
          <p:cNvSpPr txBox="1"/>
          <p:nvPr/>
        </p:nvSpPr>
        <p:spPr>
          <a:xfrm>
            <a:off x="4831209" y="3602189"/>
            <a:ext cx="3599998" cy="458664"/>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dirty="0"/>
              <a:t>ISO 27005 intègre explicitement les sources non intentionnelles.</a:t>
            </a:r>
          </a:p>
        </p:txBody>
      </p:sp>
      <p:sp>
        <p:nvSpPr>
          <p:cNvPr id="17" name="ZoneTexte 16">
            <a:extLst>
              <a:ext uri="{FF2B5EF4-FFF2-40B4-BE49-F238E27FC236}">
                <a16:creationId xmlns:a16="http://schemas.microsoft.com/office/drawing/2014/main" id="{C0D642D9-6DEB-A2B5-D838-0A6132A1DDC7}"/>
              </a:ext>
            </a:extLst>
          </p:cNvPr>
          <p:cNvSpPr txBox="1"/>
          <p:nvPr/>
        </p:nvSpPr>
        <p:spPr>
          <a:xfrm>
            <a:off x="1202727" y="3602188"/>
            <a:ext cx="3192292" cy="458664"/>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dirty="0"/>
              <a:t>Ebios RM ne s’intéresse qu’aux sources intentionnelles (le socle de sécurité couvre le reste).</a:t>
            </a:r>
          </a:p>
        </p:txBody>
      </p:sp>
      <p:sp>
        <p:nvSpPr>
          <p:cNvPr id="18" name="ZoneTexte 17">
            <a:extLst>
              <a:ext uri="{FF2B5EF4-FFF2-40B4-BE49-F238E27FC236}">
                <a16:creationId xmlns:a16="http://schemas.microsoft.com/office/drawing/2014/main" id="{59A416A5-AA7B-3FF5-326B-136344E57D77}"/>
              </a:ext>
            </a:extLst>
          </p:cNvPr>
          <p:cNvSpPr txBox="1"/>
          <p:nvPr/>
        </p:nvSpPr>
        <p:spPr>
          <a:xfrm>
            <a:off x="2092411" y="4055469"/>
            <a:ext cx="4959171" cy="324000"/>
          </a:xfrm>
          <a:prstGeom prst="rect">
            <a:avLst/>
          </a:prstGeom>
          <a:solidFill>
            <a:srgbClr val="7F7F7F"/>
          </a:solidFill>
        </p:spPr>
        <p:txBody>
          <a:bodyPr vert="horz" lIns="0" tIns="0" rIns="0" bIns="0" rtlCol="0" anchor="ctr">
            <a:noAutofit/>
          </a:bodyPr>
          <a:lstStyle>
            <a:defPPr>
              <a:defRPr lang="fr-FR"/>
            </a:defPPr>
            <a:lvl1pPr marL="72000" algn="ctr">
              <a:spcBef>
                <a:spcPct val="20000"/>
              </a:spcBef>
              <a:spcAft>
                <a:spcPts val="600"/>
              </a:spcAft>
              <a:buClr>
                <a:srgbClr val="E53D51"/>
              </a:buClr>
              <a:defRPr sz="1100" b="0">
                <a:solidFill>
                  <a:schemeClr val="bg1"/>
                </a:solidFill>
                <a:latin typeface="Segoe UI" panose="020B0502040204020203" pitchFamily="34" charset="0"/>
                <a:cs typeface="Segoe UI" panose="020B0502040204020203" pitchFamily="34" charset="0"/>
              </a:defRPr>
            </a:lvl1pPr>
          </a:lstStyle>
          <a:p>
            <a:r>
              <a:rPr lang="fr-FR" b="1" dirty="0"/>
              <a:t>Ainsi que la distinction suivante :</a:t>
            </a:r>
          </a:p>
        </p:txBody>
      </p:sp>
      <p:sp>
        <p:nvSpPr>
          <p:cNvPr id="19" name="ZoneTexte 18">
            <a:extLst>
              <a:ext uri="{FF2B5EF4-FFF2-40B4-BE49-F238E27FC236}">
                <a16:creationId xmlns:a16="http://schemas.microsoft.com/office/drawing/2014/main" id="{06AEB891-EBDD-9EF2-43F0-B615486ED031}"/>
              </a:ext>
            </a:extLst>
          </p:cNvPr>
          <p:cNvSpPr txBox="1"/>
          <p:nvPr/>
        </p:nvSpPr>
        <p:spPr>
          <a:xfrm>
            <a:off x="4831209" y="4458079"/>
            <a:ext cx="3061591" cy="458664"/>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dirty="0"/>
              <a:t>ISO 27005 </a:t>
            </a:r>
            <a:r>
              <a:rPr lang="fr-FR" b="1" dirty="0"/>
              <a:t>distingue</a:t>
            </a:r>
            <a:r>
              <a:rPr lang="fr-FR" dirty="0"/>
              <a:t> l’objectif à court terme de l’attaquant et son objectif à long terme (EFR).</a:t>
            </a:r>
          </a:p>
        </p:txBody>
      </p:sp>
      <p:sp>
        <p:nvSpPr>
          <p:cNvPr id="20" name="ZoneTexte 19">
            <a:extLst>
              <a:ext uri="{FF2B5EF4-FFF2-40B4-BE49-F238E27FC236}">
                <a16:creationId xmlns:a16="http://schemas.microsoft.com/office/drawing/2014/main" id="{69D5AA5D-8209-D781-EA65-8E132765B12A}"/>
              </a:ext>
            </a:extLst>
          </p:cNvPr>
          <p:cNvSpPr txBox="1"/>
          <p:nvPr/>
        </p:nvSpPr>
        <p:spPr>
          <a:xfrm>
            <a:off x="1205655" y="4458079"/>
            <a:ext cx="3061583" cy="458664"/>
          </a:xfrm>
          <a:prstGeom prst="rect">
            <a:avLst/>
          </a:prstGeom>
        </p:spPr>
        <p:txBody>
          <a:bodyPr vert="horz" lIns="0" tIns="0" rIns="0" bIns="0" rtlCol="0">
            <a:noAutofit/>
          </a:bodyPr>
          <a:lstStyle>
            <a:defPPr>
              <a:defRPr lang="fr-FR"/>
            </a:defPPr>
            <a:lvl1pPr marL="7938">
              <a:spcBef>
                <a:spcPts val="0"/>
              </a:spcBef>
              <a:spcAft>
                <a:spcPts val="3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r>
              <a:rPr lang="fr-FR" dirty="0"/>
              <a:t>Ebios RM </a:t>
            </a:r>
            <a:r>
              <a:rPr lang="fr-FR" b="1" dirty="0"/>
              <a:t>ne dissocie pas</a:t>
            </a:r>
            <a:r>
              <a:rPr lang="fr-FR" dirty="0"/>
              <a:t> l’objectif à court terme de l’attaquant et son objectif à long terme (EFR).</a:t>
            </a:r>
          </a:p>
        </p:txBody>
      </p:sp>
      <p:sp>
        <p:nvSpPr>
          <p:cNvPr id="3" name="Title 4">
            <a:extLst>
              <a:ext uri="{FF2B5EF4-FFF2-40B4-BE49-F238E27FC236}">
                <a16:creationId xmlns:a16="http://schemas.microsoft.com/office/drawing/2014/main" id="{3931B7CC-2D87-9220-37F1-1EB196169D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l’étape 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4" name="ZoneTexte 3">
            <a:extLst>
              <a:ext uri="{FF2B5EF4-FFF2-40B4-BE49-F238E27FC236}">
                <a16:creationId xmlns:a16="http://schemas.microsoft.com/office/drawing/2014/main" id="{BBA33E30-C4FC-5752-8A3F-FC29003597CD}"/>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Identification des risques ISO 27005:2022</a:t>
            </a:r>
          </a:p>
        </p:txBody>
      </p:sp>
    </p:spTree>
    <p:extLst>
      <p:ext uri="{BB962C8B-B14F-4D97-AF65-F5344CB8AC3E}">
        <p14:creationId xmlns:p14="http://schemas.microsoft.com/office/powerpoint/2010/main" val="120522026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00DA21AD-E1D4-5BFE-2245-E8379F19CF61}"/>
              </a:ext>
            </a:extLst>
          </p:cNvPr>
          <p:cNvSpPr txBox="1"/>
          <p:nvPr/>
        </p:nvSpPr>
        <p:spPr>
          <a:xfrm>
            <a:off x="2603158" y="1636203"/>
            <a:ext cx="3937684" cy="639572"/>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a:spcBef>
                <a:spcPts val="0"/>
              </a:spcBef>
              <a:spcAft>
                <a:spcPts val="0"/>
              </a:spcAft>
            </a:pPr>
            <a:r>
              <a:rPr lang="fr-FR" sz="1000" dirty="0"/>
              <a:t>L’ISO 27005 identifie deux approches possibles pour l’identification des risques basée sur :</a:t>
            </a:r>
          </a:p>
          <a:p>
            <a:pPr marL="88900" indent="-88900">
              <a:spcBef>
                <a:spcPts val="0"/>
              </a:spcBef>
              <a:spcAft>
                <a:spcPts val="0"/>
              </a:spcAft>
              <a:buFont typeface="Arial" panose="020B0604020202020204" pitchFamily="34" charset="0"/>
              <a:buChar char="•"/>
            </a:pPr>
            <a:r>
              <a:rPr lang="fr-FR" sz="1000" dirty="0"/>
              <a:t>Les événements et intégrant l’écosystème</a:t>
            </a:r>
          </a:p>
          <a:p>
            <a:pPr marL="88900" indent="-88900">
              <a:spcBef>
                <a:spcPts val="0"/>
              </a:spcBef>
              <a:spcAft>
                <a:spcPts val="0"/>
              </a:spcAft>
              <a:buFont typeface="Arial" panose="020B0604020202020204" pitchFamily="34" charset="0"/>
              <a:buChar char="•"/>
            </a:pPr>
            <a:r>
              <a:rPr lang="fr-FR" sz="1000" dirty="0"/>
              <a:t>Les biens supports</a:t>
            </a:r>
          </a:p>
        </p:txBody>
      </p:sp>
      <p:pic>
        <p:nvPicPr>
          <p:cNvPr id="35" name="Graphique 34">
            <a:extLst>
              <a:ext uri="{FF2B5EF4-FFF2-40B4-BE49-F238E27FC236}">
                <a16:creationId xmlns:a16="http://schemas.microsoft.com/office/drawing/2014/main" id="{0875F7B7-B822-C034-5BD2-7AA15F6C9AC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5597" y="1670276"/>
            <a:ext cx="1141187" cy="430507"/>
          </a:xfrm>
          <a:prstGeom prst="rect">
            <a:avLst/>
          </a:prstGeom>
        </p:spPr>
      </p:pic>
      <p:grpSp>
        <p:nvGrpSpPr>
          <p:cNvPr id="63" name="Groupe 62">
            <a:extLst>
              <a:ext uri="{FF2B5EF4-FFF2-40B4-BE49-F238E27FC236}">
                <a16:creationId xmlns:a16="http://schemas.microsoft.com/office/drawing/2014/main" id="{2DAC720E-E605-D96E-A717-E4D4086AE0B3}"/>
              </a:ext>
            </a:extLst>
          </p:cNvPr>
          <p:cNvGrpSpPr/>
          <p:nvPr/>
        </p:nvGrpSpPr>
        <p:grpSpPr>
          <a:xfrm>
            <a:off x="556651" y="2350261"/>
            <a:ext cx="8030698" cy="2413665"/>
            <a:chOff x="841631" y="2350261"/>
            <a:chExt cx="8030698" cy="2413665"/>
          </a:xfrm>
        </p:grpSpPr>
        <p:sp>
          <p:nvSpPr>
            <p:cNvPr id="50" name="Rectangle 49">
              <a:extLst>
                <a:ext uri="{FF2B5EF4-FFF2-40B4-BE49-F238E27FC236}">
                  <a16:creationId xmlns:a16="http://schemas.microsoft.com/office/drawing/2014/main" id="{994E4D9F-5968-150E-F3AF-3BE157301B38}"/>
                </a:ext>
              </a:extLst>
            </p:cNvPr>
            <p:cNvSpPr/>
            <p:nvPr/>
          </p:nvSpPr>
          <p:spPr>
            <a:xfrm>
              <a:off x="4703915" y="3042717"/>
              <a:ext cx="2088371" cy="1721209"/>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rtlCol="0" anchor="b"/>
            <a:lstStyle/>
            <a:p>
              <a:pPr algn="ctr"/>
              <a:r>
                <a:rPr lang="fr-FR" sz="1000" i="1" dirty="0">
                  <a:solidFill>
                    <a:srgbClr val="252525"/>
                  </a:solidFill>
                  <a:latin typeface="Segoe UI" panose="020B0502040204020203" pitchFamily="34" charset="0"/>
                  <a:cs typeface="Segoe UI" panose="020B0502040204020203" pitchFamily="34" charset="0"/>
                </a:rPr>
                <a:t>Scénario de risque (n)</a:t>
              </a:r>
              <a:endParaRPr lang="fr-FR" sz="1000" i="1">
                <a:solidFill>
                  <a:srgbClr val="252525"/>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D4274F4B-F501-E647-6355-70A6F5250409}"/>
                </a:ext>
              </a:extLst>
            </p:cNvPr>
            <p:cNvSpPr/>
            <p:nvPr/>
          </p:nvSpPr>
          <p:spPr>
            <a:xfrm>
              <a:off x="2188578" y="3042717"/>
              <a:ext cx="2088371" cy="1721209"/>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rtlCol="0" anchor="b"/>
            <a:lstStyle/>
            <a:p>
              <a:pPr algn="ctr"/>
              <a:r>
                <a:rPr lang="fr-FR" sz="1000" i="1" dirty="0">
                  <a:solidFill>
                    <a:srgbClr val="252525"/>
                  </a:solidFill>
                  <a:latin typeface="Segoe UI" panose="020B0502040204020203" pitchFamily="34" charset="0"/>
                  <a:cs typeface="Segoe UI" panose="020B0502040204020203" pitchFamily="34" charset="0"/>
                </a:rPr>
                <a:t>Scénario de risque (1)</a:t>
              </a:r>
              <a:endParaRPr lang="fr-FR" sz="1000" i="1">
                <a:solidFill>
                  <a:srgbClr val="252525"/>
                </a:solidFill>
                <a:latin typeface="Segoe UI" panose="020B0502040204020203" pitchFamily="34" charset="0"/>
                <a:cs typeface="Segoe UI" panose="020B0502040204020203" pitchFamily="34" charset="0"/>
              </a:endParaRPr>
            </a:p>
          </p:txBody>
        </p:sp>
        <p:cxnSp>
          <p:nvCxnSpPr>
            <p:cNvPr id="23" name="Connecteur droit avec flèche 22">
              <a:extLst>
                <a:ext uri="{FF2B5EF4-FFF2-40B4-BE49-F238E27FC236}">
                  <a16:creationId xmlns:a16="http://schemas.microsoft.com/office/drawing/2014/main" id="{81AD4E5F-3058-F506-B29A-8C33AE82C8AA}"/>
                </a:ext>
              </a:extLst>
            </p:cNvPr>
            <p:cNvCxnSpPr>
              <a:cxnSpLocks/>
            </p:cNvCxnSpPr>
            <p:nvPr/>
          </p:nvCxnSpPr>
          <p:spPr>
            <a:xfrm>
              <a:off x="3219257" y="3561165"/>
              <a:ext cx="0" cy="205702"/>
            </a:xfrm>
            <a:prstGeom prst="straightConnector1">
              <a:avLst/>
            </a:prstGeom>
            <a:noFill/>
            <a:ln w="1905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26" name="Rectangle : coins arrondis 25">
              <a:extLst>
                <a:ext uri="{FF2B5EF4-FFF2-40B4-BE49-F238E27FC236}">
                  <a16:creationId xmlns:a16="http://schemas.microsoft.com/office/drawing/2014/main" id="{B49D312A-57BD-530F-B2BE-7DE2F1BFA08B}"/>
                </a:ext>
              </a:extLst>
            </p:cNvPr>
            <p:cNvSpPr/>
            <p:nvPr/>
          </p:nvSpPr>
          <p:spPr>
            <a:xfrm>
              <a:off x="2259885"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opérationnel</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(1)</a:t>
              </a:r>
            </a:p>
          </p:txBody>
        </p:sp>
        <p:sp>
          <p:nvSpPr>
            <p:cNvPr id="4" name="ZoneTexte 3">
              <a:extLst>
                <a:ext uri="{FF2B5EF4-FFF2-40B4-BE49-F238E27FC236}">
                  <a16:creationId xmlns:a16="http://schemas.microsoft.com/office/drawing/2014/main" id="{AB30635E-83FB-B14E-3DAB-337D84A27DA7}"/>
                </a:ext>
              </a:extLst>
            </p:cNvPr>
            <p:cNvSpPr txBox="1"/>
            <p:nvPr/>
          </p:nvSpPr>
          <p:spPr>
            <a:xfrm>
              <a:off x="6996356" y="2869656"/>
              <a:ext cx="1823793" cy="1033665"/>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1000" i="1" dirty="0">
                  <a:solidFill>
                    <a:srgbClr val="0060A5"/>
                  </a:solidFill>
                </a:rPr>
                <a:t>CONSÉQUENCES</a:t>
              </a:r>
              <a:br>
                <a:rPr lang="fr-FR" sz="1000" i="1" dirty="0"/>
              </a:br>
              <a:r>
                <a:rPr lang="fr-FR" sz="1000" i="1" dirty="0"/>
                <a:t>(comment une origine du risque utilise les parties intéressées critiques pour atteindre son objectif et porter préjudice à l’organisme (voir 7.3.2)</a:t>
              </a:r>
            </a:p>
          </p:txBody>
        </p:sp>
        <p:sp>
          <p:nvSpPr>
            <p:cNvPr id="15" name="Rectangle 14">
              <a:extLst>
                <a:ext uri="{FF2B5EF4-FFF2-40B4-BE49-F238E27FC236}">
                  <a16:creationId xmlns:a16="http://schemas.microsoft.com/office/drawing/2014/main" id="{A965BE97-EDA4-A1C9-BA50-178EEEE1F19C}"/>
                </a:ext>
              </a:extLst>
            </p:cNvPr>
            <p:cNvSpPr/>
            <p:nvPr/>
          </p:nvSpPr>
          <p:spPr>
            <a:xfrm>
              <a:off x="2589257" y="3123597"/>
              <a:ext cx="1260000" cy="539999"/>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stratégique</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(1)</a:t>
              </a:r>
            </a:p>
          </p:txBody>
        </p:sp>
        <p:sp>
          <p:nvSpPr>
            <p:cNvPr id="21" name="Rectangle 20">
              <a:extLst>
                <a:ext uri="{FF2B5EF4-FFF2-40B4-BE49-F238E27FC236}">
                  <a16:creationId xmlns:a16="http://schemas.microsoft.com/office/drawing/2014/main" id="{3C320C64-CE17-25E9-BD5A-6D9816C7D550}"/>
                </a:ext>
              </a:extLst>
            </p:cNvPr>
            <p:cNvSpPr/>
            <p:nvPr/>
          </p:nvSpPr>
          <p:spPr>
            <a:xfrm>
              <a:off x="841631" y="3123597"/>
              <a:ext cx="1260000" cy="53999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1000" i="1" dirty="0">
                  <a:solidFill>
                    <a:srgbClr val="0060A5"/>
                  </a:solidFill>
                  <a:latin typeface="Segoe UI" panose="020B0502040204020203" pitchFamily="34" charset="0"/>
                  <a:cs typeface="Segoe UI" panose="020B0502040204020203" pitchFamily="34" charset="0"/>
                </a:rPr>
                <a:t>Approche basée</a:t>
              </a:r>
            </a:p>
            <a:p>
              <a:pPr algn="r"/>
              <a:r>
                <a:rPr lang="fr-FR" sz="1000" i="1" dirty="0">
                  <a:solidFill>
                    <a:srgbClr val="0060A5"/>
                  </a:solidFill>
                  <a:latin typeface="Segoe UI" panose="020B0502040204020203" pitchFamily="34" charset="0"/>
                  <a:cs typeface="Segoe UI" panose="020B0502040204020203" pitchFamily="34" charset="0"/>
                </a:rPr>
                <a:t>sur les événement</a:t>
              </a:r>
            </a:p>
          </p:txBody>
        </p:sp>
        <p:sp>
          <p:nvSpPr>
            <p:cNvPr id="22" name="Rectangle : coins arrondis 21">
              <a:extLst>
                <a:ext uri="{FF2B5EF4-FFF2-40B4-BE49-F238E27FC236}">
                  <a16:creationId xmlns:a16="http://schemas.microsoft.com/office/drawing/2014/main" id="{6A6AD089-6E70-1C11-98E4-3AE664E8FD78}"/>
                </a:ext>
              </a:extLst>
            </p:cNvPr>
            <p:cNvSpPr/>
            <p:nvPr/>
          </p:nvSpPr>
          <p:spPr>
            <a:xfrm>
              <a:off x="841631" y="3944021"/>
              <a:ext cx="1260000" cy="539999"/>
            </a:xfrm>
            <a:prstGeom prst="roundRect">
              <a:avLst>
                <a:gd name="adj" fmla="val 25927"/>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1000" i="1" dirty="0">
                  <a:solidFill>
                    <a:srgbClr val="0060A5"/>
                  </a:solidFill>
                  <a:latin typeface="Segoe UI" panose="020B0502040204020203" pitchFamily="34" charset="0"/>
                  <a:cs typeface="Segoe UI" panose="020B0502040204020203" pitchFamily="34" charset="0"/>
                </a:rPr>
                <a:t>Approche basée</a:t>
              </a:r>
            </a:p>
            <a:p>
              <a:pPr algn="r"/>
              <a:r>
                <a:rPr lang="fr-FR" sz="1000" i="1" dirty="0">
                  <a:solidFill>
                    <a:srgbClr val="0060A5"/>
                  </a:solidFill>
                  <a:latin typeface="Segoe UI" panose="020B0502040204020203" pitchFamily="34" charset="0"/>
                  <a:cs typeface="Segoe UI" panose="020B0502040204020203" pitchFamily="34" charset="0"/>
                </a:rPr>
                <a:t>sur les biens</a:t>
              </a:r>
            </a:p>
          </p:txBody>
        </p:sp>
        <p:sp>
          <p:nvSpPr>
            <p:cNvPr id="24" name="Forme libre 23">
              <a:extLst>
                <a:ext uri="{FF2B5EF4-FFF2-40B4-BE49-F238E27FC236}">
                  <a16:creationId xmlns:a16="http://schemas.microsoft.com/office/drawing/2014/main" id="{87367644-65D2-3642-B6FC-B1C562A98C66}"/>
                </a:ext>
              </a:extLst>
            </p:cNvPr>
            <p:cNvSpPr/>
            <p:nvPr/>
          </p:nvSpPr>
          <p:spPr>
            <a:xfrm rot="10800000">
              <a:off x="2715056" y="3766867"/>
              <a:ext cx="1031736" cy="17450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60A5"/>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 coins arrondis 40">
              <a:extLst>
                <a:ext uri="{FF2B5EF4-FFF2-40B4-BE49-F238E27FC236}">
                  <a16:creationId xmlns:a16="http://schemas.microsoft.com/office/drawing/2014/main" id="{A0037773-43AF-7F0C-CF7B-1679D7ED9338}"/>
                </a:ext>
              </a:extLst>
            </p:cNvPr>
            <p:cNvSpPr/>
            <p:nvPr/>
          </p:nvSpPr>
          <p:spPr>
            <a:xfrm>
              <a:off x="3299711"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opérationnel</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(n)</a:t>
              </a:r>
            </a:p>
          </p:txBody>
        </p:sp>
        <p:cxnSp>
          <p:nvCxnSpPr>
            <p:cNvPr id="43" name="Connecteur droit avec flèche 42">
              <a:extLst>
                <a:ext uri="{FF2B5EF4-FFF2-40B4-BE49-F238E27FC236}">
                  <a16:creationId xmlns:a16="http://schemas.microsoft.com/office/drawing/2014/main" id="{21814ADA-908E-621C-D281-0CC6591F4FCA}"/>
                </a:ext>
              </a:extLst>
            </p:cNvPr>
            <p:cNvCxnSpPr>
              <a:cxnSpLocks/>
            </p:cNvCxnSpPr>
            <p:nvPr/>
          </p:nvCxnSpPr>
          <p:spPr>
            <a:xfrm>
              <a:off x="5738980" y="3561165"/>
              <a:ext cx="0" cy="205702"/>
            </a:xfrm>
            <a:prstGeom prst="straightConnector1">
              <a:avLst/>
            </a:prstGeom>
            <a:noFill/>
            <a:ln w="1905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44" name="Rectangle : coins arrondis 43">
              <a:extLst>
                <a:ext uri="{FF2B5EF4-FFF2-40B4-BE49-F238E27FC236}">
                  <a16:creationId xmlns:a16="http://schemas.microsoft.com/office/drawing/2014/main" id="{AB4D3EA3-D4E8-8086-FBE7-081DC42A7FBF}"/>
                </a:ext>
              </a:extLst>
            </p:cNvPr>
            <p:cNvSpPr/>
            <p:nvPr/>
          </p:nvSpPr>
          <p:spPr>
            <a:xfrm>
              <a:off x="4779608"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opérationnel</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(1)</a:t>
              </a:r>
            </a:p>
          </p:txBody>
        </p:sp>
        <p:sp>
          <p:nvSpPr>
            <p:cNvPr id="45" name="Rectangle 44">
              <a:extLst>
                <a:ext uri="{FF2B5EF4-FFF2-40B4-BE49-F238E27FC236}">
                  <a16:creationId xmlns:a16="http://schemas.microsoft.com/office/drawing/2014/main" id="{BCE96582-B5DF-6A43-C712-8ED72DA8B1BC}"/>
                </a:ext>
              </a:extLst>
            </p:cNvPr>
            <p:cNvSpPr/>
            <p:nvPr/>
          </p:nvSpPr>
          <p:spPr>
            <a:xfrm>
              <a:off x="5108980" y="3123597"/>
              <a:ext cx="1260000" cy="539999"/>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stratégique</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(n)</a:t>
              </a:r>
            </a:p>
          </p:txBody>
        </p:sp>
        <p:sp>
          <p:nvSpPr>
            <p:cNvPr id="46" name="Forme libre 45">
              <a:extLst>
                <a:ext uri="{FF2B5EF4-FFF2-40B4-BE49-F238E27FC236}">
                  <a16:creationId xmlns:a16="http://schemas.microsoft.com/office/drawing/2014/main" id="{758F7938-75D8-B582-AE10-3960A2CB5A20}"/>
                </a:ext>
              </a:extLst>
            </p:cNvPr>
            <p:cNvSpPr/>
            <p:nvPr/>
          </p:nvSpPr>
          <p:spPr>
            <a:xfrm rot="10800000">
              <a:off x="5234779" y="3766867"/>
              <a:ext cx="1031736" cy="17450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60A5"/>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droit avec flèche 50">
              <a:extLst>
                <a:ext uri="{FF2B5EF4-FFF2-40B4-BE49-F238E27FC236}">
                  <a16:creationId xmlns:a16="http://schemas.microsoft.com/office/drawing/2014/main" id="{D5B6A527-0384-DCC2-C7F7-1BEA2D0B4BDB}"/>
                </a:ext>
              </a:extLst>
            </p:cNvPr>
            <p:cNvCxnSpPr>
              <a:cxnSpLocks/>
            </p:cNvCxnSpPr>
            <p:nvPr/>
          </p:nvCxnSpPr>
          <p:spPr>
            <a:xfrm>
              <a:off x="4476634" y="2670362"/>
              <a:ext cx="0" cy="205702"/>
            </a:xfrm>
            <a:prstGeom prst="straightConnector1">
              <a:avLst/>
            </a:prstGeom>
            <a:noFill/>
            <a:ln w="1905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52" name="Forme libre 51">
              <a:extLst>
                <a:ext uri="{FF2B5EF4-FFF2-40B4-BE49-F238E27FC236}">
                  <a16:creationId xmlns:a16="http://schemas.microsoft.com/office/drawing/2014/main" id="{FD957565-D2F3-35F2-0073-3495FB8F9AE8}"/>
                </a:ext>
              </a:extLst>
            </p:cNvPr>
            <p:cNvSpPr/>
            <p:nvPr/>
          </p:nvSpPr>
          <p:spPr>
            <a:xfrm rot="10800000">
              <a:off x="3219257" y="2876061"/>
              <a:ext cx="2519722" cy="174507"/>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9050">
              <a:solidFill>
                <a:srgbClr val="0060A5"/>
              </a:solidFill>
              <a:headEnd type="arrow"/>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D8242051-DE0B-815D-068D-89C7F89EE9C2}"/>
                </a:ext>
              </a:extLst>
            </p:cNvPr>
            <p:cNvSpPr/>
            <p:nvPr/>
          </p:nvSpPr>
          <p:spPr>
            <a:xfrm>
              <a:off x="2589257" y="2350261"/>
              <a:ext cx="3779723" cy="396000"/>
            </a:xfrm>
            <a:prstGeom prst="roundRect">
              <a:avLst>
                <a:gd name="adj" fmla="val 0"/>
              </a:avLst>
            </a:prstGeom>
            <a:solidFill>
              <a:srgbClr val="0060A5"/>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Source de risque/ Objectifs visés</a:t>
              </a:r>
            </a:p>
          </p:txBody>
        </p:sp>
        <p:sp>
          <p:nvSpPr>
            <p:cNvPr id="53" name="Rectangle 52">
              <a:extLst>
                <a:ext uri="{FF2B5EF4-FFF2-40B4-BE49-F238E27FC236}">
                  <a16:creationId xmlns:a16="http://schemas.microsoft.com/office/drawing/2014/main" id="{0B544B47-EA2E-A900-741A-D57587AB59B1}"/>
                </a:ext>
              </a:extLst>
            </p:cNvPr>
            <p:cNvSpPr/>
            <p:nvPr/>
          </p:nvSpPr>
          <p:spPr>
            <a:xfrm>
              <a:off x="4276223" y="3246142"/>
              <a:ext cx="434793" cy="201765"/>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2000" b="1" i="1" dirty="0">
                  <a:solidFill>
                    <a:srgbClr val="0070C0"/>
                  </a:solidFill>
                  <a:latin typeface="Segoe UI" panose="020B0502040204020203" pitchFamily="34" charset="0"/>
                  <a:cs typeface="Segoe UI" panose="020B0502040204020203" pitchFamily="34" charset="0"/>
                </a:rPr>
                <a:t>…</a:t>
              </a:r>
            </a:p>
          </p:txBody>
        </p:sp>
        <p:sp>
          <p:nvSpPr>
            <p:cNvPr id="54" name="Rectangle 53">
              <a:extLst>
                <a:ext uri="{FF2B5EF4-FFF2-40B4-BE49-F238E27FC236}">
                  <a16:creationId xmlns:a16="http://schemas.microsoft.com/office/drawing/2014/main" id="{AC2C7996-2383-B215-C091-9AED0B44F27F}"/>
                </a:ext>
              </a:extLst>
            </p:cNvPr>
            <p:cNvSpPr/>
            <p:nvPr/>
          </p:nvSpPr>
          <p:spPr>
            <a:xfrm>
              <a:off x="4276223" y="4020970"/>
              <a:ext cx="434793" cy="201765"/>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2000" b="1" i="1" dirty="0">
                  <a:solidFill>
                    <a:srgbClr val="0070C0"/>
                  </a:solidFill>
                  <a:latin typeface="Segoe UI" panose="020B0502040204020203" pitchFamily="34" charset="0"/>
                  <a:cs typeface="Segoe UI" panose="020B0502040204020203" pitchFamily="34" charset="0"/>
                </a:rPr>
                <a:t>…</a:t>
              </a:r>
            </a:p>
          </p:txBody>
        </p:sp>
        <p:sp>
          <p:nvSpPr>
            <p:cNvPr id="55" name="ZoneTexte 54">
              <a:extLst>
                <a:ext uri="{FF2B5EF4-FFF2-40B4-BE49-F238E27FC236}">
                  <a16:creationId xmlns:a16="http://schemas.microsoft.com/office/drawing/2014/main" id="{6E372F68-E667-927E-5C9D-4D4D3622CF49}"/>
                </a:ext>
              </a:extLst>
            </p:cNvPr>
            <p:cNvSpPr txBox="1"/>
            <p:nvPr/>
          </p:nvSpPr>
          <p:spPr>
            <a:xfrm>
              <a:off x="6996354" y="3979486"/>
              <a:ext cx="1684929" cy="486498"/>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1000" i="1" dirty="0">
                  <a:solidFill>
                    <a:srgbClr val="0060A5"/>
                  </a:solidFill>
                </a:rPr>
                <a:t>VRAISEMBLANCE</a:t>
              </a:r>
              <a:br>
                <a:rPr lang="fr-FR" sz="1000" i="1" dirty="0"/>
              </a:br>
              <a:r>
                <a:rPr lang="fr-FR" sz="1000" i="1" dirty="0"/>
                <a:t>(pour chaque scénario opérationnel (voir 7.3.3)</a:t>
              </a:r>
            </a:p>
          </p:txBody>
        </p:sp>
        <p:sp>
          <p:nvSpPr>
            <p:cNvPr id="56" name="ZoneTexte 55">
              <a:extLst>
                <a:ext uri="{FF2B5EF4-FFF2-40B4-BE49-F238E27FC236}">
                  <a16:creationId xmlns:a16="http://schemas.microsoft.com/office/drawing/2014/main" id="{14C9A7DE-4822-50D6-F546-E41673714A37}"/>
                </a:ext>
              </a:extLst>
            </p:cNvPr>
            <p:cNvSpPr txBox="1"/>
            <p:nvPr/>
          </p:nvSpPr>
          <p:spPr>
            <a:xfrm>
              <a:off x="6996354" y="4521924"/>
              <a:ext cx="1875975" cy="242002"/>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1000" i="1" dirty="0">
                  <a:solidFill>
                    <a:srgbClr val="0060A5"/>
                  </a:solidFill>
                </a:rPr>
                <a:t>NIVEAU DE RISQUE</a:t>
              </a:r>
              <a:r>
                <a:rPr lang="fr-FR" sz="1000" i="1" dirty="0">
                  <a:solidFill>
                    <a:srgbClr val="0070C0"/>
                  </a:solidFill>
                </a:rPr>
                <a:t> </a:t>
              </a:r>
              <a:r>
                <a:rPr lang="fr-FR" sz="1000" i="1" dirty="0"/>
                <a:t>(voir 7.3.4)</a:t>
              </a:r>
            </a:p>
          </p:txBody>
        </p:sp>
        <p:cxnSp>
          <p:nvCxnSpPr>
            <p:cNvPr id="57" name="Connecteur droit 56">
              <a:extLst>
                <a:ext uri="{FF2B5EF4-FFF2-40B4-BE49-F238E27FC236}">
                  <a16:creationId xmlns:a16="http://schemas.microsoft.com/office/drawing/2014/main" id="{AA9ED861-4438-F6DA-78F2-D3E163F38893}"/>
                </a:ext>
              </a:extLst>
            </p:cNvPr>
            <p:cNvCxnSpPr>
              <a:cxnSpLocks/>
            </p:cNvCxnSpPr>
            <p:nvPr/>
          </p:nvCxnSpPr>
          <p:spPr>
            <a:xfrm>
              <a:off x="6388540" y="3397372"/>
              <a:ext cx="563955" cy="0"/>
            </a:xfrm>
            <a:prstGeom prst="line">
              <a:avLst/>
            </a:prstGeom>
            <a:ln w="19050">
              <a:solidFill>
                <a:srgbClr val="0070C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C4563619-AA45-7777-D585-A9EDF8FF6831}"/>
                </a:ext>
              </a:extLst>
            </p:cNvPr>
            <p:cNvCxnSpPr>
              <a:cxnSpLocks/>
            </p:cNvCxnSpPr>
            <p:nvPr/>
          </p:nvCxnSpPr>
          <p:spPr>
            <a:xfrm>
              <a:off x="6388540" y="4203822"/>
              <a:ext cx="563955" cy="0"/>
            </a:xfrm>
            <a:prstGeom prst="line">
              <a:avLst/>
            </a:prstGeom>
            <a:ln w="19050">
              <a:solidFill>
                <a:srgbClr val="0070C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62" name="Connecteur droit 61">
              <a:extLst>
                <a:ext uri="{FF2B5EF4-FFF2-40B4-BE49-F238E27FC236}">
                  <a16:creationId xmlns:a16="http://schemas.microsoft.com/office/drawing/2014/main" id="{FBA3BA3F-AB76-E8F0-CD65-287325124CEB}"/>
                </a:ext>
              </a:extLst>
            </p:cNvPr>
            <p:cNvCxnSpPr>
              <a:cxnSpLocks/>
            </p:cNvCxnSpPr>
            <p:nvPr/>
          </p:nvCxnSpPr>
          <p:spPr>
            <a:xfrm>
              <a:off x="6388540" y="4648322"/>
              <a:ext cx="563955" cy="0"/>
            </a:xfrm>
            <a:prstGeom prst="line">
              <a:avLst/>
            </a:prstGeom>
            <a:ln w="19050">
              <a:solidFill>
                <a:srgbClr val="0070C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47" name="Rectangle : coins arrondis 46">
              <a:extLst>
                <a:ext uri="{FF2B5EF4-FFF2-40B4-BE49-F238E27FC236}">
                  <a16:creationId xmlns:a16="http://schemas.microsoft.com/office/drawing/2014/main" id="{B016E048-C1B9-B728-035B-1D835FA8A03B}"/>
                </a:ext>
              </a:extLst>
            </p:cNvPr>
            <p:cNvSpPr/>
            <p:nvPr/>
          </p:nvSpPr>
          <p:spPr>
            <a:xfrm>
              <a:off x="5819434" y="3941376"/>
              <a:ext cx="900000" cy="53999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Scénario opérationnel</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(n)</a:t>
              </a:r>
            </a:p>
          </p:txBody>
        </p:sp>
      </p:grpSp>
      <p:sp>
        <p:nvSpPr>
          <p:cNvPr id="3" name="Title 4">
            <a:extLst>
              <a:ext uri="{FF2B5EF4-FFF2-40B4-BE49-F238E27FC236}">
                <a16:creationId xmlns:a16="http://schemas.microsoft.com/office/drawing/2014/main" id="{1F7A0EA6-0733-09C9-FCA6-B1AF62E8D3B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l’étape 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6" name="ZoneTexte 5">
            <a:extLst>
              <a:ext uri="{FF2B5EF4-FFF2-40B4-BE49-F238E27FC236}">
                <a16:creationId xmlns:a16="http://schemas.microsoft.com/office/drawing/2014/main" id="{F9BCB06C-15B4-2CF5-5004-6C5E5A0E6688}"/>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Identification des risques ISO 27005:2022</a:t>
            </a:r>
          </a:p>
        </p:txBody>
      </p:sp>
      <p:sp>
        <p:nvSpPr>
          <p:cNvPr id="33" name="ZoneTexte 32">
            <a:extLst>
              <a:ext uri="{FF2B5EF4-FFF2-40B4-BE49-F238E27FC236}">
                <a16:creationId xmlns:a16="http://schemas.microsoft.com/office/drawing/2014/main" id="{7FCA9212-8973-44F0-AFD4-4623A363D469}"/>
              </a:ext>
            </a:extLst>
          </p:cNvPr>
          <p:cNvSpPr txBox="1"/>
          <p:nvPr/>
        </p:nvSpPr>
        <p:spPr>
          <a:xfrm>
            <a:off x="2603158"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chemeClr val="tx1"/>
                </a:solidFill>
                <a:latin typeface="Segoe UI" panose="020B0502040204020203" pitchFamily="34" charset="0"/>
                <a:cs typeface="Segoe UI" panose="020B0502040204020203" pitchFamily="34" charset="0"/>
              </a:rPr>
              <a:t>2. Identification des risques</a:t>
            </a:r>
          </a:p>
        </p:txBody>
      </p:sp>
    </p:spTree>
    <p:extLst>
      <p:ext uri="{BB962C8B-B14F-4D97-AF65-F5344CB8AC3E}">
        <p14:creationId xmlns:p14="http://schemas.microsoft.com/office/powerpoint/2010/main" val="331209795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EBIOS RM workflow">
            <a:extLst>
              <a:ext uri="{FF2B5EF4-FFF2-40B4-BE49-F238E27FC236}">
                <a16:creationId xmlns:a16="http://schemas.microsoft.com/office/drawing/2014/main" id="{979DE06A-CC79-E91C-BC7D-80F96CA42F6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88" t="12605" r="5000"/>
          <a:stretch/>
        </p:blipFill>
        <p:spPr bwMode="auto">
          <a:xfrm>
            <a:off x="1401662" y="4000515"/>
            <a:ext cx="1418564" cy="82743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Connecteur droit 14">
            <a:extLst>
              <a:ext uri="{FF2B5EF4-FFF2-40B4-BE49-F238E27FC236}">
                <a16:creationId xmlns:a16="http://schemas.microsoft.com/office/drawing/2014/main" id="{BF10F115-1C06-B333-6F0A-04794846861C}"/>
              </a:ext>
            </a:extLst>
          </p:cNvPr>
          <p:cNvCxnSpPr>
            <a:cxnSpLocks/>
          </p:cNvCxnSpPr>
          <p:nvPr/>
        </p:nvCxnSpPr>
        <p:spPr>
          <a:xfrm>
            <a:off x="4572000" y="1392179"/>
            <a:ext cx="0" cy="3319864"/>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890313D8-7DBE-6B8B-12F4-C4CB29B82CD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879" t="26074" r="7981" b="24577"/>
          <a:stretch/>
        </p:blipFill>
        <p:spPr>
          <a:xfrm>
            <a:off x="1520994" y="1130340"/>
            <a:ext cx="891838" cy="510994"/>
          </a:xfrm>
          <a:prstGeom prst="rect">
            <a:avLst/>
          </a:prstGeom>
          <a:ln w="12700">
            <a:noFill/>
          </a:ln>
        </p:spPr>
      </p:pic>
      <p:pic>
        <p:nvPicPr>
          <p:cNvPr id="19" name="Graphique 18">
            <a:extLst>
              <a:ext uri="{FF2B5EF4-FFF2-40B4-BE49-F238E27FC236}">
                <a16:creationId xmlns:a16="http://schemas.microsoft.com/office/drawing/2014/main" id="{5BB5CBDE-ECA6-E234-CF68-0F4AA1B59F2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14141" y="1152152"/>
            <a:ext cx="1141187" cy="430507"/>
          </a:xfrm>
          <a:prstGeom prst="rect">
            <a:avLst/>
          </a:prstGeom>
        </p:spPr>
      </p:pic>
      <p:grpSp>
        <p:nvGrpSpPr>
          <p:cNvPr id="51" name="Groupe 50">
            <a:extLst>
              <a:ext uri="{FF2B5EF4-FFF2-40B4-BE49-F238E27FC236}">
                <a16:creationId xmlns:a16="http://schemas.microsoft.com/office/drawing/2014/main" id="{C5852D04-E88C-A9FA-3732-32240DF3EB6D}"/>
              </a:ext>
            </a:extLst>
          </p:cNvPr>
          <p:cNvGrpSpPr/>
          <p:nvPr/>
        </p:nvGrpSpPr>
        <p:grpSpPr>
          <a:xfrm>
            <a:off x="4513636" y="1801472"/>
            <a:ext cx="4561292" cy="1918938"/>
            <a:chOff x="4572001" y="1801472"/>
            <a:chExt cx="4561292" cy="1918938"/>
          </a:xfrm>
        </p:grpSpPr>
        <p:sp>
          <p:nvSpPr>
            <p:cNvPr id="27" name="Rectangle 26">
              <a:extLst>
                <a:ext uri="{FF2B5EF4-FFF2-40B4-BE49-F238E27FC236}">
                  <a16:creationId xmlns:a16="http://schemas.microsoft.com/office/drawing/2014/main" id="{09FDED51-85BB-ABAB-7E35-DCFE1BDF51CC}"/>
                </a:ext>
              </a:extLst>
            </p:cNvPr>
            <p:cNvSpPr/>
            <p:nvPr/>
          </p:nvSpPr>
          <p:spPr>
            <a:xfrm>
              <a:off x="4572001" y="2298073"/>
              <a:ext cx="515930" cy="29357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i="1" dirty="0">
                  <a:solidFill>
                    <a:srgbClr val="0060A5"/>
                  </a:solidFill>
                  <a:latin typeface="Segoe UI" panose="020B0502040204020203" pitchFamily="34" charset="0"/>
                  <a:cs typeface="Segoe UI" panose="020B0502040204020203" pitchFamily="34" charset="0"/>
                </a:rPr>
                <a:t>Approche</a:t>
              </a:r>
            </a:p>
            <a:p>
              <a:pPr algn="r"/>
              <a:r>
                <a:rPr lang="fr-FR" sz="550" i="1" dirty="0">
                  <a:solidFill>
                    <a:srgbClr val="0060A5"/>
                  </a:solidFill>
                  <a:latin typeface="Segoe UI" panose="020B0502040204020203" pitchFamily="34" charset="0"/>
                  <a:cs typeface="Segoe UI" panose="020B0502040204020203" pitchFamily="34" charset="0"/>
                </a:rPr>
                <a:t>basée sur les événement</a:t>
              </a:r>
            </a:p>
          </p:txBody>
        </p:sp>
        <p:sp>
          <p:nvSpPr>
            <p:cNvPr id="28" name="Rectangle 27">
              <a:extLst>
                <a:ext uri="{FF2B5EF4-FFF2-40B4-BE49-F238E27FC236}">
                  <a16:creationId xmlns:a16="http://schemas.microsoft.com/office/drawing/2014/main" id="{3B971D3F-E026-274F-59EA-7F5C2CC9DB2A}"/>
                </a:ext>
              </a:extLst>
            </p:cNvPr>
            <p:cNvSpPr/>
            <p:nvPr/>
          </p:nvSpPr>
          <p:spPr>
            <a:xfrm>
              <a:off x="4572001" y="3170466"/>
              <a:ext cx="515924" cy="293579"/>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i="1" dirty="0">
                  <a:solidFill>
                    <a:srgbClr val="0060A5"/>
                  </a:solidFill>
                  <a:latin typeface="Segoe UI" panose="020B0502040204020203" pitchFamily="34" charset="0"/>
                  <a:cs typeface="Segoe UI" panose="020B0502040204020203" pitchFamily="34" charset="0"/>
                </a:rPr>
                <a:t>Approche</a:t>
              </a:r>
            </a:p>
            <a:p>
              <a:pPr algn="r"/>
              <a:r>
                <a:rPr lang="fr-FR" sz="550" i="1" dirty="0">
                  <a:solidFill>
                    <a:srgbClr val="0060A5"/>
                  </a:solidFill>
                  <a:latin typeface="Segoe UI" panose="020B0502040204020203" pitchFamily="34" charset="0"/>
                  <a:cs typeface="Segoe UI" panose="020B0502040204020203" pitchFamily="34" charset="0"/>
                </a:rPr>
                <a:t>basée</a:t>
              </a:r>
            </a:p>
            <a:p>
              <a:pPr algn="r"/>
              <a:r>
                <a:rPr lang="fr-FR" sz="550" i="1" dirty="0">
                  <a:solidFill>
                    <a:srgbClr val="0060A5"/>
                  </a:solidFill>
                  <a:latin typeface="Segoe UI" panose="020B0502040204020203" pitchFamily="34" charset="0"/>
                  <a:cs typeface="Segoe UI" panose="020B0502040204020203" pitchFamily="34" charset="0"/>
                </a:rPr>
                <a:t>sur les biens</a:t>
              </a:r>
            </a:p>
          </p:txBody>
        </p:sp>
        <p:sp>
          <p:nvSpPr>
            <p:cNvPr id="21" name="Rectangle 20">
              <a:extLst>
                <a:ext uri="{FF2B5EF4-FFF2-40B4-BE49-F238E27FC236}">
                  <a16:creationId xmlns:a16="http://schemas.microsoft.com/office/drawing/2014/main" id="{6F507FE3-C71D-1DC8-7C5D-2FB12183A8C0}"/>
                </a:ext>
              </a:extLst>
            </p:cNvPr>
            <p:cNvSpPr/>
            <p:nvPr/>
          </p:nvSpPr>
          <p:spPr>
            <a:xfrm>
              <a:off x="6671792" y="2258864"/>
              <a:ext cx="1332000" cy="1461543"/>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bIns="72000" rtlCol="0" anchor="b"/>
            <a:lstStyle/>
            <a:p>
              <a:pPr algn="ctr"/>
              <a:r>
                <a:rPr lang="fr-FR" sz="550" i="1" dirty="0">
                  <a:solidFill>
                    <a:srgbClr val="252525"/>
                  </a:solidFill>
                  <a:latin typeface="Segoe UI" panose="020B0502040204020203" pitchFamily="34" charset="0"/>
                  <a:cs typeface="Segoe UI" panose="020B0502040204020203" pitchFamily="34" charset="0"/>
                </a:rPr>
                <a:t>Scénario de risque (n)</a:t>
              </a:r>
              <a:endParaRPr lang="fr-FR" sz="550" i="1">
                <a:solidFill>
                  <a:srgbClr val="252525"/>
                </a:solidFill>
                <a:latin typeface="Segoe UI" panose="020B0502040204020203" pitchFamily="34" charset="0"/>
                <a:cs typeface="Segoe UI" panose="020B0502040204020203" pitchFamily="34" charset="0"/>
              </a:endParaRPr>
            </a:p>
          </p:txBody>
        </p:sp>
        <p:sp>
          <p:nvSpPr>
            <p:cNvPr id="22" name="Rectangle 21">
              <a:extLst>
                <a:ext uri="{FF2B5EF4-FFF2-40B4-BE49-F238E27FC236}">
                  <a16:creationId xmlns:a16="http://schemas.microsoft.com/office/drawing/2014/main" id="{1A1C9AA7-4C47-86F8-AF41-34276F355E48}"/>
                </a:ext>
              </a:extLst>
            </p:cNvPr>
            <p:cNvSpPr/>
            <p:nvPr/>
          </p:nvSpPr>
          <p:spPr>
            <a:xfrm>
              <a:off x="5128723" y="2258864"/>
              <a:ext cx="1332000" cy="1461546"/>
            </a:xfrm>
            <a:prstGeom prst="rect">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bIns="72000" rtlCol="0" anchor="b"/>
            <a:lstStyle/>
            <a:p>
              <a:pPr algn="ctr"/>
              <a:r>
                <a:rPr lang="fr-FR" sz="550" i="1" dirty="0">
                  <a:solidFill>
                    <a:srgbClr val="252525"/>
                  </a:solidFill>
                  <a:latin typeface="Segoe UI" panose="020B0502040204020203" pitchFamily="34" charset="0"/>
                  <a:cs typeface="Segoe UI" panose="020B0502040204020203" pitchFamily="34" charset="0"/>
                </a:rPr>
                <a:t>Scénario de risque (1)</a:t>
              </a:r>
              <a:endParaRPr lang="fr-FR" sz="550" i="1">
                <a:solidFill>
                  <a:srgbClr val="252525"/>
                </a:solidFill>
                <a:latin typeface="Segoe UI" panose="020B0502040204020203" pitchFamily="34" charset="0"/>
                <a:cs typeface="Segoe UI" panose="020B0502040204020203" pitchFamily="34" charset="0"/>
              </a:endParaRPr>
            </a:p>
          </p:txBody>
        </p:sp>
        <p:cxnSp>
          <p:nvCxnSpPr>
            <p:cNvPr id="23" name="Connecteur droit avec flèche 22">
              <a:extLst>
                <a:ext uri="{FF2B5EF4-FFF2-40B4-BE49-F238E27FC236}">
                  <a16:creationId xmlns:a16="http://schemas.microsoft.com/office/drawing/2014/main" id="{E9051C30-F431-E1DF-EF13-60DF480C5495}"/>
                </a:ext>
              </a:extLst>
            </p:cNvPr>
            <p:cNvCxnSpPr>
              <a:cxnSpLocks/>
            </p:cNvCxnSpPr>
            <p:nvPr/>
          </p:nvCxnSpPr>
          <p:spPr>
            <a:xfrm>
              <a:off x="5791114" y="2540727"/>
              <a:ext cx="0" cy="269656"/>
            </a:xfrm>
            <a:prstGeom prst="straightConnector1">
              <a:avLst/>
            </a:prstGeom>
            <a:noFill/>
            <a:ln w="1270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24" name="Rectangle : coins arrondis 23">
              <a:extLst>
                <a:ext uri="{FF2B5EF4-FFF2-40B4-BE49-F238E27FC236}">
                  <a16:creationId xmlns:a16="http://schemas.microsoft.com/office/drawing/2014/main" id="{EE5561E0-5834-A451-20D2-56A24994E8CD}"/>
                </a:ext>
              </a:extLst>
            </p:cNvPr>
            <p:cNvSpPr/>
            <p:nvPr/>
          </p:nvSpPr>
          <p:spPr>
            <a:xfrm>
              <a:off x="5154750"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(1)</a:t>
              </a:r>
            </a:p>
          </p:txBody>
        </p:sp>
        <p:sp>
          <p:nvSpPr>
            <p:cNvPr id="25" name="ZoneTexte 24">
              <a:extLst>
                <a:ext uri="{FF2B5EF4-FFF2-40B4-BE49-F238E27FC236}">
                  <a16:creationId xmlns:a16="http://schemas.microsoft.com/office/drawing/2014/main" id="{F7A8BEC7-2E32-FBAB-1449-1A59534C6215}"/>
                </a:ext>
              </a:extLst>
            </p:cNvPr>
            <p:cNvSpPr txBox="1"/>
            <p:nvPr/>
          </p:nvSpPr>
          <p:spPr>
            <a:xfrm>
              <a:off x="8118189" y="2137454"/>
              <a:ext cx="879418" cy="561969"/>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0060A5"/>
                  </a:solidFill>
                </a:rPr>
                <a:t>CONSÉQUENCES</a:t>
              </a:r>
              <a:br>
                <a:rPr lang="fr-FR" sz="550" i="1" dirty="0"/>
              </a:br>
              <a:r>
                <a:rPr lang="fr-FR" sz="550" i="1" dirty="0"/>
                <a:t>(comment une origine</a:t>
              </a:r>
              <a:br>
                <a:rPr lang="fr-FR" sz="550" i="1" dirty="0"/>
              </a:br>
              <a:r>
                <a:rPr lang="fr-FR" sz="550" i="1" dirty="0"/>
                <a:t>du risque utilise les parties intéressées critiques pour atteindre son objectif et porter préjudice à l’organisme (voir 7.3.2)</a:t>
              </a:r>
            </a:p>
          </p:txBody>
        </p:sp>
        <p:sp>
          <p:nvSpPr>
            <p:cNvPr id="26" name="Rectangle 25">
              <a:extLst>
                <a:ext uri="{FF2B5EF4-FFF2-40B4-BE49-F238E27FC236}">
                  <a16:creationId xmlns:a16="http://schemas.microsoft.com/office/drawing/2014/main" id="{F2732957-4A2F-C234-BEDC-9442B4791693}"/>
                </a:ext>
              </a:extLst>
            </p:cNvPr>
            <p:cNvSpPr/>
            <p:nvPr/>
          </p:nvSpPr>
          <p:spPr>
            <a:xfrm>
              <a:off x="5448605" y="2302837"/>
              <a:ext cx="685019" cy="268914"/>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Scénario stratégique (1)</a:t>
              </a:r>
            </a:p>
          </p:txBody>
        </p:sp>
        <p:sp>
          <p:nvSpPr>
            <p:cNvPr id="29" name="Forme libre 28">
              <a:extLst>
                <a:ext uri="{FF2B5EF4-FFF2-40B4-BE49-F238E27FC236}">
                  <a16:creationId xmlns:a16="http://schemas.microsoft.com/office/drawing/2014/main" id="{6C9DC533-A875-79B9-2B61-C8636D88C1FB}"/>
                </a:ext>
              </a:extLst>
            </p:cNvPr>
            <p:cNvSpPr/>
            <p:nvPr/>
          </p:nvSpPr>
          <p:spPr>
            <a:xfrm rot="10800000">
              <a:off x="5516997" y="2811736"/>
              <a:ext cx="560920" cy="353988"/>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60A5"/>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 coins arrondis 29">
              <a:extLst>
                <a:ext uri="{FF2B5EF4-FFF2-40B4-BE49-F238E27FC236}">
                  <a16:creationId xmlns:a16="http://schemas.microsoft.com/office/drawing/2014/main" id="{FDB98038-74EE-DC9D-665C-821E9342A1C3}"/>
                </a:ext>
              </a:extLst>
            </p:cNvPr>
            <p:cNvSpPr/>
            <p:nvPr/>
          </p:nvSpPr>
          <p:spPr>
            <a:xfrm>
              <a:off x="5834853"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(n)</a:t>
              </a:r>
            </a:p>
          </p:txBody>
        </p:sp>
        <p:cxnSp>
          <p:nvCxnSpPr>
            <p:cNvPr id="31" name="Connecteur droit avec flèche 30">
              <a:extLst>
                <a:ext uri="{FF2B5EF4-FFF2-40B4-BE49-F238E27FC236}">
                  <a16:creationId xmlns:a16="http://schemas.microsoft.com/office/drawing/2014/main" id="{15EB8BE7-8C22-7B51-1C80-360617DAE277}"/>
                </a:ext>
              </a:extLst>
            </p:cNvPr>
            <p:cNvCxnSpPr>
              <a:cxnSpLocks/>
            </p:cNvCxnSpPr>
            <p:nvPr/>
          </p:nvCxnSpPr>
          <p:spPr>
            <a:xfrm>
              <a:off x="7323810" y="2540727"/>
              <a:ext cx="0" cy="269656"/>
            </a:xfrm>
            <a:prstGeom prst="straightConnector1">
              <a:avLst/>
            </a:prstGeom>
            <a:noFill/>
            <a:ln w="1270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32" name="Rectangle : coins arrondis 31">
              <a:extLst>
                <a:ext uri="{FF2B5EF4-FFF2-40B4-BE49-F238E27FC236}">
                  <a16:creationId xmlns:a16="http://schemas.microsoft.com/office/drawing/2014/main" id="{4282A6A9-1BC8-72F7-8D18-8FE88620D570}"/>
                </a:ext>
              </a:extLst>
            </p:cNvPr>
            <p:cNvSpPr/>
            <p:nvPr/>
          </p:nvSpPr>
          <p:spPr>
            <a:xfrm>
              <a:off x="6693585"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(1)</a:t>
              </a:r>
            </a:p>
          </p:txBody>
        </p:sp>
        <p:sp>
          <p:nvSpPr>
            <p:cNvPr id="34" name="Forme libre 33">
              <a:extLst>
                <a:ext uri="{FF2B5EF4-FFF2-40B4-BE49-F238E27FC236}">
                  <a16:creationId xmlns:a16="http://schemas.microsoft.com/office/drawing/2014/main" id="{D42C2B0E-F5E3-4263-BCAF-532FD1F93D7A}"/>
                </a:ext>
              </a:extLst>
            </p:cNvPr>
            <p:cNvSpPr/>
            <p:nvPr/>
          </p:nvSpPr>
          <p:spPr>
            <a:xfrm rot="10800000">
              <a:off x="7049692" y="2811736"/>
              <a:ext cx="560920" cy="353988"/>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60A5"/>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5" name="Connecteur droit avec flèche 34">
              <a:extLst>
                <a:ext uri="{FF2B5EF4-FFF2-40B4-BE49-F238E27FC236}">
                  <a16:creationId xmlns:a16="http://schemas.microsoft.com/office/drawing/2014/main" id="{76AFFF3D-0DB9-31A9-D3B8-A4822C8016F2}"/>
                </a:ext>
              </a:extLst>
            </p:cNvPr>
            <p:cNvCxnSpPr>
              <a:cxnSpLocks/>
            </p:cNvCxnSpPr>
            <p:nvPr/>
          </p:nvCxnSpPr>
          <p:spPr>
            <a:xfrm>
              <a:off x="6548227" y="2056427"/>
              <a:ext cx="0" cy="111833"/>
            </a:xfrm>
            <a:prstGeom prst="straightConnector1">
              <a:avLst/>
            </a:prstGeom>
            <a:noFill/>
            <a:ln w="12700">
              <a:solidFill>
                <a:srgbClr val="0060A5"/>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36" name="Forme libre 35">
              <a:extLst>
                <a:ext uri="{FF2B5EF4-FFF2-40B4-BE49-F238E27FC236}">
                  <a16:creationId xmlns:a16="http://schemas.microsoft.com/office/drawing/2014/main" id="{C483188C-627F-2380-C5A5-FD2A22DF14E3}"/>
                </a:ext>
              </a:extLst>
            </p:cNvPr>
            <p:cNvSpPr/>
            <p:nvPr/>
          </p:nvSpPr>
          <p:spPr>
            <a:xfrm rot="10800000">
              <a:off x="5864634" y="2168259"/>
              <a:ext cx="1369887" cy="94874"/>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60A5"/>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 coins arrondis 36">
              <a:extLst>
                <a:ext uri="{FF2B5EF4-FFF2-40B4-BE49-F238E27FC236}">
                  <a16:creationId xmlns:a16="http://schemas.microsoft.com/office/drawing/2014/main" id="{82611FAF-95BA-4820-60CE-7F1B2300B0A6}"/>
                </a:ext>
              </a:extLst>
            </p:cNvPr>
            <p:cNvSpPr/>
            <p:nvPr/>
          </p:nvSpPr>
          <p:spPr>
            <a:xfrm>
              <a:off x="5522125" y="1801472"/>
              <a:ext cx="2054901" cy="296219"/>
            </a:xfrm>
            <a:prstGeom prst="roundRect">
              <a:avLst>
                <a:gd name="adj" fmla="val 0"/>
              </a:avLst>
            </a:prstGeom>
            <a:solidFill>
              <a:srgbClr val="0060A5"/>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Source de risque /</a:t>
              </a:r>
              <a:br>
                <a:rPr lang="fr-FR" sz="550" dirty="0">
                  <a:solidFill>
                    <a:schemeClr val="bg1"/>
                  </a:solidFill>
                  <a:latin typeface="Segoe UI" panose="020B0502040204020203" pitchFamily="34" charset="0"/>
                  <a:cs typeface="Segoe UI" panose="020B0502040204020203" pitchFamily="34" charset="0"/>
                </a:rPr>
              </a:br>
              <a:r>
                <a:rPr lang="fr-FR" sz="550" dirty="0">
                  <a:solidFill>
                    <a:schemeClr val="bg1"/>
                  </a:solidFill>
                  <a:latin typeface="Segoe UI" panose="020B0502040204020203" pitchFamily="34" charset="0"/>
                  <a:cs typeface="Segoe UI" panose="020B0502040204020203" pitchFamily="34" charset="0"/>
                </a:rPr>
                <a:t>Objectifs visés</a:t>
              </a:r>
            </a:p>
          </p:txBody>
        </p:sp>
        <p:sp>
          <p:nvSpPr>
            <p:cNvPr id="38" name="Rectangle 37">
              <a:extLst>
                <a:ext uri="{FF2B5EF4-FFF2-40B4-BE49-F238E27FC236}">
                  <a16:creationId xmlns:a16="http://schemas.microsoft.com/office/drawing/2014/main" id="{4758576A-753D-F7AF-7BA4-FBA9A5342DC7}"/>
                </a:ext>
              </a:extLst>
            </p:cNvPr>
            <p:cNvSpPr/>
            <p:nvPr/>
          </p:nvSpPr>
          <p:spPr>
            <a:xfrm>
              <a:off x="6439270" y="2369459"/>
              <a:ext cx="236382" cy="109693"/>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200" b="1" i="1" dirty="0">
                  <a:solidFill>
                    <a:srgbClr val="0070C0"/>
                  </a:solidFill>
                  <a:latin typeface="Segoe UI" panose="020B0502040204020203" pitchFamily="34" charset="0"/>
                  <a:cs typeface="Segoe UI" panose="020B0502040204020203" pitchFamily="34" charset="0"/>
                </a:rPr>
                <a:t>…</a:t>
              </a:r>
            </a:p>
          </p:txBody>
        </p:sp>
        <p:sp>
          <p:nvSpPr>
            <p:cNvPr id="39" name="Rectangle 38">
              <a:extLst>
                <a:ext uri="{FF2B5EF4-FFF2-40B4-BE49-F238E27FC236}">
                  <a16:creationId xmlns:a16="http://schemas.microsoft.com/office/drawing/2014/main" id="{5D425A75-419F-10B6-C355-BA8B6882E558}"/>
                </a:ext>
              </a:extLst>
            </p:cNvPr>
            <p:cNvSpPr/>
            <p:nvPr/>
          </p:nvSpPr>
          <p:spPr>
            <a:xfrm>
              <a:off x="6439271" y="3208997"/>
              <a:ext cx="236382" cy="109693"/>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200" b="1" i="1" dirty="0">
                  <a:solidFill>
                    <a:srgbClr val="0070C0"/>
                  </a:solidFill>
                  <a:latin typeface="Segoe UI" panose="020B0502040204020203" pitchFamily="34" charset="0"/>
                  <a:cs typeface="Segoe UI" panose="020B0502040204020203" pitchFamily="34" charset="0"/>
                </a:rPr>
                <a:t>…</a:t>
              </a:r>
            </a:p>
          </p:txBody>
        </p:sp>
        <p:sp>
          <p:nvSpPr>
            <p:cNvPr id="40" name="ZoneTexte 39">
              <a:extLst>
                <a:ext uri="{FF2B5EF4-FFF2-40B4-BE49-F238E27FC236}">
                  <a16:creationId xmlns:a16="http://schemas.microsoft.com/office/drawing/2014/main" id="{7B422E50-34A4-30BE-57F3-AC9A941E847C}"/>
                </a:ext>
              </a:extLst>
            </p:cNvPr>
            <p:cNvSpPr txBox="1"/>
            <p:nvPr/>
          </p:nvSpPr>
          <p:spPr>
            <a:xfrm>
              <a:off x="8118188" y="3172604"/>
              <a:ext cx="916038" cy="264493"/>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0060A5"/>
                  </a:solidFill>
                </a:rPr>
                <a:t>VRAISEMBLANCE</a:t>
              </a:r>
              <a:br>
                <a:rPr lang="fr-FR" sz="550" i="1" dirty="0"/>
              </a:br>
              <a:r>
                <a:rPr lang="fr-FR" sz="550" i="1" dirty="0"/>
                <a:t>(pour chaque scénario opérationnel (voir 7.3.3)</a:t>
              </a:r>
            </a:p>
          </p:txBody>
        </p:sp>
        <p:sp>
          <p:nvSpPr>
            <p:cNvPr id="41" name="ZoneTexte 40">
              <a:extLst>
                <a:ext uri="{FF2B5EF4-FFF2-40B4-BE49-F238E27FC236}">
                  <a16:creationId xmlns:a16="http://schemas.microsoft.com/office/drawing/2014/main" id="{7950A6F7-4CB6-CD96-567C-D36416AAAD72}"/>
                </a:ext>
              </a:extLst>
            </p:cNvPr>
            <p:cNvSpPr txBox="1"/>
            <p:nvPr/>
          </p:nvSpPr>
          <p:spPr>
            <a:xfrm>
              <a:off x="8118189" y="3530466"/>
              <a:ext cx="1015104" cy="131568"/>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0060A5"/>
                  </a:solidFill>
                </a:rPr>
                <a:t>NIVEAU DE RISQUE</a:t>
              </a:r>
            </a:p>
            <a:p>
              <a:r>
                <a:rPr lang="fr-FR" sz="550" i="1" dirty="0"/>
                <a:t>(voir 7.3.4)</a:t>
              </a:r>
            </a:p>
          </p:txBody>
        </p:sp>
        <p:cxnSp>
          <p:nvCxnSpPr>
            <p:cNvPr id="42" name="Connecteur droit 41">
              <a:extLst>
                <a:ext uri="{FF2B5EF4-FFF2-40B4-BE49-F238E27FC236}">
                  <a16:creationId xmlns:a16="http://schemas.microsoft.com/office/drawing/2014/main" id="{EE2D3C20-E1A3-D68E-A54A-DD3F9973DF4B}"/>
                </a:ext>
              </a:extLst>
            </p:cNvPr>
            <p:cNvCxnSpPr>
              <a:cxnSpLocks/>
            </p:cNvCxnSpPr>
            <p:nvPr/>
          </p:nvCxnSpPr>
          <p:spPr>
            <a:xfrm>
              <a:off x="7666319" y="2424356"/>
              <a:ext cx="427696" cy="0"/>
            </a:xfrm>
            <a:prstGeom prst="line">
              <a:avLst/>
            </a:prstGeom>
            <a:ln w="12700">
              <a:solidFill>
                <a:srgbClr val="0060A5"/>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43" name="Connecteur droit 42">
              <a:extLst>
                <a:ext uri="{FF2B5EF4-FFF2-40B4-BE49-F238E27FC236}">
                  <a16:creationId xmlns:a16="http://schemas.microsoft.com/office/drawing/2014/main" id="{FBE63511-C5B2-FA17-34BC-9D7E2FD0CB0F}"/>
                </a:ext>
              </a:extLst>
            </p:cNvPr>
            <p:cNvCxnSpPr>
              <a:cxnSpLocks/>
            </p:cNvCxnSpPr>
            <p:nvPr/>
          </p:nvCxnSpPr>
          <p:spPr>
            <a:xfrm>
              <a:off x="7689850" y="3614490"/>
              <a:ext cx="404165" cy="0"/>
            </a:xfrm>
            <a:prstGeom prst="line">
              <a:avLst/>
            </a:prstGeom>
            <a:ln w="12700">
              <a:solidFill>
                <a:srgbClr val="0060A5"/>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44" name="Connecteur droit 43">
              <a:extLst>
                <a:ext uri="{FF2B5EF4-FFF2-40B4-BE49-F238E27FC236}">
                  <a16:creationId xmlns:a16="http://schemas.microsoft.com/office/drawing/2014/main" id="{ED9BAB27-69BD-2C89-DE15-BE9F326F82EE}"/>
                </a:ext>
              </a:extLst>
            </p:cNvPr>
            <p:cNvCxnSpPr>
              <a:cxnSpLocks/>
            </p:cNvCxnSpPr>
            <p:nvPr/>
          </p:nvCxnSpPr>
          <p:spPr>
            <a:xfrm>
              <a:off x="7592901" y="3312749"/>
              <a:ext cx="501114" cy="0"/>
            </a:xfrm>
            <a:prstGeom prst="line">
              <a:avLst/>
            </a:prstGeom>
            <a:ln w="12700">
              <a:solidFill>
                <a:srgbClr val="0060A5"/>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sp>
          <p:nvSpPr>
            <p:cNvPr id="45" name="Rectangle : coins arrondis 44">
              <a:extLst>
                <a:ext uri="{FF2B5EF4-FFF2-40B4-BE49-F238E27FC236}">
                  <a16:creationId xmlns:a16="http://schemas.microsoft.com/office/drawing/2014/main" id="{FEA381A5-94CD-DE31-90D4-D98DCEFD5C66}"/>
                </a:ext>
              </a:extLst>
            </p:cNvPr>
            <p:cNvSpPr/>
            <p:nvPr/>
          </p:nvSpPr>
          <p:spPr>
            <a:xfrm>
              <a:off x="7367549" y="3165724"/>
              <a:ext cx="612000" cy="293579"/>
            </a:xfrm>
            <a:prstGeom prst="roundRect">
              <a:avLst>
                <a:gd name="adj" fmla="val 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(n)</a:t>
              </a:r>
            </a:p>
          </p:txBody>
        </p:sp>
        <p:sp>
          <p:nvSpPr>
            <p:cNvPr id="33" name="Rectangle 32">
              <a:extLst>
                <a:ext uri="{FF2B5EF4-FFF2-40B4-BE49-F238E27FC236}">
                  <a16:creationId xmlns:a16="http://schemas.microsoft.com/office/drawing/2014/main" id="{15DB783C-7600-5710-9AB7-804EBE0CD37D}"/>
                </a:ext>
              </a:extLst>
            </p:cNvPr>
            <p:cNvSpPr/>
            <p:nvPr/>
          </p:nvSpPr>
          <p:spPr>
            <a:xfrm>
              <a:off x="6981300" y="2302837"/>
              <a:ext cx="685019" cy="268914"/>
            </a:xfrm>
            <a:prstGeom prst="rect">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Scénario stratégique (n)</a:t>
              </a:r>
            </a:p>
          </p:txBody>
        </p:sp>
      </p:grpSp>
      <p:cxnSp>
        <p:nvCxnSpPr>
          <p:cNvPr id="113" name="Connecteur droit 112">
            <a:extLst>
              <a:ext uri="{FF2B5EF4-FFF2-40B4-BE49-F238E27FC236}">
                <a16:creationId xmlns:a16="http://schemas.microsoft.com/office/drawing/2014/main" id="{B304DBF7-A145-B033-067C-FE3B5DF26DF6}"/>
              </a:ext>
            </a:extLst>
          </p:cNvPr>
          <p:cNvCxnSpPr>
            <a:cxnSpLocks/>
          </p:cNvCxnSpPr>
          <p:nvPr/>
        </p:nvCxnSpPr>
        <p:spPr>
          <a:xfrm flipH="1">
            <a:off x="720484" y="2157048"/>
            <a:ext cx="3700803" cy="0"/>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E322C3B0-940B-2BD0-645F-F28E509F593F}"/>
              </a:ext>
            </a:extLst>
          </p:cNvPr>
          <p:cNvSpPr/>
          <p:nvPr/>
        </p:nvSpPr>
        <p:spPr>
          <a:xfrm>
            <a:off x="2258927" y="2699788"/>
            <a:ext cx="1135376" cy="1024888"/>
          </a:xfrm>
          <a:prstGeom prst="rect">
            <a:avLst/>
          </a:prstGeom>
          <a:solidFill>
            <a:srgbClr val="FFD6DC"/>
          </a:solidFill>
          <a:ln>
            <a:noFill/>
          </a:ln>
          <a:effectLst/>
        </p:spPr>
        <p:style>
          <a:lnRef idx="1">
            <a:schemeClr val="accent5"/>
          </a:lnRef>
          <a:fillRef idx="3">
            <a:schemeClr val="accent5"/>
          </a:fillRef>
          <a:effectRef idx="2">
            <a:schemeClr val="accent5"/>
          </a:effectRef>
          <a:fontRef idx="minor">
            <a:schemeClr val="lt1"/>
          </a:fontRef>
        </p:style>
        <p:txBody>
          <a:bodyPr bIns="72000" rtlCol="0" anchor="b"/>
          <a:lstStyle/>
          <a:p>
            <a:pPr algn="ctr"/>
            <a:r>
              <a:rPr lang="fr-FR" sz="550" i="1" dirty="0">
                <a:solidFill>
                  <a:srgbClr val="E73C50"/>
                </a:solidFill>
                <a:latin typeface="Segoe UI" panose="020B0502040204020203" pitchFamily="34" charset="0"/>
                <a:cs typeface="Segoe UI" panose="020B0502040204020203" pitchFamily="34" charset="0"/>
              </a:rPr>
              <a:t>Scénario de risque (n)</a:t>
            </a:r>
            <a:endParaRPr lang="fr-FR" sz="550" i="1">
              <a:solidFill>
                <a:srgbClr val="E73C50"/>
              </a:solidFill>
              <a:latin typeface="Segoe UI" panose="020B0502040204020203" pitchFamily="34" charset="0"/>
              <a:cs typeface="Segoe UI" panose="020B0502040204020203" pitchFamily="34" charset="0"/>
            </a:endParaRPr>
          </a:p>
        </p:txBody>
      </p:sp>
      <p:sp>
        <p:nvSpPr>
          <p:cNvPr id="74" name="Rectangle 73">
            <a:extLst>
              <a:ext uri="{FF2B5EF4-FFF2-40B4-BE49-F238E27FC236}">
                <a16:creationId xmlns:a16="http://schemas.microsoft.com/office/drawing/2014/main" id="{BADCA212-F330-A8A0-F138-E81C34F97F18}"/>
              </a:ext>
            </a:extLst>
          </p:cNvPr>
          <p:cNvSpPr/>
          <p:nvPr/>
        </p:nvSpPr>
        <p:spPr>
          <a:xfrm>
            <a:off x="891424" y="2699788"/>
            <a:ext cx="1135376" cy="1024888"/>
          </a:xfrm>
          <a:prstGeom prst="rect">
            <a:avLst/>
          </a:prstGeom>
          <a:solidFill>
            <a:srgbClr val="FFD6DC"/>
          </a:solidFill>
          <a:ln>
            <a:noFill/>
          </a:ln>
          <a:effectLst/>
        </p:spPr>
        <p:style>
          <a:lnRef idx="1">
            <a:schemeClr val="accent5"/>
          </a:lnRef>
          <a:fillRef idx="3">
            <a:schemeClr val="accent5"/>
          </a:fillRef>
          <a:effectRef idx="2">
            <a:schemeClr val="accent5"/>
          </a:effectRef>
          <a:fontRef idx="minor">
            <a:schemeClr val="lt1"/>
          </a:fontRef>
        </p:style>
        <p:txBody>
          <a:bodyPr rtlCol="0" anchor="b"/>
          <a:lstStyle/>
          <a:p>
            <a:pPr algn="ctr"/>
            <a:r>
              <a:rPr lang="fr-FR" sz="550" i="1" dirty="0">
                <a:solidFill>
                  <a:srgbClr val="E73C50"/>
                </a:solidFill>
                <a:latin typeface="Segoe UI" panose="020B0502040204020203" pitchFamily="34" charset="0"/>
                <a:cs typeface="Segoe UI" panose="020B0502040204020203" pitchFamily="34" charset="0"/>
              </a:rPr>
              <a:t>Scénario de risque (1)</a:t>
            </a:r>
            <a:endParaRPr lang="fr-FR" sz="550" i="1">
              <a:solidFill>
                <a:srgbClr val="E73C50"/>
              </a:solidFill>
              <a:latin typeface="Segoe UI" panose="020B0502040204020203" pitchFamily="34" charset="0"/>
              <a:cs typeface="Segoe UI" panose="020B0502040204020203" pitchFamily="34" charset="0"/>
            </a:endParaRPr>
          </a:p>
        </p:txBody>
      </p:sp>
      <p:cxnSp>
        <p:nvCxnSpPr>
          <p:cNvPr id="75" name="Connecteur droit avec flèche 74">
            <a:extLst>
              <a:ext uri="{FF2B5EF4-FFF2-40B4-BE49-F238E27FC236}">
                <a16:creationId xmlns:a16="http://schemas.microsoft.com/office/drawing/2014/main" id="{2D93EAEC-E512-E2A9-9990-9C511751E81D}"/>
              </a:ext>
            </a:extLst>
          </p:cNvPr>
          <p:cNvCxnSpPr>
            <a:cxnSpLocks/>
            <a:stCxn id="78" idx="2"/>
          </p:cNvCxnSpPr>
          <p:nvPr/>
        </p:nvCxnSpPr>
        <p:spPr>
          <a:xfrm flipH="1">
            <a:off x="1451769" y="3037339"/>
            <a:ext cx="1" cy="130330"/>
          </a:xfrm>
          <a:prstGeom prst="straightConnector1">
            <a:avLst/>
          </a:prstGeom>
          <a:noFill/>
          <a:ln w="12700">
            <a:solidFill>
              <a:srgbClr val="00AFAA"/>
            </a:solidFill>
            <a:headEnd type="none" w="sm" len="sm"/>
            <a:tailEnd type="arrow" w="sm" len="sm"/>
          </a:ln>
        </p:spPr>
        <p:style>
          <a:lnRef idx="2">
            <a:schemeClr val="accent1">
              <a:shade val="50000"/>
            </a:schemeClr>
          </a:lnRef>
          <a:fillRef idx="1">
            <a:schemeClr val="accent1"/>
          </a:fillRef>
          <a:effectRef idx="0">
            <a:schemeClr val="accent1"/>
          </a:effectRef>
          <a:fontRef idx="minor">
            <a:schemeClr val="lt1"/>
          </a:fontRef>
        </p:style>
      </p:cxnSp>
      <p:sp>
        <p:nvSpPr>
          <p:cNvPr id="77" name="ZoneTexte 76">
            <a:extLst>
              <a:ext uri="{FF2B5EF4-FFF2-40B4-BE49-F238E27FC236}">
                <a16:creationId xmlns:a16="http://schemas.microsoft.com/office/drawing/2014/main" id="{3EDA2C39-DA6A-B5E8-9C48-B20A56DE0BD3}"/>
              </a:ext>
            </a:extLst>
          </p:cNvPr>
          <p:cNvSpPr txBox="1"/>
          <p:nvPr/>
        </p:nvSpPr>
        <p:spPr>
          <a:xfrm>
            <a:off x="3505249" y="2605700"/>
            <a:ext cx="939881" cy="561969"/>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00AFAA"/>
                </a:solidFill>
              </a:rPr>
              <a:t>GRAVITÉ DES IMPACTS</a:t>
            </a:r>
          </a:p>
          <a:p>
            <a:r>
              <a:rPr lang="fr-FR" sz="550" i="1" dirty="0"/>
              <a:t>(identique pour le scénario stratégique et tous ses chemins d’attaque)</a:t>
            </a:r>
          </a:p>
        </p:txBody>
      </p:sp>
      <p:sp>
        <p:nvSpPr>
          <p:cNvPr id="78" name="Rectangle 77">
            <a:extLst>
              <a:ext uri="{FF2B5EF4-FFF2-40B4-BE49-F238E27FC236}">
                <a16:creationId xmlns:a16="http://schemas.microsoft.com/office/drawing/2014/main" id="{798E33B5-5E71-40BF-703B-1545126FC8F4}"/>
              </a:ext>
            </a:extLst>
          </p:cNvPr>
          <p:cNvSpPr/>
          <p:nvPr/>
        </p:nvSpPr>
        <p:spPr>
          <a:xfrm>
            <a:off x="1109260" y="2743760"/>
            <a:ext cx="685019" cy="293579"/>
          </a:xfrm>
          <a:prstGeom prst="rect">
            <a:avLst/>
          </a:prstGeom>
          <a:solidFill>
            <a:srgbClr val="00AFAA"/>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Chemin d’attaque (1)</a:t>
            </a:r>
          </a:p>
        </p:txBody>
      </p:sp>
      <p:sp>
        <p:nvSpPr>
          <p:cNvPr id="85" name="Rectangle 84">
            <a:extLst>
              <a:ext uri="{FF2B5EF4-FFF2-40B4-BE49-F238E27FC236}">
                <a16:creationId xmlns:a16="http://schemas.microsoft.com/office/drawing/2014/main" id="{826F396F-6EB3-4F36-9EF8-D5A361ECE85A}"/>
              </a:ext>
            </a:extLst>
          </p:cNvPr>
          <p:cNvSpPr/>
          <p:nvPr/>
        </p:nvSpPr>
        <p:spPr>
          <a:xfrm>
            <a:off x="2479147" y="2743760"/>
            <a:ext cx="685019" cy="293579"/>
          </a:xfrm>
          <a:prstGeom prst="rect">
            <a:avLst/>
          </a:prstGeom>
          <a:solidFill>
            <a:srgbClr val="00AFAA"/>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Chemin d’attaque (n)</a:t>
            </a:r>
          </a:p>
        </p:txBody>
      </p:sp>
      <p:cxnSp>
        <p:nvCxnSpPr>
          <p:cNvPr id="87" name="Connecteur droit avec flèche 86">
            <a:extLst>
              <a:ext uri="{FF2B5EF4-FFF2-40B4-BE49-F238E27FC236}">
                <a16:creationId xmlns:a16="http://schemas.microsoft.com/office/drawing/2014/main" id="{3D5C7B67-1741-B6FD-996F-2E7578278A13}"/>
              </a:ext>
            </a:extLst>
          </p:cNvPr>
          <p:cNvCxnSpPr>
            <a:cxnSpLocks/>
          </p:cNvCxnSpPr>
          <p:nvPr/>
        </p:nvCxnSpPr>
        <p:spPr>
          <a:xfrm>
            <a:off x="2135362" y="2500526"/>
            <a:ext cx="0" cy="111833"/>
          </a:xfrm>
          <a:prstGeom prst="straightConnector1">
            <a:avLst/>
          </a:prstGeom>
          <a:noFill/>
          <a:ln w="12700">
            <a:solidFill>
              <a:srgbClr val="00AFAA"/>
            </a:solidFill>
            <a:headEnd type="none"/>
            <a:tailEnd type="none"/>
          </a:ln>
        </p:spPr>
        <p:style>
          <a:lnRef idx="2">
            <a:schemeClr val="accent1">
              <a:shade val="50000"/>
            </a:schemeClr>
          </a:lnRef>
          <a:fillRef idx="1">
            <a:schemeClr val="accent1"/>
          </a:fillRef>
          <a:effectRef idx="0">
            <a:schemeClr val="accent1"/>
          </a:effectRef>
          <a:fontRef idx="minor">
            <a:schemeClr val="lt1"/>
          </a:fontRef>
        </p:style>
      </p:cxnSp>
      <p:sp>
        <p:nvSpPr>
          <p:cNvPr id="88" name="Forme libre 87">
            <a:extLst>
              <a:ext uri="{FF2B5EF4-FFF2-40B4-BE49-F238E27FC236}">
                <a16:creationId xmlns:a16="http://schemas.microsoft.com/office/drawing/2014/main" id="{8556E069-3DD9-714F-E21F-7451302C98C8}"/>
              </a:ext>
            </a:extLst>
          </p:cNvPr>
          <p:cNvSpPr/>
          <p:nvPr/>
        </p:nvSpPr>
        <p:spPr>
          <a:xfrm rot="10800000">
            <a:off x="1451768" y="2619481"/>
            <a:ext cx="1369887" cy="84576"/>
          </a:xfrm>
          <a:custGeom>
            <a:avLst/>
            <a:gdLst>
              <a:gd name="connsiteX0" fmla="*/ 0 w 2286000"/>
              <a:gd name="connsiteY0" fmla="*/ 31376 h 295835"/>
              <a:gd name="connsiteX1" fmla="*/ 0 w 2286000"/>
              <a:gd name="connsiteY1" fmla="*/ 295835 h 295835"/>
              <a:gd name="connsiteX2" fmla="*/ 2286000 w 2286000"/>
              <a:gd name="connsiteY2" fmla="*/ 295835 h 295835"/>
              <a:gd name="connsiteX3" fmla="*/ 2286000 w 2286000"/>
              <a:gd name="connsiteY3" fmla="*/ 0 h 295835"/>
              <a:gd name="connsiteX4" fmla="*/ 2286000 w 2286000"/>
              <a:gd name="connsiteY4" fmla="*/ 0 h 295835"/>
              <a:gd name="connsiteX0" fmla="*/ 0 w 2286000"/>
              <a:gd name="connsiteY0" fmla="*/ 0 h 299293"/>
              <a:gd name="connsiteX1" fmla="*/ 0 w 2286000"/>
              <a:gd name="connsiteY1" fmla="*/ 299293 h 299293"/>
              <a:gd name="connsiteX2" fmla="*/ 2286000 w 2286000"/>
              <a:gd name="connsiteY2" fmla="*/ 299293 h 299293"/>
              <a:gd name="connsiteX3" fmla="*/ 2286000 w 2286000"/>
              <a:gd name="connsiteY3" fmla="*/ 3458 h 299293"/>
              <a:gd name="connsiteX4" fmla="*/ 2286000 w 2286000"/>
              <a:gd name="connsiteY4" fmla="*/ 3458 h 299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99293">
                <a:moveTo>
                  <a:pt x="0" y="0"/>
                </a:moveTo>
                <a:lnTo>
                  <a:pt x="0" y="299293"/>
                </a:lnTo>
                <a:lnTo>
                  <a:pt x="2286000" y="299293"/>
                </a:lnTo>
                <a:lnTo>
                  <a:pt x="2286000" y="3458"/>
                </a:lnTo>
                <a:lnTo>
                  <a:pt x="2286000" y="3458"/>
                </a:lnTo>
              </a:path>
            </a:pathLst>
          </a:custGeom>
          <a:noFill/>
          <a:ln w="12700">
            <a:solidFill>
              <a:srgbClr val="00AFAA"/>
            </a:solidFill>
            <a:headEnd type="arrow" w="sm" len="sm"/>
            <a:tailEnd type="arrow"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Rectangle : coins arrondis 88">
            <a:extLst>
              <a:ext uri="{FF2B5EF4-FFF2-40B4-BE49-F238E27FC236}">
                <a16:creationId xmlns:a16="http://schemas.microsoft.com/office/drawing/2014/main" id="{2725D76A-63AC-BAA8-A611-FE3FE5DE8E17}"/>
              </a:ext>
            </a:extLst>
          </p:cNvPr>
          <p:cNvSpPr/>
          <p:nvPr/>
        </p:nvSpPr>
        <p:spPr>
          <a:xfrm>
            <a:off x="1109259" y="2323323"/>
            <a:ext cx="2055600" cy="270000"/>
          </a:xfrm>
          <a:prstGeom prst="roundRect">
            <a:avLst>
              <a:gd name="adj" fmla="val 0"/>
            </a:avLst>
          </a:prstGeom>
          <a:solidFill>
            <a:srgbClr val="00AFAA"/>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Scénario stratégique</a:t>
            </a:r>
          </a:p>
        </p:txBody>
      </p:sp>
      <p:sp>
        <p:nvSpPr>
          <p:cNvPr id="90" name="Rectangle 89">
            <a:extLst>
              <a:ext uri="{FF2B5EF4-FFF2-40B4-BE49-F238E27FC236}">
                <a16:creationId xmlns:a16="http://schemas.microsoft.com/office/drawing/2014/main" id="{A8FCF6CD-A282-E08F-EFC3-685E72E20FDA}"/>
              </a:ext>
            </a:extLst>
          </p:cNvPr>
          <p:cNvSpPr/>
          <p:nvPr/>
        </p:nvSpPr>
        <p:spPr>
          <a:xfrm>
            <a:off x="2026406" y="2810383"/>
            <a:ext cx="236382" cy="109693"/>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200" b="1" i="1" dirty="0">
                <a:solidFill>
                  <a:srgbClr val="0070C0"/>
                </a:solidFill>
                <a:latin typeface="Segoe UI" panose="020B0502040204020203" pitchFamily="34" charset="0"/>
                <a:cs typeface="Segoe UI" panose="020B0502040204020203" pitchFamily="34" charset="0"/>
              </a:rPr>
              <a:t>…</a:t>
            </a:r>
          </a:p>
        </p:txBody>
      </p:sp>
      <p:sp>
        <p:nvSpPr>
          <p:cNvPr id="91" name="Rectangle 90">
            <a:extLst>
              <a:ext uri="{FF2B5EF4-FFF2-40B4-BE49-F238E27FC236}">
                <a16:creationId xmlns:a16="http://schemas.microsoft.com/office/drawing/2014/main" id="{C9A7E594-7D5C-AF25-29B1-CE4FD2AA05C7}"/>
              </a:ext>
            </a:extLst>
          </p:cNvPr>
          <p:cNvSpPr/>
          <p:nvPr/>
        </p:nvSpPr>
        <p:spPr>
          <a:xfrm>
            <a:off x="2026406" y="3231631"/>
            <a:ext cx="236382" cy="109693"/>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200" b="1" i="1" dirty="0">
                <a:solidFill>
                  <a:srgbClr val="0070C0"/>
                </a:solidFill>
                <a:latin typeface="Segoe UI" panose="020B0502040204020203" pitchFamily="34" charset="0"/>
                <a:cs typeface="Segoe UI" panose="020B0502040204020203" pitchFamily="34" charset="0"/>
              </a:rPr>
              <a:t>…</a:t>
            </a:r>
          </a:p>
        </p:txBody>
      </p:sp>
      <p:sp>
        <p:nvSpPr>
          <p:cNvPr id="92" name="ZoneTexte 91">
            <a:extLst>
              <a:ext uri="{FF2B5EF4-FFF2-40B4-BE49-F238E27FC236}">
                <a16:creationId xmlns:a16="http://schemas.microsoft.com/office/drawing/2014/main" id="{ED289E47-97F1-6344-178E-ABEAC803B90B}"/>
              </a:ext>
            </a:extLst>
          </p:cNvPr>
          <p:cNvSpPr txBox="1"/>
          <p:nvPr/>
        </p:nvSpPr>
        <p:spPr>
          <a:xfrm>
            <a:off x="3505248" y="3209078"/>
            <a:ext cx="990733" cy="264493"/>
          </a:xfrm>
          <a:prstGeom prst="rect">
            <a:avLst/>
          </a:prstGeom>
        </p:spPr>
        <p:txBody>
          <a:bodyPr vert="horz" lIns="0" tIns="0" rIns="0" bIns="0" rtlCol="0" anchor="ctr">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C9AD00"/>
                </a:solidFill>
              </a:rPr>
              <a:t>VRAISEMBLANCE DU SCÉNARIO</a:t>
            </a:r>
          </a:p>
          <a:p>
            <a:r>
              <a:rPr lang="fr-FR" sz="550" i="1" dirty="0"/>
              <a:t>(propre à chaque scénario opérationnel)</a:t>
            </a:r>
          </a:p>
        </p:txBody>
      </p:sp>
      <p:sp>
        <p:nvSpPr>
          <p:cNvPr id="93" name="ZoneTexte 92">
            <a:extLst>
              <a:ext uri="{FF2B5EF4-FFF2-40B4-BE49-F238E27FC236}">
                <a16:creationId xmlns:a16="http://schemas.microsoft.com/office/drawing/2014/main" id="{50FC16AB-E1C1-72E5-953D-6147E19BA1DB}"/>
              </a:ext>
            </a:extLst>
          </p:cNvPr>
          <p:cNvSpPr txBox="1"/>
          <p:nvPr/>
        </p:nvSpPr>
        <p:spPr>
          <a:xfrm>
            <a:off x="3505249" y="3572701"/>
            <a:ext cx="955802" cy="350847"/>
          </a:xfrm>
          <a:prstGeom prst="rect">
            <a:avLst/>
          </a:prstGeom>
        </p:spPr>
        <p:txBody>
          <a:bodyPr vert="horz" lIns="0" tIns="0" rIns="0" bIns="0" rtlCol="0" anchor="t">
            <a:noAutofit/>
          </a:bodyPr>
          <a:lstStyle>
            <a:defPPr>
              <a:defRPr lang="fr-FR"/>
            </a:defPPr>
            <a:lvl1pPr>
              <a:spcBef>
                <a:spcPts val="0"/>
              </a:spcBef>
              <a:spcAft>
                <a:spcPts val="0"/>
              </a:spcAft>
              <a:buClr>
                <a:srgbClr val="E53D51"/>
              </a:buClr>
              <a:defRPr sz="1200">
                <a:solidFill>
                  <a:srgbClr val="252525"/>
                </a:solidFill>
                <a:latin typeface="Segoe UI" panose="020B0502040204020203" pitchFamily="34" charset="0"/>
                <a:cs typeface="Segoe UI" panose="020B0502040204020203" pitchFamily="34" charset="0"/>
              </a:defRPr>
            </a:lvl1pPr>
          </a:lstStyle>
          <a:p>
            <a:r>
              <a:rPr lang="fr-FR" sz="550" i="1" dirty="0">
                <a:solidFill>
                  <a:srgbClr val="E73C50"/>
                </a:solidFill>
              </a:rPr>
              <a:t>NIVEAU DE RISQUE</a:t>
            </a:r>
          </a:p>
          <a:p>
            <a:r>
              <a:rPr lang="fr-FR" sz="550" i="1" dirty="0"/>
              <a:t>(propre à chaque scénario de risque, évalué sur la base de sa gravité et de sa vraisemblance)</a:t>
            </a:r>
          </a:p>
        </p:txBody>
      </p:sp>
      <p:cxnSp>
        <p:nvCxnSpPr>
          <p:cNvPr id="94" name="Connecteur droit 93">
            <a:extLst>
              <a:ext uri="{FF2B5EF4-FFF2-40B4-BE49-F238E27FC236}">
                <a16:creationId xmlns:a16="http://schemas.microsoft.com/office/drawing/2014/main" id="{136901BA-4F64-6A35-0BE7-7FB0AD8E48BF}"/>
              </a:ext>
            </a:extLst>
          </p:cNvPr>
          <p:cNvCxnSpPr>
            <a:cxnSpLocks/>
          </p:cNvCxnSpPr>
          <p:nvPr/>
        </p:nvCxnSpPr>
        <p:spPr>
          <a:xfrm>
            <a:off x="3174801" y="2892602"/>
            <a:ext cx="306603" cy="0"/>
          </a:xfrm>
          <a:prstGeom prst="line">
            <a:avLst/>
          </a:prstGeom>
          <a:ln w="12700">
            <a:solidFill>
              <a:srgbClr val="00AFAA"/>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414AD040-A8D5-BFB2-9990-F5B98A7095EA}"/>
              </a:ext>
            </a:extLst>
          </p:cNvPr>
          <p:cNvCxnSpPr>
            <a:cxnSpLocks/>
          </p:cNvCxnSpPr>
          <p:nvPr/>
        </p:nvCxnSpPr>
        <p:spPr>
          <a:xfrm>
            <a:off x="3174801" y="3312513"/>
            <a:ext cx="306603" cy="0"/>
          </a:xfrm>
          <a:prstGeom prst="line">
            <a:avLst/>
          </a:prstGeom>
          <a:ln w="12700">
            <a:solidFill>
              <a:srgbClr val="C9AD00"/>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96" name="Connecteur droit 95">
            <a:extLst>
              <a:ext uri="{FF2B5EF4-FFF2-40B4-BE49-F238E27FC236}">
                <a16:creationId xmlns:a16="http://schemas.microsoft.com/office/drawing/2014/main" id="{CF62221B-C7B5-40F0-903B-726AE70705A8}"/>
              </a:ext>
            </a:extLst>
          </p:cNvPr>
          <p:cNvCxnSpPr>
            <a:cxnSpLocks/>
          </p:cNvCxnSpPr>
          <p:nvPr/>
        </p:nvCxnSpPr>
        <p:spPr>
          <a:xfrm>
            <a:off x="3174801" y="3630365"/>
            <a:ext cx="306603" cy="0"/>
          </a:xfrm>
          <a:prstGeom prst="line">
            <a:avLst/>
          </a:prstGeom>
          <a:ln w="12700">
            <a:solidFill>
              <a:srgbClr val="E73C50"/>
            </a:solidFill>
            <a:prstDash val="sysDot"/>
            <a:headEnd type="none" w="sm" len="sm"/>
            <a:tailEnd type="arrow" w="sm" len="sm"/>
          </a:ln>
        </p:spPr>
        <p:style>
          <a:lnRef idx="1">
            <a:schemeClr val="accent1"/>
          </a:lnRef>
          <a:fillRef idx="0">
            <a:schemeClr val="accent1"/>
          </a:fillRef>
          <a:effectRef idx="0">
            <a:schemeClr val="accent1"/>
          </a:effectRef>
          <a:fontRef idx="minor">
            <a:schemeClr val="tx1"/>
          </a:fontRef>
        </p:style>
      </p:cxnSp>
      <p:cxnSp>
        <p:nvCxnSpPr>
          <p:cNvPr id="100" name="Connecteur droit avec flèche 99">
            <a:extLst>
              <a:ext uri="{FF2B5EF4-FFF2-40B4-BE49-F238E27FC236}">
                <a16:creationId xmlns:a16="http://schemas.microsoft.com/office/drawing/2014/main" id="{842CEE9D-8355-C87D-B197-DCEBE3509FDF}"/>
              </a:ext>
            </a:extLst>
          </p:cNvPr>
          <p:cNvCxnSpPr>
            <a:cxnSpLocks/>
          </p:cNvCxnSpPr>
          <p:nvPr/>
        </p:nvCxnSpPr>
        <p:spPr>
          <a:xfrm flipH="1">
            <a:off x="2822799" y="3037339"/>
            <a:ext cx="1" cy="130330"/>
          </a:xfrm>
          <a:prstGeom prst="straightConnector1">
            <a:avLst/>
          </a:prstGeom>
          <a:noFill/>
          <a:ln w="12700">
            <a:solidFill>
              <a:srgbClr val="00AFAA"/>
            </a:solidFill>
            <a:headEnd type="none" w="sm" len="sm"/>
            <a:tailEnd type="arrow" w="sm" len="sm"/>
          </a:ln>
        </p:spPr>
        <p:style>
          <a:lnRef idx="2">
            <a:schemeClr val="accent1">
              <a:shade val="50000"/>
            </a:schemeClr>
          </a:lnRef>
          <a:fillRef idx="1">
            <a:schemeClr val="accent1"/>
          </a:fillRef>
          <a:effectRef idx="0">
            <a:schemeClr val="accent1"/>
          </a:effectRef>
          <a:fontRef idx="minor">
            <a:schemeClr val="lt1"/>
          </a:fontRef>
        </p:style>
      </p:cxnSp>
      <p:sp>
        <p:nvSpPr>
          <p:cNvPr id="101" name="Rectangle 100">
            <a:extLst>
              <a:ext uri="{FF2B5EF4-FFF2-40B4-BE49-F238E27FC236}">
                <a16:creationId xmlns:a16="http://schemas.microsoft.com/office/drawing/2014/main" id="{450E5D16-384F-1867-3DE4-FABF9572D423}"/>
              </a:ext>
            </a:extLst>
          </p:cNvPr>
          <p:cNvSpPr/>
          <p:nvPr/>
        </p:nvSpPr>
        <p:spPr>
          <a:xfrm>
            <a:off x="1109260" y="3165724"/>
            <a:ext cx="685019" cy="293579"/>
          </a:xfrm>
          <a:prstGeom prst="rect">
            <a:avLst/>
          </a:prstGeom>
          <a:solidFill>
            <a:srgbClr val="C9AD00"/>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(1)</a:t>
            </a:r>
          </a:p>
        </p:txBody>
      </p:sp>
      <p:sp>
        <p:nvSpPr>
          <p:cNvPr id="102" name="Rectangle 101">
            <a:extLst>
              <a:ext uri="{FF2B5EF4-FFF2-40B4-BE49-F238E27FC236}">
                <a16:creationId xmlns:a16="http://schemas.microsoft.com/office/drawing/2014/main" id="{A952A1A3-3651-554A-2363-B2461192CCA8}"/>
              </a:ext>
            </a:extLst>
          </p:cNvPr>
          <p:cNvSpPr/>
          <p:nvPr/>
        </p:nvSpPr>
        <p:spPr>
          <a:xfrm>
            <a:off x="2479147" y="3165724"/>
            <a:ext cx="685019" cy="293579"/>
          </a:xfrm>
          <a:prstGeom prst="rect">
            <a:avLst/>
          </a:prstGeom>
          <a:solidFill>
            <a:srgbClr val="C9AD00"/>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Scénario opérationnel (n)</a:t>
            </a:r>
          </a:p>
        </p:txBody>
      </p:sp>
      <p:cxnSp>
        <p:nvCxnSpPr>
          <p:cNvPr id="105" name="Connecteur droit avec flèche 104">
            <a:extLst>
              <a:ext uri="{FF2B5EF4-FFF2-40B4-BE49-F238E27FC236}">
                <a16:creationId xmlns:a16="http://schemas.microsoft.com/office/drawing/2014/main" id="{1CA83FBF-9746-B26E-BE2F-24CA2F145A9F}"/>
              </a:ext>
            </a:extLst>
          </p:cNvPr>
          <p:cNvCxnSpPr>
            <a:cxnSpLocks/>
          </p:cNvCxnSpPr>
          <p:nvPr/>
        </p:nvCxnSpPr>
        <p:spPr>
          <a:xfrm>
            <a:off x="2131037" y="1863714"/>
            <a:ext cx="0" cy="467954"/>
          </a:xfrm>
          <a:prstGeom prst="straightConnector1">
            <a:avLst/>
          </a:prstGeom>
          <a:noFill/>
          <a:ln w="12700">
            <a:solidFill>
              <a:srgbClr val="9C248D"/>
            </a:solidFill>
            <a:headEnd type="none" w="sm" len="sm"/>
            <a:tailEnd type="arrow" w="sm" len="sm"/>
          </a:ln>
        </p:spPr>
        <p:style>
          <a:lnRef idx="2">
            <a:schemeClr val="accent1">
              <a:shade val="50000"/>
            </a:schemeClr>
          </a:lnRef>
          <a:fillRef idx="1">
            <a:schemeClr val="accent1"/>
          </a:fillRef>
          <a:effectRef idx="0">
            <a:schemeClr val="accent1"/>
          </a:effectRef>
          <a:fontRef idx="minor">
            <a:schemeClr val="lt1"/>
          </a:fontRef>
        </p:style>
      </p:cxnSp>
      <p:sp>
        <p:nvSpPr>
          <p:cNvPr id="107" name="Rectangle 106">
            <a:extLst>
              <a:ext uri="{FF2B5EF4-FFF2-40B4-BE49-F238E27FC236}">
                <a16:creationId xmlns:a16="http://schemas.microsoft.com/office/drawing/2014/main" id="{25F247F7-7CF4-AC16-4FD3-D76A08EC0147}"/>
              </a:ext>
            </a:extLst>
          </p:cNvPr>
          <p:cNvSpPr/>
          <p:nvPr/>
        </p:nvSpPr>
        <p:spPr>
          <a:xfrm>
            <a:off x="339160" y="1853236"/>
            <a:ext cx="685019" cy="190132"/>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b="1" i="1" dirty="0">
                <a:solidFill>
                  <a:srgbClr val="9C248D"/>
                </a:solidFill>
                <a:latin typeface="Segoe UI" panose="020B0502040204020203" pitchFamily="34" charset="0"/>
                <a:cs typeface="Segoe UI" panose="020B0502040204020203" pitchFamily="34" charset="0"/>
              </a:rPr>
              <a:t>ATELIER 2</a:t>
            </a:r>
          </a:p>
        </p:txBody>
      </p:sp>
      <p:sp>
        <p:nvSpPr>
          <p:cNvPr id="108" name="Rectangle 107">
            <a:extLst>
              <a:ext uri="{FF2B5EF4-FFF2-40B4-BE49-F238E27FC236}">
                <a16:creationId xmlns:a16="http://schemas.microsoft.com/office/drawing/2014/main" id="{C7C54A12-0F5C-B422-E740-C952C2FF4E5E}"/>
              </a:ext>
            </a:extLst>
          </p:cNvPr>
          <p:cNvSpPr/>
          <p:nvPr/>
        </p:nvSpPr>
        <p:spPr>
          <a:xfrm>
            <a:off x="339160" y="2693297"/>
            <a:ext cx="685019" cy="190132"/>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b="1" i="1" dirty="0">
                <a:solidFill>
                  <a:srgbClr val="00AFAA"/>
                </a:solidFill>
                <a:latin typeface="Segoe UI" panose="020B0502040204020203" pitchFamily="34" charset="0"/>
                <a:cs typeface="Segoe UI" panose="020B0502040204020203" pitchFamily="34" charset="0"/>
              </a:rPr>
              <a:t>ATELIER 3</a:t>
            </a:r>
          </a:p>
        </p:txBody>
      </p:sp>
      <p:sp>
        <p:nvSpPr>
          <p:cNvPr id="109" name="Rectangle 108">
            <a:extLst>
              <a:ext uri="{FF2B5EF4-FFF2-40B4-BE49-F238E27FC236}">
                <a16:creationId xmlns:a16="http://schemas.microsoft.com/office/drawing/2014/main" id="{061009B6-6554-39D0-3FE8-E21C60BAA3C2}"/>
              </a:ext>
            </a:extLst>
          </p:cNvPr>
          <p:cNvSpPr/>
          <p:nvPr/>
        </p:nvSpPr>
        <p:spPr>
          <a:xfrm>
            <a:off x="339160" y="3223786"/>
            <a:ext cx="685019" cy="190132"/>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b="1" i="1" dirty="0">
                <a:solidFill>
                  <a:srgbClr val="C9AD00"/>
                </a:solidFill>
                <a:latin typeface="Segoe UI" panose="020B0502040204020203" pitchFamily="34" charset="0"/>
                <a:cs typeface="Segoe UI" panose="020B0502040204020203" pitchFamily="34" charset="0"/>
              </a:rPr>
              <a:t>ATELIER 4</a:t>
            </a:r>
          </a:p>
        </p:txBody>
      </p:sp>
      <p:sp>
        <p:nvSpPr>
          <p:cNvPr id="111" name="Rectangle 110">
            <a:extLst>
              <a:ext uri="{FF2B5EF4-FFF2-40B4-BE49-F238E27FC236}">
                <a16:creationId xmlns:a16="http://schemas.microsoft.com/office/drawing/2014/main" id="{68BBE59E-FFB2-85E0-3195-A285CD9B1ADA}"/>
              </a:ext>
            </a:extLst>
          </p:cNvPr>
          <p:cNvSpPr/>
          <p:nvPr/>
        </p:nvSpPr>
        <p:spPr>
          <a:xfrm>
            <a:off x="339160" y="3546423"/>
            <a:ext cx="685019" cy="190132"/>
          </a:xfrm>
          <a:prstGeom prst="rect">
            <a:avLst/>
          </a:prstGeom>
          <a:no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r"/>
            <a:r>
              <a:rPr lang="fr-FR" sz="550" b="1" i="1" dirty="0">
                <a:solidFill>
                  <a:srgbClr val="E73C50"/>
                </a:solidFill>
                <a:latin typeface="Segoe UI" panose="020B0502040204020203" pitchFamily="34" charset="0"/>
                <a:cs typeface="Segoe UI" panose="020B0502040204020203" pitchFamily="34" charset="0"/>
              </a:rPr>
              <a:t>ATELIER 2</a:t>
            </a:r>
          </a:p>
        </p:txBody>
      </p:sp>
      <p:cxnSp>
        <p:nvCxnSpPr>
          <p:cNvPr id="116" name="Connecteur droit 115">
            <a:extLst>
              <a:ext uri="{FF2B5EF4-FFF2-40B4-BE49-F238E27FC236}">
                <a16:creationId xmlns:a16="http://schemas.microsoft.com/office/drawing/2014/main" id="{654468B8-892E-E834-55AE-469A4A7A5C3B}"/>
              </a:ext>
            </a:extLst>
          </p:cNvPr>
          <p:cNvCxnSpPr>
            <a:cxnSpLocks/>
          </p:cNvCxnSpPr>
          <p:nvPr/>
        </p:nvCxnSpPr>
        <p:spPr>
          <a:xfrm flipH="1">
            <a:off x="720484" y="3091279"/>
            <a:ext cx="3700803" cy="0"/>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Connecteur droit 116">
            <a:extLst>
              <a:ext uri="{FF2B5EF4-FFF2-40B4-BE49-F238E27FC236}">
                <a16:creationId xmlns:a16="http://schemas.microsoft.com/office/drawing/2014/main" id="{82AC5955-A990-B718-8B59-5EC91C95BEF8}"/>
              </a:ext>
            </a:extLst>
          </p:cNvPr>
          <p:cNvCxnSpPr>
            <a:cxnSpLocks/>
          </p:cNvCxnSpPr>
          <p:nvPr/>
        </p:nvCxnSpPr>
        <p:spPr>
          <a:xfrm flipH="1">
            <a:off x="720484" y="3538082"/>
            <a:ext cx="3700803" cy="0"/>
          </a:xfrm>
          <a:prstGeom prst="line">
            <a:avLst/>
          </a:prstGeom>
          <a:ln w="9525">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04" name="Rectangle : coins arrondis 103">
            <a:extLst>
              <a:ext uri="{FF2B5EF4-FFF2-40B4-BE49-F238E27FC236}">
                <a16:creationId xmlns:a16="http://schemas.microsoft.com/office/drawing/2014/main" id="{D5D22C8D-DFD0-136D-0B09-1A5A1DF801FD}"/>
              </a:ext>
            </a:extLst>
          </p:cNvPr>
          <p:cNvSpPr/>
          <p:nvPr/>
        </p:nvSpPr>
        <p:spPr>
          <a:xfrm>
            <a:off x="1109260" y="1813438"/>
            <a:ext cx="2054903" cy="299606"/>
          </a:xfrm>
          <a:prstGeom prst="roundRect">
            <a:avLst>
              <a:gd name="adj" fmla="val 0"/>
            </a:avLst>
          </a:prstGeom>
          <a:solidFill>
            <a:srgbClr val="9C248D"/>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550" dirty="0">
                <a:solidFill>
                  <a:schemeClr val="bg1"/>
                </a:solidFill>
                <a:latin typeface="Segoe UI" panose="020B0502040204020203" pitchFamily="34" charset="0"/>
                <a:cs typeface="Segoe UI" panose="020B0502040204020203" pitchFamily="34" charset="0"/>
              </a:rPr>
              <a:t>Couple source de risque / objectif visé</a:t>
            </a:r>
          </a:p>
          <a:p>
            <a:pPr algn="ctr"/>
            <a:r>
              <a:rPr lang="fr-FR" sz="550" dirty="0">
                <a:solidFill>
                  <a:schemeClr val="bg1"/>
                </a:solidFill>
                <a:latin typeface="Segoe UI" panose="020B0502040204020203" pitchFamily="34" charset="0"/>
                <a:cs typeface="Segoe UI" panose="020B0502040204020203" pitchFamily="34" charset="0"/>
              </a:rPr>
              <a:t>(SR / OV)</a:t>
            </a:r>
          </a:p>
        </p:txBody>
      </p:sp>
      <p:grpSp>
        <p:nvGrpSpPr>
          <p:cNvPr id="57" name="Groupe 56">
            <a:extLst>
              <a:ext uri="{FF2B5EF4-FFF2-40B4-BE49-F238E27FC236}">
                <a16:creationId xmlns:a16="http://schemas.microsoft.com/office/drawing/2014/main" id="{1C9B976E-DD5A-DDD4-F3BC-04A8BA211561}"/>
              </a:ext>
            </a:extLst>
          </p:cNvPr>
          <p:cNvGrpSpPr>
            <a:grpSpLocks noChangeAspect="1"/>
          </p:cNvGrpSpPr>
          <p:nvPr/>
        </p:nvGrpSpPr>
        <p:grpSpPr>
          <a:xfrm>
            <a:off x="5776488" y="4106129"/>
            <a:ext cx="1440000" cy="448117"/>
            <a:chOff x="3270358" y="4384514"/>
            <a:chExt cx="1800000" cy="560147"/>
          </a:xfrm>
        </p:grpSpPr>
        <p:sp>
          <p:nvSpPr>
            <p:cNvPr id="52" name="Rectangle : coins arrondis 51">
              <a:extLst>
                <a:ext uri="{FF2B5EF4-FFF2-40B4-BE49-F238E27FC236}">
                  <a16:creationId xmlns:a16="http://schemas.microsoft.com/office/drawing/2014/main" id="{08847B2C-7F2F-02D4-B27A-EFF852577423}"/>
                </a:ext>
              </a:extLst>
            </p:cNvPr>
            <p:cNvSpPr/>
            <p:nvPr/>
          </p:nvSpPr>
          <p:spPr>
            <a:xfrm>
              <a:off x="3270358" y="4548661"/>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latin typeface="Segoe UI" panose="020B0502040204020203" pitchFamily="34" charset="0"/>
                  <a:ea typeface="Segoe UI" panose="020B0502040204020203" pitchFamily="34" charset="0"/>
                  <a:cs typeface="Segoe UI" panose="020B0502040204020203" pitchFamily="34" charset="0"/>
                </a:rPr>
                <a:t>Identification des risques</a:t>
              </a:r>
            </a:p>
          </p:txBody>
        </p:sp>
        <p:sp>
          <p:nvSpPr>
            <p:cNvPr id="53" name="Ellipse 52">
              <a:extLst>
                <a:ext uri="{FF2B5EF4-FFF2-40B4-BE49-F238E27FC236}">
                  <a16:creationId xmlns:a16="http://schemas.microsoft.com/office/drawing/2014/main" id="{203DB56A-964F-B081-127A-1A44BF49DFA5}"/>
                </a:ext>
              </a:extLst>
            </p:cNvPr>
            <p:cNvSpPr/>
            <p:nvPr/>
          </p:nvSpPr>
          <p:spPr>
            <a:xfrm>
              <a:off x="3278325" y="4389083"/>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1</a:t>
              </a:r>
            </a:p>
          </p:txBody>
        </p:sp>
        <p:sp>
          <p:nvSpPr>
            <p:cNvPr id="54" name="Ellipse 53">
              <a:extLst>
                <a:ext uri="{FF2B5EF4-FFF2-40B4-BE49-F238E27FC236}">
                  <a16:creationId xmlns:a16="http://schemas.microsoft.com/office/drawing/2014/main" id="{3AF57CCC-97E2-AB1D-F5BE-2E41CE84B851}"/>
                </a:ext>
              </a:extLst>
            </p:cNvPr>
            <p:cNvSpPr/>
            <p:nvPr/>
          </p:nvSpPr>
          <p:spPr>
            <a:xfrm>
              <a:off x="3555534" y="4384514"/>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2</a:t>
              </a:r>
            </a:p>
          </p:txBody>
        </p:sp>
        <p:sp>
          <p:nvSpPr>
            <p:cNvPr id="55" name="Ellipse 54">
              <a:extLst>
                <a:ext uri="{FF2B5EF4-FFF2-40B4-BE49-F238E27FC236}">
                  <a16:creationId xmlns:a16="http://schemas.microsoft.com/office/drawing/2014/main" id="{21D534B2-B55D-751C-6F92-0192008EBA11}"/>
                </a:ext>
              </a:extLst>
            </p:cNvPr>
            <p:cNvSpPr/>
            <p:nvPr/>
          </p:nvSpPr>
          <p:spPr>
            <a:xfrm>
              <a:off x="3832743" y="4384514"/>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3</a:t>
              </a:r>
            </a:p>
          </p:txBody>
        </p:sp>
        <p:sp>
          <p:nvSpPr>
            <p:cNvPr id="56" name="Ellipse 55">
              <a:extLst>
                <a:ext uri="{FF2B5EF4-FFF2-40B4-BE49-F238E27FC236}">
                  <a16:creationId xmlns:a16="http://schemas.microsoft.com/office/drawing/2014/main" id="{EA50E2BC-4B79-1847-9005-C55C702088AA}"/>
                </a:ext>
              </a:extLst>
            </p:cNvPr>
            <p:cNvSpPr/>
            <p:nvPr/>
          </p:nvSpPr>
          <p:spPr>
            <a:xfrm>
              <a:off x="4109951" y="4384514"/>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4</a:t>
              </a:r>
            </a:p>
          </p:txBody>
        </p:sp>
      </p:grpSp>
      <p:sp>
        <p:nvSpPr>
          <p:cNvPr id="3" name="Title 4">
            <a:extLst>
              <a:ext uri="{FF2B5EF4-FFF2-40B4-BE49-F238E27FC236}">
                <a16:creationId xmlns:a16="http://schemas.microsoft.com/office/drawing/2014/main" id="{9653572B-5041-E118-EE57-4E17A62E0E3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l’étape 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5" name="ZoneTexte 4">
            <a:extLst>
              <a:ext uri="{FF2B5EF4-FFF2-40B4-BE49-F238E27FC236}">
                <a16:creationId xmlns:a16="http://schemas.microsoft.com/office/drawing/2014/main" id="{C173DA37-3C42-B7FD-81C3-02931E699780}"/>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E88B00"/>
                </a:solidFill>
                <a:latin typeface="Segoe UI" panose="020B0502040204020203" pitchFamily="34" charset="0"/>
                <a:ea typeface="+mn-ea"/>
                <a:cs typeface="Segoe UI" panose="020B0502040204020203" pitchFamily="34" charset="0"/>
              </a:rPr>
              <a:t>Identification des risques ISO 27005:2022</a:t>
            </a:r>
          </a:p>
        </p:txBody>
      </p:sp>
      <p:sp>
        <p:nvSpPr>
          <p:cNvPr id="69" name="ZoneTexte 68">
            <a:extLst>
              <a:ext uri="{FF2B5EF4-FFF2-40B4-BE49-F238E27FC236}">
                <a16:creationId xmlns:a16="http://schemas.microsoft.com/office/drawing/2014/main" id="{C5615A3D-ECAB-4F17-995D-84315E9ACA56}"/>
              </a:ext>
            </a:extLst>
          </p:cNvPr>
          <p:cNvSpPr txBox="1"/>
          <p:nvPr/>
        </p:nvSpPr>
        <p:spPr>
          <a:xfrm>
            <a:off x="2603158"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chemeClr val="tx1"/>
                </a:solidFill>
                <a:latin typeface="Segoe UI" panose="020B0502040204020203" pitchFamily="34" charset="0"/>
                <a:cs typeface="Segoe UI" panose="020B0502040204020203" pitchFamily="34" charset="0"/>
              </a:rPr>
              <a:t>2. Identification des risques</a:t>
            </a:r>
          </a:p>
        </p:txBody>
      </p:sp>
    </p:spTree>
    <p:extLst>
      <p:ext uri="{BB962C8B-B14F-4D97-AF65-F5344CB8AC3E}">
        <p14:creationId xmlns:p14="http://schemas.microsoft.com/office/powerpoint/2010/main" val="323668807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737CA508-15DA-E64C-A31B-0C7AD84A421E}"/>
              </a:ext>
            </a:extLst>
          </p:cNvPr>
          <p:cNvCxnSpPr>
            <a:cxnSpLocks/>
          </p:cNvCxnSpPr>
          <p:nvPr/>
        </p:nvCxnSpPr>
        <p:spPr>
          <a:xfrm>
            <a:off x="4572000" y="1525361"/>
            <a:ext cx="0" cy="3335968"/>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5" name="ZoneTexte 4">
            <a:extLst>
              <a:ext uri="{FF2B5EF4-FFF2-40B4-BE49-F238E27FC236}">
                <a16:creationId xmlns:a16="http://schemas.microsoft.com/office/drawing/2014/main" id="{6D7B3C8D-DE2B-2AC2-4FBD-157C49B786D4}"/>
              </a:ext>
            </a:extLst>
          </p:cNvPr>
          <p:cNvSpPr txBox="1"/>
          <p:nvPr/>
        </p:nvSpPr>
        <p:spPr>
          <a:xfrm>
            <a:off x="2603158" y="1155103"/>
            <a:ext cx="3937684" cy="45866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rgbClr val="252525"/>
                </a:solidFill>
                <a:latin typeface="Segoe UI" panose="020B0502040204020203" pitchFamily="34" charset="0"/>
                <a:cs typeface="Segoe UI" panose="020B0502040204020203" pitchFamily="34" charset="0"/>
              </a:rPr>
              <a:t>3. Analyse du risque</a:t>
            </a:r>
          </a:p>
          <a:p>
            <a:pPr algn="ctr"/>
            <a:r>
              <a:rPr lang="fr-FR" sz="1100" i="1" dirty="0">
                <a:solidFill>
                  <a:srgbClr val="252525"/>
                </a:solidFill>
                <a:latin typeface="Segoe UI" panose="020B0502040204020203" pitchFamily="34" charset="0"/>
                <a:cs typeface="Segoe UI" panose="020B0502040204020203" pitchFamily="34" charset="0"/>
              </a:rPr>
              <a:t>4. Évaluation du risque</a:t>
            </a:r>
          </a:p>
        </p:txBody>
      </p:sp>
      <p:sp>
        <p:nvSpPr>
          <p:cNvPr id="8" name="ZoneTexte 7">
            <a:extLst>
              <a:ext uri="{FF2B5EF4-FFF2-40B4-BE49-F238E27FC236}">
                <a16:creationId xmlns:a16="http://schemas.microsoft.com/office/drawing/2014/main" id="{9AFCE3F6-ECA5-3FCF-0BC7-DD4F420AC980}"/>
              </a:ext>
            </a:extLst>
          </p:cNvPr>
          <p:cNvSpPr txBox="1"/>
          <p:nvPr/>
        </p:nvSpPr>
        <p:spPr>
          <a:xfrm>
            <a:off x="4897112" y="1867761"/>
            <a:ext cx="3061591" cy="703989"/>
          </a:xfrm>
          <a:prstGeom prst="rect">
            <a:avLst/>
          </a:prstGeom>
        </p:spPr>
        <p:txBody>
          <a:bodyPr vert="horz" lIns="0" tIns="0" rIns="0" bIns="0" rtlCol="0">
            <a:noAutofit/>
          </a:bodyPr>
          <a:lstStyle>
            <a:defPPr>
              <a:defRPr lang="fr-FR"/>
            </a:defPPr>
            <a:lvl1pPr marL="7938">
              <a:spcBef>
                <a:spcPts val="0"/>
              </a:spcBef>
              <a:spcAft>
                <a:spcPts val="2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pPr marL="88900" indent="-80963">
              <a:spcAft>
                <a:spcPts val="300"/>
              </a:spcAft>
              <a:buFont typeface="Arial" panose="020B0604020202020204" pitchFamily="34" charset="0"/>
              <a:buChar char="•"/>
            </a:pPr>
            <a:r>
              <a:rPr lang="fr-FR" dirty="0"/>
              <a:t>Évaluation, à travers un ensemble de critères déterminés en amont, des risques identifiés.</a:t>
            </a:r>
          </a:p>
          <a:p>
            <a:pPr marL="88900" indent="-80963">
              <a:buFont typeface="Arial" panose="020B0604020202020204" pitchFamily="34" charset="0"/>
              <a:buChar char="•"/>
            </a:pPr>
            <a:r>
              <a:rPr lang="fr-FR" dirty="0"/>
              <a:t>Ces valeurs permettront ensuite de classifier le risque, en le confrontant aux critères d’acceptation du risque, définis par l’organisme</a:t>
            </a:r>
          </a:p>
        </p:txBody>
      </p:sp>
      <p:pic>
        <p:nvPicPr>
          <p:cNvPr id="9" name="Picture 4" descr="EBIOS RM workflow">
            <a:extLst>
              <a:ext uri="{FF2B5EF4-FFF2-40B4-BE49-F238E27FC236}">
                <a16:creationId xmlns:a16="http://schemas.microsoft.com/office/drawing/2014/main" id="{029957AB-BD92-FDEE-6030-E7A6D08CB22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88" t="12605" r="5000"/>
          <a:stretch/>
        </p:blipFill>
        <p:spPr bwMode="auto">
          <a:xfrm>
            <a:off x="1667371" y="3365679"/>
            <a:ext cx="2135188" cy="1245435"/>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C27E012C-76D2-0F32-B217-270FEFF654C0}"/>
              </a:ext>
            </a:extLst>
          </p:cNvPr>
          <p:cNvSpPr txBox="1"/>
          <p:nvPr/>
        </p:nvSpPr>
        <p:spPr>
          <a:xfrm>
            <a:off x="1403359" y="1867761"/>
            <a:ext cx="3102737" cy="1771958"/>
          </a:xfrm>
          <a:prstGeom prst="rect">
            <a:avLst/>
          </a:prstGeom>
        </p:spPr>
        <p:txBody>
          <a:bodyPr vert="horz" lIns="0" tIns="0" rIns="0" bIns="0" rtlCol="0">
            <a:noAutofit/>
          </a:bodyPr>
          <a:lstStyle>
            <a:defPPr>
              <a:defRPr lang="fr-FR"/>
            </a:defPPr>
            <a:lvl1pPr marL="7938">
              <a:spcBef>
                <a:spcPts val="0"/>
              </a:spcBef>
              <a:spcAft>
                <a:spcPts val="200"/>
              </a:spcAft>
              <a:buClr>
                <a:srgbClr val="E53D51"/>
              </a:buClr>
              <a:defRPr sz="1100">
                <a:solidFill>
                  <a:srgbClr val="252525"/>
                </a:solidFill>
                <a:latin typeface="Segoe UI" panose="020B0502040204020203" pitchFamily="34" charset="0"/>
                <a:cs typeface="Segoe UI" panose="020B0502040204020203" pitchFamily="34" charset="0"/>
              </a:defRPr>
            </a:lvl1pPr>
            <a:lvl2pPr marL="7938" lvl="1">
              <a:spcAft>
                <a:spcPts val="300"/>
              </a:spcAft>
              <a:defRPr sz="1100" b="1">
                <a:solidFill>
                  <a:srgbClr val="0070C0"/>
                </a:solidFill>
                <a:latin typeface="Segoe UI" panose="020B0502040204020203" pitchFamily="34" charset="0"/>
                <a:cs typeface="Segoe UI" panose="020B0502040204020203" pitchFamily="34" charset="0"/>
              </a:defRPr>
            </a:lvl2pPr>
          </a:lstStyle>
          <a:p>
            <a:pPr marL="88900" indent="-80963">
              <a:buClr>
                <a:srgbClr val="0070C0"/>
              </a:buClr>
              <a:buFont typeface="Arial" panose="020B0604020202020204" pitchFamily="34" charset="0"/>
              <a:buChar char="•"/>
            </a:pPr>
            <a:r>
              <a:rPr lang="fr-FR" dirty="0"/>
              <a:t>Atelier 2 : volonté de passage à l’acte (pertinence)</a:t>
            </a:r>
          </a:p>
          <a:p>
            <a:pPr marL="88900" indent="-80963">
              <a:buClr>
                <a:srgbClr val="0070C0"/>
              </a:buClr>
              <a:buFont typeface="Arial" panose="020B0604020202020204" pitchFamily="34" charset="0"/>
              <a:buChar char="•"/>
            </a:pPr>
            <a:r>
              <a:rPr lang="fr-FR" dirty="0"/>
              <a:t>Atelier 1 (3) : gravité</a:t>
            </a:r>
          </a:p>
          <a:p>
            <a:pPr marL="88900" indent="-80963">
              <a:buClr>
                <a:srgbClr val="0070C0"/>
              </a:buClr>
              <a:buFont typeface="Arial" panose="020B0604020202020204" pitchFamily="34" charset="0"/>
              <a:buChar char="•"/>
            </a:pPr>
            <a:r>
              <a:rPr lang="fr-FR" dirty="0"/>
              <a:t>Atelier 4 : vraisemblance</a:t>
            </a:r>
          </a:p>
          <a:p>
            <a:pPr marL="88900" indent="-80963">
              <a:buClr>
                <a:srgbClr val="0070C0"/>
              </a:buClr>
              <a:buFont typeface="Arial" panose="020B0604020202020204" pitchFamily="34" charset="0"/>
              <a:buChar char="•"/>
            </a:pPr>
            <a:r>
              <a:rPr lang="fr-FR" dirty="0"/>
              <a:t>Atelier 5 : placement de chaque risque sur une matrice d’acceptation du risque, où chaque cellule reflète ces critères.</a:t>
            </a:r>
          </a:p>
        </p:txBody>
      </p:sp>
      <p:pic>
        <p:nvPicPr>
          <p:cNvPr id="17" name="Image 16">
            <a:extLst>
              <a:ext uri="{FF2B5EF4-FFF2-40B4-BE49-F238E27FC236}">
                <a16:creationId xmlns:a16="http://schemas.microsoft.com/office/drawing/2014/main" id="{1B1D08A8-7900-CA4D-F69D-6DCA79106DD9}"/>
              </a:ext>
            </a:extLst>
          </p:cNvPr>
          <p:cNvPicPr>
            <a:picLocks noChangeAspect="1"/>
          </p:cNvPicPr>
          <p:nvPr/>
        </p:nvPicPr>
        <p:blipFill rotWithShape="1">
          <a:blip r:embed="rId5">
            <a:extLst>
              <a:ext uri="{28A0092B-C50C-407E-A947-70E740481C1C}">
                <a14:useLocalDpi xmlns:a14="http://schemas.microsoft.com/office/drawing/2010/main" val="0"/>
              </a:ext>
            </a:extLst>
          </a:blip>
          <a:srcRect l="7879" t="26074" r="7981" b="24577"/>
          <a:stretch/>
        </p:blipFill>
        <p:spPr>
          <a:xfrm>
            <a:off x="556275" y="1307809"/>
            <a:ext cx="1008000" cy="577552"/>
          </a:xfrm>
          <a:prstGeom prst="rect">
            <a:avLst/>
          </a:prstGeom>
          <a:ln w="12700">
            <a:noFill/>
          </a:ln>
        </p:spPr>
      </p:pic>
      <p:pic>
        <p:nvPicPr>
          <p:cNvPr id="18" name="Graphique 17">
            <a:extLst>
              <a:ext uri="{FF2B5EF4-FFF2-40B4-BE49-F238E27FC236}">
                <a16:creationId xmlns:a16="http://schemas.microsoft.com/office/drawing/2014/main" id="{4DE39D70-89AD-E35B-47D9-ED455B2B457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5917" y="1381332"/>
            <a:ext cx="1141187" cy="430507"/>
          </a:xfrm>
          <a:prstGeom prst="rect">
            <a:avLst/>
          </a:prstGeom>
        </p:spPr>
      </p:pic>
      <p:grpSp>
        <p:nvGrpSpPr>
          <p:cNvPr id="21" name="Groupe 20">
            <a:extLst>
              <a:ext uri="{FF2B5EF4-FFF2-40B4-BE49-F238E27FC236}">
                <a16:creationId xmlns:a16="http://schemas.microsoft.com/office/drawing/2014/main" id="{36E0E110-9FDA-D86E-9767-9E10EDAA63EC}"/>
              </a:ext>
            </a:extLst>
          </p:cNvPr>
          <p:cNvGrpSpPr>
            <a:grpSpLocks noChangeAspect="1"/>
          </p:cNvGrpSpPr>
          <p:nvPr/>
        </p:nvGrpSpPr>
        <p:grpSpPr>
          <a:xfrm>
            <a:off x="5707907" y="3365679"/>
            <a:ext cx="1440000" cy="914442"/>
            <a:chOff x="5816352" y="3201532"/>
            <a:chExt cx="1800000" cy="1143053"/>
          </a:xfrm>
        </p:grpSpPr>
        <p:sp>
          <p:nvSpPr>
            <p:cNvPr id="3" name="Rectangle : coins arrondis 2">
              <a:extLst>
                <a:ext uri="{FF2B5EF4-FFF2-40B4-BE49-F238E27FC236}">
                  <a16:creationId xmlns:a16="http://schemas.microsoft.com/office/drawing/2014/main" id="{4B83FD2F-9600-127A-2464-43A661C02096}"/>
                </a:ext>
              </a:extLst>
            </p:cNvPr>
            <p:cNvSpPr/>
            <p:nvPr/>
          </p:nvSpPr>
          <p:spPr>
            <a:xfrm>
              <a:off x="5816352" y="3365679"/>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solidFill>
                    <a:schemeClr val="bg1"/>
                  </a:solidFill>
                  <a:latin typeface="Segoe UI" panose="020B0502040204020203" pitchFamily="34" charset="0"/>
                  <a:cs typeface="Segoe UI" panose="020B0502040204020203" pitchFamily="34" charset="0"/>
                </a:rPr>
                <a:t>Identification des risques</a:t>
              </a:r>
            </a:p>
          </p:txBody>
        </p:sp>
        <p:sp>
          <p:nvSpPr>
            <p:cNvPr id="6" name="Rectangle : coins arrondis 5">
              <a:extLst>
                <a:ext uri="{FF2B5EF4-FFF2-40B4-BE49-F238E27FC236}">
                  <a16:creationId xmlns:a16="http://schemas.microsoft.com/office/drawing/2014/main" id="{CED8977B-B8D7-6E85-8A65-C8104BEAEBB2}"/>
                </a:ext>
              </a:extLst>
            </p:cNvPr>
            <p:cNvSpPr/>
            <p:nvPr/>
          </p:nvSpPr>
          <p:spPr>
            <a:xfrm>
              <a:off x="5816352" y="3948585"/>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solidFill>
                    <a:schemeClr val="bg1"/>
                  </a:solidFill>
                  <a:latin typeface="Segoe UI" panose="020B0502040204020203" pitchFamily="34" charset="0"/>
                  <a:cs typeface="Segoe UI" panose="020B0502040204020203" pitchFamily="34" charset="0"/>
                </a:rPr>
                <a:t>Analyse du risque</a:t>
              </a:r>
            </a:p>
          </p:txBody>
        </p:sp>
        <p:sp>
          <p:nvSpPr>
            <p:cNvPr id="7" name="Ellipse 6">
              <a:extLst>
                <a:ext uri="{FF2B5EF4-FFF2-40B4-BE49-F238E27FC236}">
                  <a16:creationId xmlns:a16="http://schemas.microsoft.com/office/drawing/2014/main" id="{A7E1AB1D-80EB-8ABD-DE8D-96898BEAF09A}"/>
                </a:ext>
              </a:extLst>
            </p:cNvPr>
            <p:cNvSpPr/>
            <p:nvPr/>
          </p:nvSpPr>
          <p:spPr>
            <a:xfrm>
              <a:off x="5824319" y="3206101"/>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1</a:t>
              </a:r>
            </a:p>
          </p:txBody>
        </p:sp>
        <p:sp>
          <p:nvSpPr>
            <p:cNvPr id="11" name="Ellipse 10">
              <a:extLst>
                <a:ext uri="{FF2B5EF4-FFF2-40B4-BE49-F238E27FC236}">
                  <a16:creationId xmlns:a16="http://schemas.microsoft.com/office/drawing/2014/main" id="{AB33A28D-CD02-B927-436D-291F1DDFECE9}"/>
                </a:ext>
              </a:extLst>
            </p:cNvPr>
            <p:cNvSpPr/>
            <p:nvPr/>
          </p:nvSpPr>
          <p:spPr>
            <a:xfrm>
              <a:off x="5824319" y="3790906"/>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1</a:t>
              </a:r>
            </a:p>
          </p:txBody>
        </p:sp>
        <p:cxnSp>
          <p:nvCxnSpPr>
            <p:cNvPr id="13" name="Connecteur droit 12">
              <a:extLst>
                <a:ext uri="{FF2B5EF4-FFF2-40B4-BE49-F238E27FC236}">
                  <a16:creationId xmlns:a16="http://schemas.microsoft.com/office/drawing/2014/main" id="{56DCAF3B-D04D-C8E2-75B8-76B5B158766F}"/>
                </a:ext>
              </a:extLst>
            </p:cNvPr>
            <p:cNvCxnSpPr>
              <a:cxnSpLocks/>
            </p:cNvCxnSpPr>
            <p:nvPr/>
          </p:nvCxnSpPr>
          <p:spPr>
            <a:xfrm>
              <a:off x="6716352" y="3761679"/>
              <a:ext cx="901" cy="183309"/>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14" name="Ellipse 13">
              <a:extLst>
                <a:ext uri="{FF2B5EF4-FFF2-40B4-BE49-F238E27FC236}">
                  <a16:creationId xmlns:a16="http://schemas.microsoft.com/office/drawing/2014/main" id="{5AA58BB1-5491-53BE-2691-5A8DF637081D}"/>
                </a:ext>
              </a:extLst>
            </p:cNvPr>
            <p:cNvSpPr/>
            <p:nvPr/>
          </p:nvSpPr>
          <p:spPr>
            <a:xfrm>
              <a:off x="6101528" y="3201532"/>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2</a:t>
              </a:r>
            </a:p>
          </p:txBody>
        </p:sp>
        <p:sp>
          <p:nvSpPr>
            <p:cNvPr id="15" name="Ellipse 14">
              <a:extLst>
                <a:ext uri="{FF2B5EF4-FFF2-40B4-BE49-F238E27FC236}">
                  <a16:creationId xmlns:a16="http://schemas.microsoft.com/office/drawing/2014/main" id="{AA41BA4D-1FED-8525-6373-DED967429E71}"/>
                </a:ext>
              </a:extLst>
            </p:cNvPr>
            <p:cNvSpPr/>
            <p:nvPr/>
          </p:nvSpPr>
          <p:spPr>
            <a:xfrm>
              <a:off x="6378737" y="3201532"/>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3</a:t>
              </a:r>
            </a:p>
          </p:txBody>
        </p:sp>
        <p:sp>
          <p:nvSpPr>
            <p:cNvPr id="16" name="Ellipse 15">
              <a:extLst>
                <a:ext uri="{FF2B5EF4-FFF2-40B4-BE49-F238E27FC236}">
                  <a16:creationId xmlns:a16="http://schemas.microsoft.com/office/drawing/2014/main" id="{295FD2DD-6A49-592E-64AE-EC479DF75439}"/>
                </a:ext>
              </a:extLst>
            </p:cNvPr>
            <p:cNvSpPr/>
            <p:nvPr/>
          </p:nvSpPr>
          <p:spPr>
            <a:xfrm>
              <a:off x="6655945" y="3201532"/>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4</a:t>
              </a:r>
            </a:p>
          </p:txBody>
        </p:sp>
        <p:sp>
          <p:nvSpPr>
            <p:cNvPr id="19" name="Ellipse 18">
              <a:extLst>
                <a:ext uri="{FF2B5EF4-FFF2-40B4-BE49-F238E27FC236}">
                  <a16:creationId xmlns:a16="http://schemas.microsoft.com/office/drawing/2014/main" id="{6F5A966F-FFC8-0BAC-752B-0033987CBC6D}"/>
                </a:ext>
              </a:extLst>
            </p:cNvPr>
            <p:cNvSpPr/>
            <p:nvPr/>
          </p:nvSpPr>
          <p:spPr>
            <a:xfrm>
              <a:off x="6101528" y="3790906"/>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2</a:t>
              </a:r>
            </a:p>
          </p:txBody>
        </p:sp>
        <p:sp>
          <p:nvSpPr>
            <p:cNvPr id="20" name="Ellipse 19">
              <a:extLst>
                <a:ext uri="{FF2B5EF4-FFF2-40B4-BE49-F238E27FC236}">
                  <a16:creationId xmlns:a16="http://schemas.microsoft.com/office/drawing/2014/main" id="{0BF267A3-A601-0C1E-2302-18A42F3A145F}"/>
                </a:ext>
              </a:extLst>
            </p:cNvPr>
            <p:cNvSpPr/>
            <p:nvPr/>
          </p:nvSpPr>
          <p:spPr>
            <a:xfrm>
              <a:off x="6378737" y="3790906"/>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4</a:t>
              </a:r>
            </a:p>
          </p:txBody>
        </p:sp>
      </p:grpSp>
      <p:sp>
        <p:nvSpPr>
          <p:cNvPr id="12" name="Title 4">
            <a:extLst>
              <a:ext uri="{FF2B5EF4-FFF2-40B4-BE49-F238E27FC236}">
                <a16:creationId xmlns:a16="http://schemas.microsoft.com/office/drawing/2014/main" id="{C8388621-542E-AFAF-3FE3-88582642933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les étapes 3 et 4</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22" name="ZoneTexte 21">
            <a:extLst>
              <a:ext uri="{FF2B5EF4-FFF2-40B4-BE49-F238E27FC236}">
                <a16:creationId xmlns:a16="http://schemas.microsoft.com/office/drawing/2014/main" id="{F834FD30-A87B-2CF5-0D92-92FDE5EEEFDD}"/>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Analyse et évaluation du risque ISO 27005:2022</a:t>
            </a:r>
          </a:p>
        </p:txBody>
      </p:sp>
    </p:spTree>
    <p:extLst>
      <p:ext uri="{BB962C8B-B14F-4D97-AF65-F5344CB8AC3E}">
        <p14:creationId xmlns:p14="http://schemas.microsoft.com/office/powerpoint/2010/main" val="330861867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cteur droit 3">
            <a:extLst>
              <a:ext uri="{FF2B5EF4-FFF2-40B4-BE49-F238E27FC236}">
                <a16:creationId xmlns:a16="http://schemas.microsoft.com/office/drawing/2014/main" id="{8A5B2907-17BF-9EFB-5529-7E41D1B7D130}"/>
              </a:ext>
            </a:extLst>
          </p:cNvPr>
          <p:cNvCxnSpPr>
            <a:cxnSpLocks/>
          </p:cNvCxnSpPr>
          <p:nvPr/>
        </p:nvCxnSpPr>
        <p:spPr>
          <a:xfrm>
            <a:off x="4572000" y="1425600"/>
            <a:ext cx="0" cy="3335968"/>
          </a:xfrm>
          <a:prstGeom prst="line">
            <a:avLst/>
          </a:prstGeom>
          <a:ln w="15875">
            <a:solidFill>
              <a:srgbClr val="E88B00"/>
            </a:solidFill>
            <a:prstDash val="sysDash"/>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85E760FF-3325-420B-784E-057681D83E08}"/>
              </a:ext>
            </a:extLst>
          </p:cNvPr>
          <p:cNvSpPr txBox="1"/>
          <p:nvPr/>
        </p:nvSpPr>
        <p:spPr>
          <a:xfrm>
            <a:off x="2734965"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rgbClr val="252525"/>
                </a:solidFill>
                <a:latin typeface="Segoe UI" panose="020B0502040204020203" pitchFamily="34" charset="0"/>
                <a:cs typeface="Segoe UI" panose="020B0502040204020203" pitchFamily="34" charset="0"/>
              </a:rPr>
              <a:t>5. Traitement du risque</a:t>
            </a:r>
          </a:p>
        </p:txBody>
      </p:sp>
      <p:sp>
        <p:nvSpPr>
          <p:cNvPr id="10" name="ZoneTexte 9">
            <a:extLst>
              <a:ext uri="{FF2B5EF4-FFF2-40B4-BE49-F238E27FC236}">
                <a16:creationId xmlns:a16="http://schemas.microsoft.com/office/drawing/2014/main" id="{E85D96BE-E037-F411-9980-241D73E5559B}"/>
              </a:ext>
            </a:extLst>
          </p:cNvPr>
          <p:cNvSpPr txBox="1"/>
          <p:nvPr/>
        </p:nvSpPr>
        <p:spPr>
          <a:xfrm>
            <a:off x="4897112" y="1636509"/>
            <a:ext cx="3061591" cy="703989"/>
          </a:xfrm>
          <a:prstGeom prst="rect">
            <a:avLst/>
          </a:prstGeom>
        </p:spPr>
        <p:txBody>
          <a:bodyPr vert="horz" lIns="0" tIns="0" rIns="0" bIns="0" rtlCol="0">
            <a:noAutofit/>
          </a:bodyPr>
          <a:lstStyle>
            <a:defPPr>
              <a:defRPr lang="fr-FR"/>
            </a:defPPr>
            <a:lvl1pPr marL="7938">
              <a:spcBef>
                <a:spcPts val="0"/>
              </a:spcBef>
              <a:spcAft>
                <a:spcPts val="200"/>
              </a:spcAft>
              <a:buClr>
                <a:srgbClr val="E53D51"/>
              </a:buClr>
              <a:defRPr sz="1100">
                <a:solidFill>
                  <a:srgbClr val="252525"/>
                </a:solidFill>
                <a:latin typeface="Segoe UI" panose="020B0502040204020203" pitchFamily="34" charset="0"/>
                <a:cs typeface="Segoe UI" panose="020B0502040204020203" pitchFamily="34" charset="0"/>
              </a:defRPr>
            </a:lvl1pPr>
          </a:lstStyle>
          <a:p>
            <a:pPr>
              <a:spcAft>
                <a:spcPts val="300"/>
              </a:spcAft>
            </a:pPr>
            <a:r>
              <a:rPr lang="fr-FR" b="1" dirty="0">
                <a:solidFill>
                  <a:srgbClr val="E73C50"/>
                </a:solidFill>
              </a:rPr>
              <a:t>Propose un traitement général du risque décomposé en plusieurs étapes :</a:t>
            </a:r>
          </a:p>
          <a:p>
            <a:pPr marL="7938" lvl="1">
              <a:spcAft>
                <a:spcPts val="300"/>
              </a:spcAft>
            </a:pPr>
            <a:r>
              <a:rPr lang="fr-FR" sz="1100" b="1" dirty="0">
                <a:solidFill>
                  <a:srgbClr val="E73C50"/>
                </a:solidFill>
                <a:latin typeface="Segoe UI" panose="020B0502040204020203" pitchFamily="34" charset="0"/>
                <a:cs typeface="Segoe UI" panose="020B0502040204020203" pitchFamily="34" charset="0"/>
              </a:rPr>
              <a:t>1.</a:t>
            </a:r>
            <a:r>
              <a:rPr lang="fr-FR" sz="1100" dirty="0">
                <a:solidFill>
                  <a:srgbClr val="252525"/>
                </a:solidFill>
                <a:latin typeface="Segoe UI" panose="020B0502040204020203" pitchFamily="34" charset="0"/>
                <a:cs typeface="Segoe UI" panose="020B0502040204020203" pitchFamily="34" charset="0"/>
              </a:rPr>
              <a:t> Choisir l’option de traitement, en partant du principe que la réduction est l’option prioritaire</a:t>
            </a:r>
          </a:p>
          <a:p>
            <a:pPr marL="7938" lvl="1">
              <a:spcAft>
                <a:spcPts val="300"/>
              </a:spcAft>
            </a:pPr>
            <a:r>
              <a:rPr lang="fr-FR" sz="1100" b="1" dirty="0">
                <a:solidFill>
                  <a:srgbClr val="E73C50"/>
                </a:solidFill>
                <a:latin typeface="Segoe UI" panose="020B0502040204020203" pitchFamily="34" charset="0"/>
                <a:cs typeface="Segoe UI" panose="020B0502040204020203" pitchFamily="34" charset="0"/>
              </a:rPr>
              <a:t>2.</a:t>
            </a:r>
            <a:r>
              <a:rPr lang="fr-FR" sz="1100" b="1" dirty="0">
                <a:solidFill>
                  <a:srgbClr val="252525"/>
                </a:solidFill>
                <a:latin typeface="Segoe UI" panose="020B0502040204020203" pitchFamily="34" charset="0"/>
                <a:cs typeface="Segoe UI" panose="020B0502040204020203" pitchFamily="34" charset="0"/>
              </a:rPr>
              <a:t> </a:t>
            </a:r>
            <a:r>
              <a:rPr lang="fr-FR" sz="1100" dirty="0">
                <a:solidFill>
                  <a:srgbClr val="252525"/>
                </a:solidFill>
                <a:latin typeface="Segoe UI" panose="020B0502040204020203" pitchFamily="34" charset="0"/>
                <a:cs typeface="Segoe UI" panose="020B0502040204020203" pitchFamily="34" charset="0"/>
              </a:rPr>
              <a:t>Préparer une déclaration d’acceptabilité (</a:t>
            </a:r>
            <a:r>
              <a:rPr lang="fr-FR" sz="1100" dirty="0" err="1">
                <a:solidFill>
                  <a:srgbClr val="252525"/>
                </a:solidFill>
                <a:latin typeface="Segoe UI" panose="020B0502040204020203" pitchFamily="34" charset="0"/>
                <a:cs typeface="Segoe UI" panose="020B0502040204020203" pitchFamily="34" charset="0"/>
              </a:rPr>
              <a:t>DdA</a:t>
            </a:r>
            <a:r>
              <a:rPr lang="fr-FR" sz="1100" dirty="0">
                <a:solidFill>
                  <a:srgbClr val="252525"/>
                </a:solidFill>
                <a:latin typeface="Segoe UI" panose="020B0502040204020203" pitchFamily="34" charset="0"/>
                <a:cs typeface="Segoe UI" panose="020B0502040204020203" pitchFamily="34" charset="0"/>
              </a:rPr>
              <a:t>), en lien avec l’annexe A de l’ISO 27001</a:t>
            </a:r>
          </a:p>
          <a:p>
            <a:pPr marL="7938" lvl="1">
              <a:spcAft>
                <a:spcPts val="300"/>
              </a:spcAft>
            </a:pPr>
            <a:r>
              <a:rPr lang="fr-FR" sz="1100" b="1" dirty="0">
                <a:solidFill>
                  <a:srgbClr val="E73C50"/>
                </a:solidFill>
                <a:latin typeface="Segoe UI" panose="020B0502040204020203" pitchFamily="34" charset="0"/>
                <a:cs typeface="Segoe UI" panose="020B0502040204020203" pitchFamily="34" charset="0"/>
              </a:rPr>
              <a:t>3. </a:t>
            </a:r>
            <a:r>
              <a:rPr lang="fr-FR" sz="1100" dirty="0">
                <a:solidFill>
                  <a:srgbClr val="252525"/>
                </a:solidFill>
                <a:latin typeface="Segoe UI" panose="020B0502040204020203" pitchFamily="34" charset="0"/>
                <a:cs typeface="Segoe UI" panose="020B0502040204020203" pitchFamily="34" charset="0"/>
              </a:rPr>
              <a:t>Formaliser un plan de traitement du risque</a:t>
            </a:r>
          </a:p>
          <a:p>
            <a:pPr marL="7938" lvl="1">
              <a:spcAft>
                <a:spcPts val="300"/>
              </a:spcAft>
            </a:pPr>
            <a:r>
              <a:rPr lang="fr-FR" sz="1100" b="1" dirty="0">
                <a:solidFill>
                  <a:srgbClr val="E73C50"/>
                </a:solidFill>
                <a:latin typeface="Segoe UI" panose="020B0502040204020203" pitchFamily="34" charset="0"/>
                <a:cs typeface="Segoe UI" panose="020B0502040204020203" pitchFamily="34" charset="0"/>
              </a:rPr>
              <a:t>4. </a:t>
            </a:r>
            <a:r>
              <a:rPr lang="fr-FR" sz="1100" dirty="0">
                <a:solidFill>
                  <a:srgbClr val="252525"/>
                </a:solidFill>
                <a:latin typeface="Segoe UI" panose="020B0502040204020203" pitchFamily="34" charset="0"/>
                <a:cs typeface="Segoe UI" panose="020B0502040204020203" pitchFamily="34" charset="0"/>
              </a:rPr>
              <a:t>Accepter les risques résiduels</a:t>
            </a:r>
          </a:p>
        </p:txBody>
      </p:sp>
      <p:pic>
        <p:nvPicPr>
          <p:cNvPr id="17" name="Picture 4" descr="EBIOS RM workflow">
            <a:extLst>
              <a:ext uri="{FF2B5EF4-FFF2-40B4-BE49-F238E27FC236}">
                <a16:creationId xmlns:a16="http://schemas.microsoft.com/office/drawing/2014/main" id="{A76AA2E3-3C7B-4F86-745E-CB968329BA4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688" t="12605" r="5000"/>
          <a:stretch/>
        </p:blipFill>
        <p:spPr bwMode="auto">
          <a:xfrm>
            <a:off x="1961256" y="3669527"/>
            <a:ext cx="1872208" cy="1092041"/>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03D307D5-369E-B834-BA08-90AF54F3BD5D}"/>
              </a:ext>
            </a:extLst>
          </p:cNvPr>
          <p:cNvSpPr txBox="1"/>
          <p:nvPr/>
        </p:nvSpPr>
        <p:spPr>
          <a:xfrm>
            <a:off x="1403360" y="1636509"/>
            <a:ext cx="2988000" cy="1771958"/>
          </a:xfrm>
          <a:prstGeom prst="rect">
            <a:avLst/>
          </a:prstGeom>
        </p:spPr>
        <p:txBody>
          <a:bodyPr vert="horz" lIns="0" tIns="0" rIns="0" bIns="0" rtlCol="0">
            <a:noAutofit/>
          </a:bodyPr>
          <a:lstStyle>
            <a:defPPr>
              <a:defRPr lang="fr-FR"/>
            </a:defPPr>
            <a:lvl1pPr marL="7938">
              <a:spcBef>
                <a:spcPct val="20000"/>
              </a:spcBef>
              <a:spcAft>
                <a:spcPts val="600"/>
              </a:spcAft>
              <a:buClr>
                <a:srgbClr val="E53D51"/>
              </a:buClr>
              <a:defRPr sz="1100">
                <a:solidFill>
                  <a:srgbClr val="252525"/>
                </a:solidFill>
                <a:latin typeface="Segoe UI" panose="020B0502040204020203" pitchFamily="34" charset="0"/>
                <a:cs typeface="Segoe UI" panose="020B0502040204020203" pitchFamily="34" charset="0"/>
              </a:defRPr>
            </a:lvl1pPr>
          </a:lstStyle>
          <a:p>
            <a:pPr>
              <a:spcBef>
                <a:spcPts val="0"/>
              </a:spcBef>
              <a:spcAft>
                <a:spcPts val="300"/>
              </a:spcAft>
            </a:pPr>
            <a:r>
              <a:rPr lang="fr-FR" b="1" dirty="0">
                <a:solidFill>
                  <a:srgbClr val="0070C0"/>
                </a:solidFill>
              </a:rPr>
              <a:t>Propose un traitement général du risque lors de la dernière étape :</a:t>
            </a:r>
          </a:p>
          <a:p>
            <a:pPr>
              <a:spcBef>
                <a:spcPts val="0"/>
              </a:spcBef>
              <a:spcAft>
                <a:spcPts val="300"/>
              </a:spcAft>
            </a:pPr>
            <a:r>
              <a:rPr lang="fr-FR" b="1" dirty="0">
                <a:solidFill>
                  <a:srgbClr val="0070C0"/>
                </a:solidFill>
              </a:rPr>
              <a:t>1. </a:t>
            </a:r>
            <a:r>
              <a:rPr lang="fr-FR" dirty="0"/>
              <a:t>Simplifie le choix de l’option de traitement, en priorisant en fonction des niveaux de risque la réduction ou l’acceptation.</a:t>
            </a:r>
          </a:p>
          <a:p>
            <a:pPr>
              <a:spcBef>
                <a:spcPts val="0"/>
              </a:spcBef>
              <a:spcAft>
                <a:spcPts val="300"/>
              </a:spcAft>
            </a:pPr>
            <a:r>
              <a:rPr lang="fr-FR" b="1" dirty="0">
                <a:solidFill>
                  <a:srgbClr val="0070C0"/>
                </a:solidFill>
              </a:rPr>
              <a:t>2. </a:t>
            </a:r>
            <a:r>
              <a:rPr lang="fr-FR" dirty="0"/>
              <a:t>Production documentaire qui peut être faite à partir des résultats obtenus dans chaque atelier.</a:t>
            </a:r>
          </a:p>
          <a:p>
            <a:pPr>
              <a:spcBef>
                <a:spcPts val="0"/>
              </a:spcBef>
              <a:spcAft>
                <a:spcPts val="300"/>
              </a:spcAft>
            </a:pPr>
            <a:r>
              <a:rPr lang="fr-FR" b="1" dirty="0">
                <a:solidFill>
                  <a:srgbClr val="0070C0"/>
                </a:solidFill>
              </a:rPr>
              <a:t>3.</a:t>
            </a:r>
            <a:r>
              <a:rPr lang="fr-FR" b="1" dirty="0">
                <a:solidFill>
                  <a:srgbClr val="E73C50"/>
                </a:solidFill>
              </a:rPr>
              <a:t> </a:t>
            </a:r>
            <a:r>
              <a:rPr lang="fr-FR" dirty="0"/>
              <a:t>Formaliser un plan de traitement du risque</a:t>
            </a:r>
          </a:p>
          <a:p>
            <a:pPr>
              <a:spcBef>
                <a:spcPts val="0"/>
              </a:spcBef>
              <a:spcAft>
                <a:spcPts val="300"/>
              </a:spcAft>
            </a:pPr>
            <a:r>
              <a:rPr lang="fr-FR" b="1" dirty="0">
                <a:solidFill>
                  <a:srgbClr val="0070C0"/>
                </a:solidFill>
              </a:rPr>
              <a:t>4</a:t>
            </a:r>
            <a:r>
              <a:rPr lang="fr-FR" b="1" dirty="0">
                <a:solidFill>
                  <a:srgbClr val="E73C50"/>
                </a:solidFill>
              </a:rPr>
              <a:t>.</a:t>
            </a:r>
            <a:r>
              <a:rPr lang="fr-FR" dirty="0"/>
              <a:t> Accepter les risques</a:t>
            </a:r>
          </a:p>
        </p:txBody>
      </p:sp>
      <p:pic>
        <p:nvPicPr>
          <p:cNvPr id="23" name="Image 22">
            <a:extLst>
              <a:ext uri="{FF2B5EF4-FFF2-40B4-BE49-F238E27FC236}">
                <a16:creationId xmlns:a16="http://schemas.microsoft.com/office/drawing/2014/main" id="{B002249D-C2C3-EB92-E9FC-ADE78AF363EC}"/>
              </a:ext>
            </a:extLst>
          </p:cNvPr>
          <p:cNvPicPr>
            <a:picLocks noChangeAspect="1"/>
          </p:cNvPicPr>
          <p:nvPr/>
        </p:nvPicPr>
        <p:blipFill rotWithShape="1">
          <a:blip r:embed="rId5">
            <a:extLst>
              <a:ext uri="{28A0092B-C50C-407E-A947-70E740481C1C}">
                <a14:useLocalDpi xmlns:a14="http://schemas.microsoft.com/office/drawing/2010/main" val="0"/>
              </a:ext>
            </a:extLst>
          </a:blip>
          <a:srcRect l="7879" t="26074" r="7981" b="24577"/>
          <a:stretch/>
        </p:blipFill>
        <p:spPr>
          <a:xfrm>
            <a:off x="556275" y="1057799"/>
            <a:ext cx="1008000" cy="577552"/>
          </a:xfrm>
          <a:prstGeom prst="rect">
            <a:avLst/>
          </a:prstGeom>
          <a:ln w="12700">
            <a:noFill/>
          </a:ln>
        </p:spPr>
      </p:pic>
      <p:pic>
        <p:nvPicPr>
          <p:cNvPr id="24" name="Graphique 23">
            <a:extLst>
              <a:ext uri="{FF2B5EF4-FFF2-40B4-BE49-F238E27FC236}">
                <a16:creationId xmlns:a16="http://schemas.microsoft.com/office/drawing/2014/main" id="{99F87644-478F-9881-89F8-95F6272C577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55917" y="1131322"/>
            <a:ext cx="1141187" cy="430507"/>
          </a:xfrm>
          <a:prstGeom prst="rect">
            <a:avLst/>
          </a:prstGeom>
        </p:spPr>
      </p:pic>
      <p:grpSp>
        <p:nvGrpSpPr>
          <p:cNvPr id="7" name="Groupe 6">
            <a:extLst>
              <a:ext uri="{FF2B5EF4-FFF2-40B4-BE49-F238E27FC236}">
                <a16:creationId xmlns:a16="http://schemas.microsoft.com/office/drawing/2014/main" id="{C2C0C501-41AC-D192-E17E-9A61243133B1}"/>
              </a:ext>
            </a:extLst>
          </p:cNvPr>
          <p:cNvGrpSpPr>
            <a:grpSpLocks noChangeAspect="1"/>
          </p:cNvGrpSpPr>
          <p:nvPr/>
        </p:nvGrpSpPr>
        <p:grpSpPr>
          <a:xfrm>
            <a:off x="5707907" y="3669527"/>
            <a:ext cx="1440000" cy="445898"/>
            <a:chOff x="3670871" y="4095005"/>
            <a:chExt cx="1800000" cy="557372"/>
          </a:xfrm>
        </p:grpSpPr>
        <p:sp>
          <p:nvSpPr>
            <p:cNvPr id="3" name="Rectangle : coins arrondis 2">
              <a:extLst>
                <a:ext uri="{FF2B5EF4-FFF2-40B4-BE49-F238E27FC236}">
                  <a16:creationId xmlns:a16="http://schemas.microsoft.com/office/drawing/2014/main" id="{29DFC913-1901-A4FB-E974-68A1C9489F62}"/>
                </a:ext>
              </a:extLst>
            </p:cNvPr>
            <p:cNvSpPr/>
            <p:nvPr/>
          </p:nvSpPr>
          <p:spPr>
            <a:xfrm>
              <a:off x="3670871" y="4256377"/>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solidFill>
                    <a:schemeClr val="bg1"/>
                  </a:solidFill>
                  <a:latin typeface="Segoe UI" panose="020B0502040204020203" pitchFamily="34" charset="0"/>
                  <a:cs typeface="Segoe UI" panose="020B0502040204020203" pitchFamily="34" charset="0"/>
                </a:rPr>
                <a:t>Traitement du risque</a:t>
              </a:r>
            </a:p>
          </p:txBody>
        </p:sp>
        <p:sp>
          <p:nvSpPr>
            <p:cNvPr id="5" name="Ellipse 4">
              <a:extLst>
                <a:ext uri="{FF2B5EF4-FFF2-40B4-BE49-F238E27FC236}">
                  <a16:creationId xmlns:a16="http://schemas.microsoft.com/office/drawing/2014/main" id="{9C286B94-9ECC-8074-A9E5-451AFCEDCEB2}"/>
                </a:ext>
              </a:extLst>
            </p:cNvPr>
            <p:cNvSpPr/>
            <p:nvPr/>
          </p:nvSpPr>
          <p:spPr>
            <a:xfrm>
              <a:off x="3678838" y="4095005"/>
              <a:ext cx="248590" cy="248589"/>
            </a:xfrm>
            <a:prstGeom prst="ellipse">
              <a:avLst/>
            </a:prstGeom>
            <a:solidFill>
              <a:srgbClr val="E73C5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5</a:t>
              </a:r>
            </a:p>
          </p:txBody>
        </p:sp>
      </p:grpSp>
      <p:sp>
        <p:nvSpPr>
          <p:cNvPr id="8" name="Title 4">
            <a:extLst>
              <a:ext uri="{FF2B5EF4-FFF2-40B4-BE49-F238E27FC236}">
                <a16:creationId xmlns:a16="http://schemas.microsoft.com/office/drawing/2014/main" id="{D3811DE3-28B5-5B68-396D-56ABEF0FB8E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l’étape 5</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9" name="ZoneTexte 8">
            <a:extLst>
              <a:ext uri="{FF2B5EF4-FFF2-40B4-BE49-F238E27FC236}">
                <a16:creationId xmlns:a16="http://schemas.microsoft.com/office/drawing/2014/main" id="{2ECEC845-9443-B640-312D-DF27BD7C9F40}"/>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Traitement du risque ISO 27005:2022</a:t>
            </a:r>
          </a:p>
        </p:txBody>
      </p:sp>
    </p:spTree>
    <p:extLst>
      <p:ext uri="{BB962C8B-B14F-4D97-AF65-F5344CB8AC3E}">
        <p14:creationId xmlns:p14="http://schemas.microsoft.com/office/powerpoint/2010/main" val="3958397985"/>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onnecteur droit 21">
            <a:extLst>
              <a:ext uri="{FF2B5EF4-FFF2-40B4-BE49-F238E27FC236}">
                <a16:creationId xmlns:a16="http://schemas.microsoft.com/office/drawing/2014/main" id="{A5EC98AB-7AE5-81C9-C495-B8B83C6A24F7}"/>
              </a:ext>
            </a:extLst>
          </p:cNvPr>
          <p:cNvCxnSpPr>
            <a:cxnSpLocks/>
          </p:cNvCxnSpPr>
          <p:nvPr/>
        </p:nvCxnSpPr>
        <p:spPr>
          <a:xfrm>
            <a:off x="4572000" y="1690255"/>
            <a:ext cx="0" cy="3021788"/>
          </a:xfrm>
          <a:prstGeom prst="line">
            <a:avLst/>
          </a:prstGeom>
          <a:ln w="15875">
            <a:solidFill>
              <a:srgbClr val="7F7F7F"/>
            </a:solidFill>
            <a:prstDash val="sysDash"/>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06A5BB37-8429-C1CE-E567-19EB264B3BCA}"/>
              </a:ext>
            </a:extLst>
          </p:cNvPr>
          <p:cNvSpPr txBox="1"/>
          <p:nvPr/>
        </p:nvSpPr>
        <p:spPr>
          <a:xfrm>
            <a:off x="3132000" y="1525361"/>
            <a:ext cx="2880000" cy="311931"/>
          </a:xfrm>
          <a:prstGeom prst="rect">
            <a:avLst/>
          </a:prstGeom>
          <a:solidFill>
            <a:srgbClr val="7F7F7F"/>
          </a:solidFill>
        </p:spPr>
        <p:txBody>
          <a:bodyPr vert="horz" lIns="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72000" algn="ctr">
              <a:spcAft>
                <a:spcPts val="600"/>
              </a:spcAft>
            </a:pPr>
            <a:r>
              <a:rPr lang="fr-FR" sz="1100" b="1" dirty="0">
                <a:solidFill>
                  <a:schemeClr val="bg1"/>
                </a:solidFill>
              </a:rPr>
              <a:t>Communication</a:t>
            </a:r>
          </a:p>
        </p:txBody>
      </p:sp>
      <p:sp>
        <p:nvSpPr>
          <p:cNvPr id="4" name="ZoneTexte 3">
            <a:extLst>
              <a:ext uri="{FF2B5EF4-FFF2-40B4-BE49-F238E27FC236}">
                <a16:creationId xmlns:a16="http://schemas.microsoft.com/office/drawing/2014/main" id="{DE2B44C6-E81F-5702-B1FF-DF6B0E5D19DE}"/>
              </a:ext>
            </a:extLst>
          </p:cNvPr>
          <p:cNvSpPr txBox="1"/>
          <p:nvPr/>
        </p:nvSpPr>
        <p:spPr>
          <a:xfrm>
            <a:off x="2734965" y="1155103"/>
            <a:ext cx="3937684" cy="291014"/>
          </a:xfrm>
          <a:prstGeom prst="rect">
            <a:avLst/>
          </a:prstGeom>
          <a:ln>
            <a:solidFill>
              <a:srgbClr val="7F7F7F"/>
            </a:solidFill>
          </a:ln>
        </p:spPr>
        <p:style>
          <a:lnRef idx="2">
            <a:schemeClr val="accent2"/>
          </a:lnRef>
          <a:fillRef idx="1">
            <a:schemeClr val="lt1"/>
          </a:fillRef>
          <a:effectRef idx="0">
            <a:schemeClr val="accent2"/>
          </a:effectRef>
          <a:fontRef idx="minor">
            <a:schemeClr val="dk1"/>
          </a:fontRef>
        </p:style>
        <p:txBody>
          <a:bodyPr wrap="square" lIns="0" tIns="0" rIns="0" bIns="0" rtlCol="0" anchor="ctr">
            <a:noAutofit/>
          </a:bodyPr>
          <a:lstStyle/>
          <a:p>
            <a:pPr algn="ctr"/>
            <a:r>
              <a:rPr lang="fr-FR" sz="1100" i="1" dirty="0">
                <a:solidFill>
                  <a:srgbClr val="252525"/>
                </a:solidFill>
                <a:latin typeface="Segoe UI" panose="020B0502040204020203" pitchFamily="34" charset="0"/>
                <a:cs typeface="Segoe UI" panose="020B0502040204020203" pitchFamily="34" charset="0"/>
              </a:rPr>
              <a:t>Process transverses : communication et surveillance</a:t>
            </a:r>
          </a:p>
        </p:txBody>
      </p:sp>
      <p:sp>
        <p:nvSpPr>
          <p:cNvPr id="11" name="ZoneTexte 10">
            <a:extLst>
              <a:ext uri="{FF2B5EF4-FFF2-40B4-BE49-F238E27FC236}">
                <a16:creationId xmlns:a16="http://schemas.microsoft.com/office/drawing/2014/main" id="{90C5BCC1-95E5-D25B-CCC8-6C41E1EC9D65}"/>
              </a:ext>
            </a:extLst>
          </p:cNvPr>
          <p:cNvSpPr txBox="1"/>
          <p:nvPr/>
        </p:nvSpPr>
        <p:spPr>
          <a:xfrm>
            <a:off x="1403360" y="1925426"/>
            <a:ext cx="2988000" cy="874085"/>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7938">
              <a:spcAft>
                <a:spcPts val="600"/>
              </a:spcAft>
            </a:pPr>
            <a:r>
              <a:rPr lang="fr-FR" sz="1100" b="1" dirty="0">
                <a:solidFill>
                  <a:srgbClr val="0070C0"/>
                </a:solidFill>
                <a:latin typeface="Segoe UI" panose="020B0502040204020203" pitchFamily="34" charset="0"/>
                <a:cs typeface="Segoe UI" panose="020B0502040204020203" pitchFamily="34" charset="0"/>
              </a:rPr>
              <a:t>La communication</a:t>
            </a:r>
            <a:r>
              <a:rPr lang="fr-FR" sz="1100" dirty="0">
                <a:solidFill>
                  <a:srgbClr val="252525"/>
                </a:solidFill>
                <a:latin typeface="Segoe UI" panose="020B0502040204020203" pitchFamily="34" charset="0"/>
                <a:cs typeface="Segoe UI" panose="020B0502040204020203" pitchFamily="34" charset="0"/>
              </a:rPr>
              <a:t> est bien présente, mais n’est pas identifiée comme une activité spécifique , c’est un travail de fond, intégré à chaque atelier.</a:t>
            </a:r>
          </a:p>
        </p:txBody>
      </p:sp>
      <p:sp>
        <p:nvSpPr>
          <p:cNvPr id="12" name="ZoneTexte 11">
            <a:extLst>
              <a:ext uri="{FF2B5EF4-FFF2-40B4-BE49-F238E27FC236}">
                <a16:creationId xmlns:a16="http://schemas.microsoft.com/office/drawing/2014/main" id="{881B733F-6927-1BEF-98CA-2F51CD597A02}"/>
              </a:ext>
            </a:extLst>
          </p:cNvPr>
          <p:cNvSpPr txBox="1"/>
          <p:nvPr/>
        </p:nvSpPr>
        <p:spPr>
          <a:xfrm>
            <a:off x="4897112" y="1925426"/>
            <a:ext cx="3061591" cy="703989"/>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7938">
              <a:spcAft>
                <a:spcPts val="600"/>
              </a:spcAft>
            </a:pPr>
            <a:r>
              <a:rPr lang="fr-FR" sz="1100" b="1" dirty="0">
                <a:solidFill>
                  <a:srgbClr val="E73C50"/>
                </a:solidFill>
                <a:latin typeface="Segoe UI" panose="020B0502040204020203" pitchFamily="34" charset="0"/>
                <a:cs typeface="Segoe UI" panose="020B0502040204020203" pitchFamily="34" charset="0"/>
              </a:rPr>
              <a:t>Informations sur les risques</a:t>
            </a:r>
            <a:r>
              <a:rPr lang="fr-FR" sz="1100" dirty="0">
                <a:solidFill>
                  <a:srgbClr val="252525"/>
                </a:solidFill>
                <a:latin typeface="Segoe UI" panose="020B0502040204020203" pitchFamily="34" charset="0"/>
                <a:cs typeface="Segoe UI" panose="020B0502040204020203" pitchFamily="34" charset="0"/>
              </a:rPr>
              <a:t>, leurs causes, leurs conséquences, leurs vraisemblances et les moyens de maîtrise mis en œuvre pour les traiter sont communiqués […] aux parties intéressées ».</a:t>
            </a:r>
          </a:p>
        </p:txBody>
      </p:sp>
      <p:sp>
        <p:nvSpPr>
          <p:cNvPr id="13" name="ZoneTexte 12">
            <a:extLst>
              <a:ext uri="{FF2B5EF4-FFF2-40B4-BE49-F238E27FC236}">
                <a16:creationId xmlns:a16="http://schemas.microsoft.com/office/drawing/2014/main" id="{CFEEF80E-EF61-48E6-3DF8-FAB141E7A475}"/>
              </a:ext>
            </a:extLst>
          </p:cNvPr>
          <p:cNvSpPr txBox="1"/>
          <p:nvPr/>
        </p:nvSpPr>
        <p:spPr>
          <a:xfrm>
            <a:off x="3132000" y="2681243"/>
            <a:ext cx="2880000" cy="311931"/>
          </a:xfrm>
          <a:prstGeom prst="rect">
            <a:avLst/>
          </a:prstGeom>
          <a:solidFill>
            <a:srgbClr val="7F7F7F"/>
          </a:solidFill>
        </p:spPr>
        <p:txBody>
          <a:bodyPr vert="horz" lIns="0" tIns="0" rIns="0" bIns="0" rtlCol="0" anchor="ctr">
            <a:noAutofit/>
          </a:bodyPr>
          <a:lstStyle>
            <a:defPPr>
              <a:defRPr lang="fr-FR"/>
            </a:defPPr>
            <a:lvl1pPr marL="72000" algn="ctr">
              <a:spcBef>
                <a:spcPct val="20000"/>
              </a:spcBef>
              <a:spcAft>
                <a:spcPts val="600"/>
              </a:spcAft>
              <a:buClr>
                <a:srgbClr val="E53D51"/>
              </a:buClr>
              <a:defRPr sz="1200" b="1">
                <a:solidFill>
                  <a:schemeClr val="bg1"/>
                </a:solidFill>
                <a:latin typeface="Segoe UI" panose="020B0502040204020203" pitchFamily="34" charset="0"/>
                <a:cs typeface="Segoe UI" panose="020B0502040204020203" pitchFamily="34" charset="0"/>
              </a:defRPr>
            </a:lvl1pPr>
          </a:lstStyle>
          <a:p>
            <a:r>
              <a:rPr lang="fr-FR" sz="1100" dirty="0"/>
              <a:t>Surveillance</a:t>
            </a:r>
          </a:p>
        </p:txBody>
      </p:sp>
      <p:sp>
        <p:nvSpPr>
          <p:cNvPr id="14" name="ZoneTexte 13">
            <a:extLst>
              <a:ext uri="{FF2B5EF4-FFF2-40B4-BE49-F238E27FC236}">
                <a16:creationId xmlns:a16="http://schemas.microsoft.com/office/drawing/2014/main" id="{45FA53E2-4A94-B8E8-4C7F-0B65F49B8876}"/>
              </a:ext>
            </a:extLst>
          </p:cNvPr>
          <p:cNvSpPr txBox="1"/>
          <p:nvPr/>
        </p:nvSpPr>
        <p:spPr>
          <a:xfrm>
            <a:off x="1392200" y="3108724"/>
            <a:ext cx="2987997" cy="386650"/>
          </a:xfrm>
          <a:prstGeom prst="rect">
            <a:avLst/>
          </a:prstGeom>
        </p:spPr>
        <p:txBody>
          <a:bodyPr vert="horz" lIns="0" tIns="0" rIns="0" bIns="0" rtlCol="0">
            <a:noAutofit/>
          </a:bodyPr>
          <a:lstStyle>
            <a:defPPr>
              <a:defRPr lang="fr-FR"/>
            </a:defPPr>
            <a:lvl1pPr marL="7938">
              <a:spcBef>
                <a:spcPct val="20000"/>
              </a:spcBef>
              <a:spcAft>
                <a:spcPts val="600"/>
              </a:spcAft>
              <a:buClr>
                <a:srgbClr val="E53D51"/>
              </a:buClr>
              <a:defRPr sz="1100">
                <a:solidFill>
                  <a:srgbClr val="252525"/>
                </a:solidFill>
                <a:latin typeface="Segoe UI" panose="020B0502040204020203" pitchFamily="34" charset="0"/>
                <a:cs typeface="Segoe UI" panose="020B0502040204020203" pitchFamily="34" charset="0"/>
              </a:defRPr>
            </a:lvl1pPr>
          </a:lstStyle>
          <a:p>
            <a:r>
              <a:rPr lang="fr-FR" b="1" dirty="0">
                <a:solidFill>
                  <a:srgbClr val="0070C0"/>
                </a:solidFill>
              </a:rPr>
              <a:t>Le process de surveillance</a:t>
            </a:r>
            <a:r>
              <a:rPr lang="fr-FR" dirty="0"/>
              <a:t> n’est pas directement implémenté dans EBIOS RM.</a:t>
            </a:r>
          </a:p>
        </p:txBody>
      </p:sp>
      <p:sp>
        <p:nvSpPr>
          <p:cNvPr id="15" name="ZoneTexte 14">
            <a:extLst>
              <a:ext uri="{FF2B5EF4-FFF2-40B4-BE49-F238E27FC236}">
                <a16:creationId xmlns:a16="http://schemas.microsoft.com/office/drawing/2014/main" id="{90967AFF-B11A-F253-9692-E7A1697977AF}"/>
              </a:ext>
            </a:extLst>
          </p:cNvPr>
          <p:cNvSpPr txBox="1"/>
          <p:nvPr/>
        </p:nvSpPr>
        <p:spPr>
          <a:xfrm>
            <a:off x="4897113" y="3108724"/>
            <a:ext cx="3099328" cy="577715"/>
          </a:xfrm>
          <a:prstGeom prst="rect">
            <a:avLst/>
          </a:prstGeom>
        </p:spPr>
        <p:txBody>
          <a:bodyPr vert="horz" lIns="0" tIns="0" rIns="0" bIns="0" rtlCol="0">
            <a:noAutofit/>
          </a:bodyPr>
          <a:lstStyle>
            <a:defPPr>
              <a:defRPr lang="fr-FR"/>
            </a:defPPr>
            <a:lvl1pPr marL="7938">
              <a:spcBef>
                <a:spcPct val="20000"/>
              </a:spcBef>
              <a:spcAft>
                <a:spcPts val="600"/>
              </a:spcAft>
              <a:buClr>
                <a:srgbClr val="E53D51"/>
              </a:buClr>
              <a:defRPr sz="1100">
                <a:solidFill>
                  <a:srgbClr val="252525"/>
                </a:solidFill>
                <a:latin typeface="Segoe UI" panose="020B0502040204020203" pitchFamily="34" charset="0"/>
                <a:cs typeface="Segoe UI" panose="020B0502040204020203" pitchFamily="34" charset="0"/>
              </a:defRPr>
            </a:lvl1pPr>
          </a:lstStyle>
          <a:p>
            <a:r>
              <a:rPr lang="fr-FR" b="1" dirty="0">
                <a:solidFill>
                  <a:srgbClr val="E73C50"/>
                </a:solidFill>
              </a:rPr>
              <a:t>Les déclencheurs</a:t>
            </a:r>
            <a:r>
              <a:rPr lang="fr-FR" dirty="0"/>
              <a:t> (ISO 27005) ont leur équivalents avec l’initiation des cycles opérationnels et stratégiques.</a:t>
            </a:r>
          </a:p>
        </p:txBody>
      </p:sp>
      <p:pic>
        <p:nvPicPr>
          <p:cNvPr id="18" name="Picture 2" descr="Présentation de la méthode EBIOS Risk Manager - InCyber">
            <a:extLst>
              <a:ext uri="{FF2B5EF4-FFF2-40B4-BE49-F238E27FC236}">
                <a16:creationId xmlns:a16="http://schemas.microsoft.com/office/drawing/2014/main" id="{344A6DF5-11A5-47DD-6853-DF890555719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7627" t="15208" r="27163" b="18353"/>
          <a:stretch/>
        </p:blipFill>
        <p:spPr bwMode="auto">
          <a:xfrm>
            <a:off x="7234066" y="4029677"/>
            <a:ext cx="529802" cy="50067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EBIOS RM workflow">
            <a:extLst>
              <a:ext uri="{FF2B5EF4-FFF2-40B4-BE49-F238E27FC236}">
                <a16:creationId xmlns:a16="http://schemas.microsoft.com/office/drawing/2014/main" id="{62BA8405-BB17-D03A-5EC4-C3116D64D522}"/>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688" t="12605" r="5000"/>
          <a:stretch/>
        </p:blipFill>
        <p:spPr bwMode="auto">
          <a:xfrm>
            <a:off x="1926245" y="3595851"/>
            <a:ext cx="1872208" cy="1092041"/>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EC65BE99-6B7E-3C7E-865E-C2934862B532}"/>
              </a:ext>
            </a:extLst>
          </p:cNvPr>
          <p:cNvPicPr>
            <a:picLocks noChangeAspect="1"/>
          </p:cNvPicPr>
          <p:nvPr/>
        </p:nvPicPr>
        <p:blipFill rotWithShape="1">
          <a:blip r:embed="rId6">
            <a:extLst>
              <a:ext uri="{28A0092B-C50C-407E-A947-70E740481C1C}">
                <a14:useLocalDpi xmlns:a14="http://schemas.microsoft.com/office/drawing/2010/main" val="0"/>
              </a:ext>
            </a:extLst>
          </a:blip>
          <a:srcRect l="7879" t="26074" r="7981" b="24577"/>
          <a:stretch/>
        </p:blipFill>
        <p:spPr>
          <a:xfrm>
            <a:off x="556275" y="1307809"/>
            <a:ext cx="1008000" cy="577552"/>
          </a:xfrm>
          <a:prstGeom prst="rect">
            <a:avLst/>
          </a:prstGeom>
          <a:ln w="12700">
            <a:noFill/>
          </a:ln>
        </p:spPr>
      </p:pic>
      <p:pic>
        <p:nvPicPr>
          <p:cNvPr id="25" name="Graphique 24">
            <a:extLst>
              <a:ext uri="{FF2B5EF4-FFF2-40B4-BE49-F238E27FC236}">
                <a16:creationId xmlns:a16="http://schemas.microsoft.com/office/drawing/2014/main" id="{75AFB5A0-240B-5361-F666-8B958CA4D50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55917" y="1381332"/>
            <a:ext cx="1141187" cy="430507"/>
          </a:xfrm>
          <a:prstGeom prst="rect">
            <a:avLst/>
          </a:prstGeom>
        </p:spPr>
      </p:pic>
      <p:grpSp>
        <p:nvGrpSpPr>
          <p:cNvPr id="5" name="Groupe 4">
            <a:extLst>
              <a:ext uri="{FF2B5EF4-FFF2-40B4-BE49-F238E27FC236}">
                <a16:creationId xmlns:a16="http://schemas.microsoft.com/office/drawing/2014/main" id="{07E74E0E-73ED-B8B5-6A2B-1D5014A16289}"/>
              </a:ext>
            </a:extLst>
          </p:cNvPr>
          <p:cNvGrpSpPr>
            <a:grpSpLocks noChangeAspect="1"/>
          </p:cNvGrpSpPr>
          <p:nvPr/>
        </p:nvGrpSpPr>
        <p:grpSpPr>
          <a:xfrm>
            <a:off x="5707907" y="3830806"/>
            <a:ext cx="1440000" cy="808694"/>
            <a:chOff x="5816352" y="3201532"/>
            <a:chExt cx="1800000" cy="1010870"/>
          </a:xfrm>
        </p:grpSpPr>
        <p:sp>
          <p:nvSpPr>
            <p:cNvPr id="6" name="Rectangle : coins arrondis 5">
              <a:extLst>
                <a:ext uri="{FF2B5EF4-FFF2-40B4-BE49-F238E27FC236}">
                  <a16:creationId xmlns:a16="http://schemas.microsoft.com/office/drawing/2014/main" id="{3A260182-1972-5EB6-9537-15B3FE0FE324}"/>
                </a:ext>
              </a:extLst>
            </p:cNvPr>
            <p:cNvSpPr/>
            <p:nvPr/>
          </p:nvSpPr>
          <p:spPr>
            <a:xfrm>
              <a:off x="5816352" y="3365679"/>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solidFill>
                    <a:schemeClr val="bg1"/>
                  </a:solidFill>
                  <a:latin typeface="Segoe UI" panose="020B0502040204020203" pitchFamily="34" charset="0"/>
                  <a:cs typeface="Segoe UI" panose="020B0502040204020203" pitchFamily="34" charset="0"/>
                </a:rPr>
                <a:t>Communication</a:t>
              </a:r>
            </a:p>
          </p:txBody>
        </p:sp>
        <p:sp>
          <p:nvSpPr>
            <p:cNvPr id="7" name="Rectangle : coins arrondis 6">
              <a:extLst>
                <a:ext uri="{FF2B5EF4-FFF2-40B4-BE49-F238E27FC236}">
                  <a16:creationId xmlns:a16="http://schemas.microsoft.com/office/drawing/2014/main" id="{0091F35D-D2E1-F155-F1F2-E2E9DB61375D}"/>
                </a:ext>
              </a:extLst>
            </p:cNvPr>
            <p:cNvSpPr/>
            <p:nvPr/>
          </p:nvSpPr>
          <p:spPr>
            <a:xfrm>
              <a:off x="5816352" y="3816402"/>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800" dirty="0">
                  <a:solidFill>
                    <a:schemeClr val="bg1"/>
                  </a:solidFill>
                  <a:latin typeface="Segoe UI" panose="020B0502040204020203" pitchFamily="34" charset="0"/>
                  <a:cs typeface="Segoe UI" panose="020B0502040204020203" pitchFamily="34" charset="0"/>
                </a:rPr>
                <a:t>Surveillance et revue</a:t>
              </a:r>
            </a:p>
          </p:txBody>
        </p:sp>
        <p:sp>
          <p:nvSpPr>
            <p:cNvPr id="8" name="Ellipse 7">
              <a:extLst>
                <a:ext uri="{FF2B5EF4-FFF2-40B4-BE49-F238E27FC236}">
                  <a16:creationId xmlns:a16="http://schemas.microsoft.com/office/drawing/2014/main" id="{EFE097E1-E0A3-93B4-95C0-51028BCDCC33}"/>
                </a:ext>
              </a:extLst>
            </p:cNvPr>
            <p:cNvSpPr/>
            <p:nvPr/>
          </p:nvSpPr>
          <p:spPr>
            <a:xfrm>
              <a:off x="5824319" y="3206101"/>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1</a:t>
              </a:r>
            </a:p>
          </p:txBody>
        </p:sp>
        <p:sp>
          <p:nvSpPr>
            <p:cNvPr id="20" name="Ellipse 19">
              <a:extLst>
                <a:ext uri="{FF2B5EF4-FFF2-40B4-BE49-F238E27FC236}">
                  <a16:creationId xmlns:a16="http://schemas.microsoft.com/office/drawing/2014/main" id="{B2650360-1FA1-DA87-E6BD-5E130C1012E1}"/>
                </a:ext>
              </a:extLst>
            </p:cNvPr>
            <p:cNvSpPr/>
            <p:nvPr/>
          </p:nvSpPr>
          <p:spPr>
            <a:xfrm>
              <a:off x="6101528" y="3201532"/>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2</a:t>
              </a:r>
            </a:p>
          </p:txBody>
        </p:sp>
        <p:sp>
          <p:nvSpPr>
            <p:cNvPr id="21" name="Ellipse 20">
              <a:extLst>
                <a:ext uri="{FF2B5EF4-FFF2-40B4-BE49-F238E27FC236}">
                  <a16:creationId xmlns:a16="http://schemas.microsoft.com/office/drawing/2014/main" id="{96ACA7A2-076E-A72F-4D58-3A5394A19194}"/>
                </a:ext>
              </a:extLst>
            </p:cNvPr>
            <p:cNvSpPr/>
            <p:nvPr/>
          </p:nvSpPr>
          <p:spPr>
            <a:xfrm>
              <a:off x="6378737" y="3201532"/>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3</a:t>
              </a:r>
            </a:p>
          </p:txBody>
        </p:sp>
        <p:sp>
          <p:nvSpPr>
            <p:cNvPr id="23" name="Ellipse 22">
              <a:extLst>
                <a:ext uri="{FF2B5EF4-FFF2-40B4-BE49-F238E27FC236}">
                  <a16:creationId xmlns:a16="http://schemas.microsoft.com/office/drawing/2014/main" id="{6E25AB30-CCEE-52A8-B191-286C8C70A6D8}"/>
                </a:ext>
              </a:extLst>
            </p:cNvPr>
            <p:cNvSpPr/>
            <p:nvPr/>
          </p:nvSpPr>
          <p:spPr>
            <a:xfrm>
              <a:off x="6655945" y="3201532"/>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latin typeface="Segoe UI" panose="020B0502040204020203" pitchFamily="34" charset="0"/>
                  <a:ea typeface="Segoe UI" panose="020B0502040204020203" pitchFamily="34" charset="0"/>
                  <a:cs typeface="Segoe UI" panose="020B0502040204020203" pitchFamily="34" charset="0"/>
                </a:rPr>
                <a:t>4</a:t>
              </a:r>
            </a:p>
          </p:txBody>
        </p:sp>
      </p:grpSp>
      <p:sp>
        <p:nvSpPr>
          <p:cNvPr id="9" name="Title 4">
            <a:extLst>
              <a:ext uri="{FF2B5EF4-FFF2-40B4-BE49-F238E27FC236}">
                <a16:creationId xmlns:a16="http://schemas.microsoft.com/office/drawing/2014/main" id="{DD023266-32A7-9AFA-9482-DC1E52C3B20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les process transverses</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10" name="ZoneTexte 9">
            <a:extLst>
              <a:ext uri="{FF2B5EF4-FFF2-40B4-BE49-F238E27FC236}">
                <a16:creationId xmlns:a16="http://schemas.microsoft.com/office/drawing/2014/main" id="{70D7F523-DD6D-1C06-A7B1-828DECF62844}"/>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E88B00"/>
                </a:solidFill>
                <a:latin typeface="Segoe UI" panose="020B0502040204020203" pitchFamily="34" charset="0"/>
                <a:ea typeface="+mn-ea"/>
                <a:cs typeface="Segoe UI" panose="020B0502040204020203" pitchFamily="34" charset="0"/>
              </a:rPr>
              <a:t>Communication &amp; Surveillance ISO 27005:2022</a:t>
            </a:r>
          </a:p>
        </p:txBody>
      </p:sp>
    </p:spTree>
    <p:extLst>
      <p:ext uri="{BB962C8B-B14F-4D97-AF65-F5344CB8AC3E}">
        <p14:creationId xmlns:p14="http://schemas.microsoft.com/office/powerpoint/2010/main" val="342469492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5E29B6A0-724E-C0C9-F46C-FFE2EB7B20CD}"/>
              </a:ext>
            </a:extLst>
          </p:cNvPr>
          <p:cNvPicPr>
            <a:picLocks noChangeAspect="1"/>
          </p:cNvPicPr>
          <p:nvPr/>
        </p:nvPicPr>
        <p:blipFill>
          <a:blip r:embed="rId4"/>
          <a:stretch>
            <a:fillRect/>
          </a:stretch>
        </p:blipFill>
        <p:spPr>
          <a:xfrm>
            <a:off x="323850" y="1482697"/>
            <a:ext cx="1604583" cy="782133"/>
          </a:xfrm>
          <a:prstGeom prst="rect">
            <a:avLst/>
          </a:prstGeom>
        </p:spPr>
      </p:pic>
      <p:pic>
        <p:nvPicPr>
          <p:cNvPr id="7" name="Image 6">
            <a:extLst>
              <a:ext uri="{FF2B5EF4-FFF2-40B4-BE49-F238E27FC236}">
                <a16:creationId xmlns:a16="http://schemas.microsoft.com/office/drawing/2014/main" id="{F50FC9B9-7306-9B94-4F12-74A878622EB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879" t="26074" r="7981" b="24577"/>
          <a:stretch/>
        </p:blipFill>
        <p:spPr>
          <a:xfrm>
            <a:off x="686300" y="915195"/>
            <a:ext cx="879682" cy="504030"/>
          </a:xfrm>
          <a:prstGeom prst="rect">
            <a:avLst/>
          </a:prstGeom>
          <a:ln w="12700">
            <a:noFill/>
          </a:ln>
        </p:spPr>
      </p:pic>
      <p:pic>
        <p:nvPicPr>
          <p:cNvPr id="8" name="Graphique 7">
            <a:extLst>
              <a:ext uri="{FF2B5EF4-FFF2-40B4-BE49-F238E27FC236}">
                <a16:creationId xmlns:a16="http://schemas.microsoft.com/office/drawing/2014/main" id="{121FF01F-0707-0D77-D0D2-DA9A0BA28C9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6910" y="915988"/>
            <a:ext cx="970790" cy="366224"/>
          </a:xfrm>
          <a:prstGeom prst="rect">
            <a:avLst/>
          </a:prstGeom>
        </p:spPr>
      </p:pic>
      <p:sp>
        <p:nvSpPr>
          <p:cNvPr id="17" name="Rectangle : coins arrondis 16">
            <a:extLst>
              <a:ext uri="{FF2B5EF4-FFF2-40B4-BE49-F238E27FC236}">
                <a16:creationId xmlns:a16="http://schemas.microsoft.com/office/drawing/2014/main" id="{BCE503D0-1FFE-0F3A-1CA7-FC8FECE701D1}"/>
              </a:ext>
            </a:extLst>
          </p:cNvPr>
          <p:cNvSpPr/>
          <p:nvPr/>
        </p:nvSpPr>
        <p:spPr>
          <a:xfrm>
            <a:off x="3515733" y="1925762"/>
            <a:ext cx="2088371" cy="2215619"/>
          </a:xfrm>
          <a:prstGeom prst="roundRect">
            <a:avLst>
              <a:gd name="adj" fmla="val 4185"/>
            </a:avLst>
          </a:prstGeom>
          <a:solidFill>
            <a:srgbClr val="C7E6FF"/>
          </a:solidFill>
          <a:ln>
            <a:noFill/>
          </a:ln>
          <a:effectLst/>
        </p:spPr>
        <p:style>
          <a:lnRef idx="1">
            <a:schemeClr val="accent5"/>
          </a:lnRef>
          <a:fillRef idx="3">
            <a:schemeClr val="accent5"/>
          </a:fillRef>
          <a:effectRef idx="2">
            <a:schemeClr val="accent5"/>
          </a:effectRef>
          <a:fontRef idx="minor">
            <a:schemeClr val="lt1"/>
          </a:fontRef>
        </p:style>
        <p:txBody>
          <a:bodyPr lIns="108000" tIns="36000" rtlCol="0" anchor="t"/>
          <a:lstStyle/>
          <a:p>
            <a:r>
              <a:rPr lang="fr-FR" sz="900">
                <a:solidFill>
                  <a:srgbClr val="0060A5"/>
                </a:solidFill>
                <a:latin typeface="Segoe UI" panose="020B0502040204020203" pitchFamily="34" charset="0"/>
                <a:cs typeface="Segoe UI" panose="020B0502040204020203" pitchFamily="34" charset="0"/>
              </a:rPr>
              <a:t>APPRÉCIATION</a:t>
            </a:r>
            <a:br>
              <a:rPr lang="fr-FR" sz="900">
                <a:solidFill>
                  <a:srgbClr val="0060A5"/>
                </a:solidFill>
                <a:latin typeface="Segoe UI" panose="020B0502040204020203" pitchFamily="34" charset="0"/>
                <a:cs typeface="Segoe UI" panose="020B0502040204020203" pitchFamily="34" charset="0"/>
              </a:rPr>
            </a:br>
            <a:r>
              <a:rPr lang="fr-FR" sz="900">
                <a:solidFill>
                  <a:srgbClr val="0060A5"/>
                </a:solidFill>
                <a:latin typeface="Segoe UI" panose="020B0502040204020203" pitchFamily="34" charset="0"/>
                <a:cs typeface="Segoe UI" panose="020B0502040204020203" pitchFamily="34" charset="0"/>
              </a:rPr>
              <a:t>DU RISQUE</a:t>
            </a:r>
          </a:p>
        </p:txBody>
      </p:sp>
      <p:sp>
        <p:nvSpPr>
          <p:cNvPr id="41" name="Rectangle : coins arrondis 40">
            <a:extLst>
              <a:ext uri="{FF2B5EF4-FFF2-40B4-BE49-F238E27FC236}">
                <a16:creationId xmlns:a16="http://schemas.microsoft.com/office/drawing/2014/main" id="{5019AB52-0DA8-7552-2896-0EB3261D03BA}"/>
              </a:ext>
            </a:extLst>
          </p:cNvPr>
          <p:cNvSpPr/>
          <p:nvPr/>
        </p:nvSpPr>
        <p:spPr>
          <a:xfrm>
            <a:off x="3670871" y="2474523"/>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Identification des risques</a:t>
            </a:r>
          </a:p>
        </p:txBody>
      </p:sp>
      <p:sp>
        <p:nvSpPr>
          <p:cNvPr id="42" name="Rectangle : coins arrondis 41">
            <a:extLst>
              <a:ext uri="{FF2B5EF4-FFF2-40B4-BE49-F238E27FC236}">
                <a16:creationId xmlns:a16="http://schemas.microsoft.com/office/drawing/2014/main" id="{F1689BE7-8EE9-23B5-A7A0-D83D02CD2507}"/>
              </a:ext>
            </a:extLst>
          </p:cNvPr>
          <p:cNvSpPr/>
          <p:nvPr/>
        </p:nvSpPr>
        <p:spPr>
          <a:xfrm>
            <a:off x="3670871" y="3057429"/>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Analyse du risque</a:t>
            </a:r>
          </a:p>
        </p:txBody>
      </p:sp>
      <p:sp>
        <p:nvSpPr>
          <p:cNvPr id="13" name="Ellipse 12">
            <a:extLst>
              <a:ext uri="{FF2B5EF4-FFF2-40B4-BE49-F238E27FC236}">
                <a16:creationId xmlns:a16="http://schemas.microsoft.com/office/drawing/2014/main" id="{722FA0BB-D873-B711-2584-F4AF973D1E38}"/>
              </a:ext>
            </a:extLst>
          </p:cNvPr>
          <p:cNvSpPr/>
          <p:nvPr/>
        </p:nvSpPr>
        <p:spPr>
          <a:xfrm>
            <a:off x="3678838" y="2314945"/>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1</a:t>
            </a:r>
          </a:p>
        </p:txBody>
      </p:sp>
      <p:sp>
        <p:nvSpPr>
          <p:cNvPr id="43" name="Ellipse 42">
            <a:extLst>
              <a:ext uri="{FF2B5EF4-FFF2-40B4-BE49-F238E27FC236}">
                <a16:creationId xmlns:a16="http://schemas.microsoft.com/office/drawing/2014/main" id="{BD711F4B-A076-F874-695C-9FD8FC8DEDBC}"/>
              </a:ext>
            </a:extLst>
          </p:cNvPr>
          <p:cNvSpPr/>
          <p:nvPr/>
        </p:nvSpPr>
        <p:spPr>
          <a:xfrm>
            <a:off x="3678838" y="2899750"/>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1</a:t>
            </a:r>
          </a:p>
        </p:txBody>
      </p:sp>
      <p:sp>
        <p:nvSpPr>
          <p:cNvPr id="46" name="Rectangle : coins arrondis 45">
            <a:extLst>
              <a:ext uri="{FF2B5EF4-FFF2-40B4-BE49-F238E27FC236}">
                <a16:creationId xmlns:a16="http://schemas.microsoft.com/office/drawing/2014/main" id="{547EC45D-30D5-1C93-7D4F-C7333E5E59A1}"/>
              </a:ext>
            </a:extLst>
          </p:cNvPr>
          <p:cNvSpPr/>
          <p:nvPr/>
        </p:nvSpPr>
        <p:spPr>
          <a:xfrm>
            <a:off x="3670871" y="4256377"/>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Traitement du risque</a:t>
            </a:r>
          </a:p>
        </p:txBody>
      </p:sp>
      <p:sp>
        <p:nvSpPr>
          <p:cNvPr id="47" name="Ellipse 46">
            <a:extLst>
              <a:ext uri="{FF2B5EF4-FFF2-40B4-BE49-F238E27FC236}">
                <a16:creationId xmlns:a16="http://schemas.microsoft.com/office/drawing/2014/main" id="{BD659D5A-EFF1-E477-A530-810474BC56D0}"/>
              </a:ext>
            </a:extLst>
          </p:cNvPr>
          <p:cNvSpPr/>
          <p:nvPr/>
        </p:nvSpPr>
        <p:spPr>
          <a:xfrm>
            <a:off x="3678838" y="4095005"/>
            <a:ext cx="248590" cy="248589"/>
          </a:xfrm>
          <a:prstGeom prst="ellipse">
            <a:avLst/>
          </a:prstGeom>
          <a:solidFill>
            <a:srgbClr val="E73C5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5</a:t>
            </a:r>
          </a:p>
        </p:txBody>
      </p:sp>
      <p:sp>
        <p:nvSpPr>
          <p:cNvPr id="49" name="Rectangle : coins arrondis 48">
            <a:extLst>
              <a:ext uri="{FF2B5EF4-FFF2-40B4-BE49-F238E27FC236}">
                <a16:creationId xmlns:a16="http://schemas.microsoft.com/office/drawing/2014/main" id="{2A5388EE-31D2-82D6-7D29-2B03DC336DF3}"/>
              </a:ext>
            </a:extLst>
          </p:cNvPr>
          <p:cNvSpPr/>
          <p:nvPr/>
        </p:nvSpPr>
        <p:spPr>
          <a:xfrm>
            <a:off x="5708289" y="1925763"/>
            <a:ext cx="1080000" cy="2726614"/>
          </a:xfrm>
          <a:prstGeom prst="roundRect">
            <a:avLst>
              <a:gd name="adj" fmla="val 12095"/>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rgbClr val="252525"/>
                </a:solidFill>
                <a:latin typeface="Segoe UI" panose="020B0502040204020203" pitchFamily="34" charset="0"/>
                <a:cs typeface="Segoe UI" panose="020B0502040204020203" pitchFamily="34" charset="0"/>
              </a:rPr>
              <a:t>Surveillance</a:t>
            </a:r>
          </a:p>
          <a:p>
            <a:pPr algn="ctr"/>
            <a:r>
              <a:rPr lang="fr-FR" sz="1000" dirty="0">
                <a:solidFill>
                  <a:srgbClr val="252525"/>
                </a:solidFill>
                <a:latin typeface="Segoe UI" panose="020B0502040204020203" pitchFamily="34" charset="0"/>
                <a:cs typeface="Segoe UI" panose="020B0502040204020203" pitchFamily="34" charset="0"/>
              </a:rPr>
              <a:t>&amp;</a:t>
            </a:r>
          </a:p>
          <a:p>
            <a:pPr algn="ctr"/>
            <a:r>
              <a:rPr lang="fr-FR" sz="1000" dirty="0">
                <a:solidFill>
                  <a:srgbClr val="252525"/>
                </a:solidFill>
                <a:latin typeface="Segoe UI" panose="020B0502040204020203" pitchFamily="34" charset="0"/>
                <a:cs typeface="Segoe UI" panose="020B0502040204020203" pitchFamily="34" charset="0"/>
              </a:rPr>
              <a:t>revue</a:t>
            </a:r>
          </a:p>
        </p:txBody>
      </p:sp>
      <p:sp>
        <p:nvSpPr>
          <p:cNvPr id="52" name="Rectangle : coins arrondis 51">
            <a:extLst>
              <a:ext uri="{FF2B5EF4-FFF2-40B4-BE49-F238E27FC236}">
                <a16:creationId xmlns:a16="http://schemas.microsoft.com/office/drawing/2014/main" id="{73FE40CE-A746-2871-5BCF-268E2A7A1350}"/>
              </a:ext>
            </a:extLst>
          </p:cNvPr>
          <p:cNvSpPr/>
          <p:nvPr/>
        </p:nvSpPr>
        <p:spPr>
          <a:xfrm>
            <a:off x="2340692" y="1925763"/>
            <a:ext cx="1080000" cy="2726614"/>
          </a:xfrm>
          <a:prstGeom prst="roundRect">
            <a:avLst>
              <a:gd name="adj" fmla="val 14199"/>
            </a:avLst>
          </a:prstGeom>
          <a:solidFill>
            <a:srgbClr val="B4DDFF"/>
          </a:solidFill>
          <a:ln>
            <a:noFill/>
          </a:ln>
          <a:effectLst/>
        </p:spPr>
        <p:style>
          <a:lnRef idx="1">
            <a:schemeClr val="accent5"/>
          </a:lnRef>
          <a:fillRef idx="3">
            <a:schemeClr val="accent5"/>
          </a:fillRef>
          <a:effectRef idx="2">
            <a:schemeClr val="accent5"/>
          </a:effectRef>
          <a:fontRef idx="minor">
            <a:schemeClr val="lt1"/>
          </a:fontRef>
        </p:style>
        <p:txBody>
          <a:bodyPr lIns="0" tIns="0" rIns="0" bIns="0" rtlCol="0" anchor="ctr"/>
          <a:lstStyle/>
          <a:p>
            <a:pPr algn="ctr"/>
            <a:r>
              <a:rPr lang="fr-FR" sz="1000" dirty="0">
                <a:solidFill>
                  <a:srgbClr val="252525"/>
                </a:solidFill>
                <a:latin typeface="Segoe UI" panose="020B0502040204020203" pitchFamily="34" charset="0"/>
                <a:cs typeface="Segoe UI" panose="020B0502040204020203" pitchFamily="34" charset="0"/>
              </a:rPr>
              <a:t>Communication</a:t>
            </a:r>
          </a:p>
          <a:p>
            <a:pPr algn="ctr"/>
            <a:r>
              <a:rPr lang="fr-FR" sz="1000" dirty="0">
                <a:solidFill>
                  <a:srgbClr val="252525"/>
                </a:solidFill>
                <a:latin typeface="Segoe UI" panose="020B0502040204020203" pitchFamily="34" charset="0"/>
                <a:cs typeface="Segoe UI" panose="020B0502040204020203" pitchFamily="34" charset="0"/>
              </a:rPr>
              <a:t>&amp;</a:t>
            </a:r>
          </a:p>
          <a:p>
            <a:pPr algn="ctr"/>
            <a:r>
              <a:rPr lang="fr-FR" sz="1000" dirty="0">
                <a:solidFill>
                  <a:srgbClr val="252525"/>
                </a:solidFill>
                <a:latin typeface="Segoe UI" panose="020B0502040204020203" pitchFamily="34" charset="0"/>
                <a:cs typeface="Segoe UI" panose="020B0502040204020203" pitchFamily="34" charset="0"/>
              </a:rPr>
              <a:t>Concertation</a:t>
            </a:r>
          </a:p>
        </p:txBody>
      </p:sp>
      <p:cxnSp>
        <p:nvCxnSpPr>
          <p:cNvPr id="37" name="Connecteur droit 36">
            <a:extLst>
              <a:ext uri="{FF2B5EF4-FFF2-40B4-BE49-F238E27FC236}">
                <a16:creationId xmlns:a16="http://schemas.microsoft.com/office/drawing/2014/main" id="{F0F37EBC-E7C7-6C48-11DE-72B9EA9D9B07}"/>
              </a:ext>
            </a:extLst>
          </p:cNvPr>
          <p:cNvCxnSpPr>
            <a:cxnSpLocks/>
            <a:stCxn id="32" idx="0"/>
          </p:cNvCxnSpPr>
          <p:nvPr/>
        </p:nvCxnSpPr>
        <p:spPr>
          <a:xfrm>
            <a:off x="4570871" y="1409283"/>
            <a:ext cx="0" cy="869361"/>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sp>
        <p:nvSpPr>
          <p:cNvPr id="32" name="Rectangle : coins arrondis 31">
            <a:extLst>
              <a:ext uri="{FF2B5EF4-FFF2-40B4-BE49-F238E27FC236}">
                <a16:creationId xmlns:a16="http://schemas.microsoft.com/office/drawing/2014/main" id="{F1C8D78A-EB9C-3ED8-9907-A9312416D4CD}"/>
              </a:ext>
            </a:extLst>
          </p:cNvPr>
          <p:cNvSpPr/>
          <p:nvPr/>
        </p:nvSpPr>
        <p:spPr>
          <a:xfrm>
            <a:off x="3670871" y="1409283"/>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Etablissement du contexte</a:t>
            </a:r>
          </a:p>
        </p:txBody>
      </p:sp>
      <p:sp>
        <p:nvSpPr>
          <p:cNvPr id="48" name="Ellipse 47">
            <a:extLst>
              <a:ext uri="{FF2B5EF4-FFF2-40B4-BE49-F238E27FC236}">
                <a16:creationId xmlns:a16="http://schemas.microsoft.com/office/drawing/2014/main" id="{912A915E-7EA3-3118-C736-1A424FCAE590}"/>
              </a:ext>
            </a:extLst>
          </p:cNvPr>
          <p:cNvSpPr/>
          <p:nvPr/>
        </p:nvSpPr>
        <p:spPr>
          <a:xfrm>
            <a:off x="3678838" y="1237356"/>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1</a:t>
            </a:r>
          </a:p>
        </p:txBody>
      </p:sp>
      <p:cxnSp>
        <p:nvCxnSpPr>
          <p:cNvPr id="58" name="Connecteur droit 57">
            <a:extLst>
              <a:ext uri="{FF2B5EF4-FFF2-40B4-BE49-F238E27FC236}">
                <a16:creationId xmlns:a16="http://schemas.microsoft.com/office/drawing/2014/main" id="{9AA4509C-1DA0-9197-3E49-F848CA151D4D}"/>
              </a:ext>
            </a:extLst>
          </p:cNvPr>
          <p:cNvCxnSpPr>
            <a:cxnSpLocks/>
          </p:cNvCxnSpPr>
          <p:nvPr/>
        </p:nvCxnSpPr>
        <p:spPr>
          <a:xfrm>
            <a:off x="4570871" y="2870523"/>
            <a:ext cx="901" cy="183309"/>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60" name="Connecteur droit 59">
            <a:extLst>
              <a:ext uri="{FF2B5EF4-FFF2-40B4-BE49-F238E27FC236}">
                <a16:creationId xmlns:a16="http://schemas.microsoft.com/office/drawing/2014/main" id="{898DAAF0-5078-D45F-2E79-E53795F2B1B9}"/>
              </a:ext>
            </a:extLst>
          </p:cNvPr>
          <p:cNvCxnSpPr>
            <a:cxnSpLocks/>
          </p:cNvCxnSpPr>
          <p:nvPr/>
        </p:nvCxnSpPr>
        <p:spPr>
          <a:xfrm>
            <a:off x="4570871" y="3453490"/>
            <a:ext cx="901" cy="183309"/>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E4EEF6DB-8A79-5799-EA9D-AD21E859357E}"/>
              </a:ext>
            </a:extLst>
          </p:cNvPr>
          <p:cNvCxnSpPr>
            <a:cxnSpLocks/>
          </p:cNvCxnSpPr>
          <p:nvPr/>
        </p:nvCxnSpPr>
        <p:spPr>
          <a:xfrm>
            <a:off x="4570871" y="3927357"/>
            <a:ext cx="0" cy="329020"/>
          </a:xfrm>
          <a:prstGeom prst="line">
            <a:avLst/>
          </a:prstGeom>
          <a:ln w="15875">
            <a:solidFill>
              <a:srgbClr val="0070C0"/>
            </a:solidFill>
            <a:prstDash val="sysDot"/>
            <a:headEnd type="none"/>
            <a:tailEnd type="arrow" w="sm" len="sm"/>
          </a:ln>
        </p:spPr>
        <p:style>
          <a:lnRef idx="1">
            <a:schemeClr val="accent1"/>
          </a:lnRef>
          <a:fillRef idx="0">
            <a:schemeClr val="accent1"/>
          </a:fillRef>
          <a:effectRef idx="0">
            <a:schemeClr val="accent1"/>
          </a:effectRef>
          <a:fontRef idx="minor">
            <a:schemeClr val="tx1"/>
          </a:fontRef>
        </p:style>
      </p:cxnSp>
      <p:pic>
        <p:nvPicPr>
          <p:cNvPr id="12" name="Image 11">
            <a:extLst>
              <a:ext uri="{FF2B5EF4-FFF2-40B4-BE49-F238E27FC236}">
                <a16:creationId xmlns:a16="http://schemas.microsoft.com/office/drawing/2014/main" id="{16853506-DD5C-C770-250C-C72DAAEC39A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07145" y="3646352"/>
            <a:ext cx="482288" cy="453234"/>
          </a:xfrm>
          <a:prstGeom prst="rect">
            <a:avLst/>
          </a:prstGeom>
        </p:spPr>
      </p:pic>
      <p:sp>
        <p:nvSpPr>
          <p:cNvPr id="44" name="Rectangle : coins arrondis 43">
            <a:extLst>
              <a:ext uri="{FF2B5EF4-FFF2-40B4-BE49-F238E27FC236}">
                <a16:creationId xmlns:a16="http://schemas.microsoft.com/office/drawing/2014/main" id="{E7DAC549-9733-B246-CEFA-4B6CE87357B4}"/>
              </a:ext>
            </a:extLst>
          </p:cNvPr>
          <p:cNvSpPr/>
          <p:nvPr/>
        </p:nvSpPr>
        <p:spPr>
          <a:xfrm>
            <a:off x="3670871" y="3645182"/>
            <a:ext cx="1800000" cy="396000"/>
          </a:xfrm>
          <a:prstGeom prst="roundRect">
            <a:avLst>
              <a:gd name="adj" fmla="val 50000"/>
            </a:avLst>
          </a:prstGeom>
          <a:solidFill>
            <a:srgbClr val="4394D6"/>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fr-FR" sz="1000" dirty="0">
                <a:solidFill>
                  <a:schemeClr val="bg1"/>
                </a:solidFill>
                <a:latin typeface="Segoe UI" panose="020B0502040204020203" pitchFamily="34" charset="0"/>
                <a:cs typeface="Segoe UI" panose="020B0502040204020203" pitchFamily="34" charset="0"/>
              </a:rPr>
              <a:t>Evaluation du risque</a:t>
            </a:r>
          </a:p>
        </p:txBody>
      </p:sp>
      <p:sp>
        <p:nvSpPr>
          <p:cNvPr id="45" name="Ellipse 44">
            <a:extLst>
              <a:ext uri="{FF2B5EF4-FFF2-40B4-BE49-F238E27FC236}">
                <a16:creationId xmlns:a16="http://schemas.microsoft.com/office/drawing/2014/main" id="{2A118CE2-EDD0-ED02-CEC6-A631B061FE94}"/>
              </a:ext>
            </a:extLst>
          </p:cNvPr>
          <p:cNvSpPr/>
          <p:nvPr/>
        </p:nvSpPr>
        <p:spPr>
          <a:xfrm>
            <a:off x="3678838" y="3483810"/>
            <a:ext cx="248590" cy="248589"/>
          </a:xfrm>
          <a:prstGeom prst="ellipse">
            <a:avLst/>
          </a:prstGeom>
          <a:solidFill>
            <a:srgbClr val="E73C5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5</a:t>
            </a:r>
          </a:p>
        </p:txBody>
      </p:sp>
      <p:sp>
        <p:nvSpPr>
          <p:cNvPr id="65" name="Ellipse 64">
            <a:extLst>
              <a:ext uri="{FF2B5EF4-FFF2-40B4-BE49-F238E27FC236}">
                <a16:creationId xmlns:a16="http://schemas.microsoft.com/office/drawing/2014/main" id="{ED01E692-05B5-90C4-C52F-6423F2622D4A}"/>
              </a:ext>
            </a:extLst>
          </p:cNvPr>
          <p:cNvSpPr/>
          <p:nvPr/>
        </p:nvSpPr>
        <p:spPr>
          <a:xfrm>
            <a:off x="3956047" y="1237356"/>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2</a:t>
            </a:r>
          </a:p>
        </p:txBody>
      </p:sp>
      <p:sp>
        <p:nvSpPr>
          <p:cNvPr id="66" name="Ellipse 65">
            <a:extLst>
              <a:ext uri="{FF2B5EF4-FFF2-40B4-BE49-F238E27FC236}">
                <a16:creationId xmlns:a16="http://schemas.microsoft.com/office/drawing/2014/main" id="{F9C1B831-3B47-DD5F-AB80-E355AAC09DB8}"/>
              </a:ext>
            </a:extLst>
          </p:cNvPr>
          <p:cNvSpPr/>
          <p:nvPr/>
        </p:nvSpPr>
        <p:spPr>
          <a:xfrm>
            <a:off x="4233256" y="1237356"/>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3</a:t>
            </a:r>
          </a:p>
        </p:txBody>
      </p:sp>
      <p:sp>
        <p:nvSpPr>
          <p:cNvPr id="69" name="Ellipse 68">
            <a:extLst>
              <a:ext uri="{FF2B5EF4-FFF2-40B4-BE49-F238E27FC236}">
                <a16:creationId xmlns:a16="http://schemas.microsoft.com/office/drawing/2014/main" id="{BF7B8BDF-DC1B-68B6-FDA3-8FCF5FFAB04C}"/>
              </a:ext>
            </a:extLst>
          </p:cNvPr>
          <p:cNvSpPr/>
          <p:nvPr/>
        </p:nvSpPr>
        <p:spPr>
          <a:xfrm>
            <a:off x="3956047" y="2310376"/>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2</a:t>
            </a:r>
          </a:p>
        </p:txBody>
      </p:sp>
      <p:sp>
        <p:nvSpPr>
          <p:cNvPr id="70" name="Ellipse 69">
            <a:extLst>
              <a:ext uri="{FF2B5EF4-FFF2-40B4-BE49-F238E27FC236}">
                <a16:creationId xmlns:a16="http://schemas.microsoft.com/office/drawing/2014/main" id="{B020B39C-2168-C115-5884-8EACEB73CB18}"/>
              </a:ext>
            </a:extLst>
          </p:cNvPr>
          <p:cNvSpPr/>
          <p:nvPr/>
        </p:nvSpPr>
        <p:spPr>
          <a:xfrm>
            <a:off x="4233256" y="2310376"/>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3</a:t>
            </a:r>
          </a:p>
        </p:txBody>
      </p:sp>
      <p:sp>
        <p:nvSpPr>
          <p:cNvPr id="71" name="Ellipse 70">
            <a:extLst>
              <a:ext uri="{FF2B5EF4-FFF2-40B4-BE49-F238E27FC236}">
                <a16:creationId xmlns:a16="http://schemas.microsoft.com/office/drawing/2014/main" id="{9D81BE7E-EDC9-BF2C-C34C-57B5608D06CC}"/>
              </a:ext>
            </a:extLst>
          </p:cNvPr>
          <p:cNvSpPr/>
          <p:nvPr/>
        </p:nvSpPr>
        <p:spPr>
          <a:xfrm>
            <a:off x="4510464" y="2310376"/>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4</a:t>
            </a:r>
          </a:p>
        </p:txBody>
      </p:sp>
      <p:sp>
        <p:nvSpPr>
          <p:cNvPr id="72" name="Ellipse 71">
            <a:extLst>
              <a:ext uri="{FF2B5EF4-FFF2-40B4-BE49-F238E27FC236}">
                <a16:creationId xmlns:a16="http://schemas.microsoft.com/office/drawing/2014/main" id="{44FCA023-4689-8CAB-84B0-C692728F4EF8}"/>
              </a:ext>
            </a:extLst>
          </p:cNvPr>
          <p:cNvSpPr/>
          <p:nvPr/>
        </p:nvSpPr>
        <p:spPr>
          <a:xfrm>
            <a:off x="3956047" y="2899750"/>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2</a:t>
            </a:r>
          </a:p>
        </p:txBody>
      </p:sp>
      <p:sp>
        <p:nvSpPr>
          <p:cNvPr id="73" name="Ellipse 72">
            <a:extLst>
              <a:ext uri="{FF2B5EF4-FFF2-40B4-BE49-F238E27FC236}">
                <a16:creationId xmlns:a16="http://schemas.microsoft.com/office/drawing/2014/main" id="{25565466-C5CA-1A18-84F2-9D0DBC095F2E}"/>
              </a:ext>
            </a:extLst>
          </p:cNvPr>
          <p:cNvSpPr/>
          <p:nvPr/>
        </p:nvSpPr>
        <p:spPr>
          <a:xfrm>
            <a:off x="4233256" y="2899750"/>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4</a:t>
            </a:r>
          </a:p>
        </p:txBody>
      </p:sp>
      <p:sp>
        <p:nvSpPr>
          <p:cNvPr id="79" name="Ellipse 78">
            <a:extLst>
              <a:ext uri="{FF2B5EF4-FFF2-40B4-BE49-F238E27FC236}">
                <a16:creationId xmlns:a16="http://schemas.microsoft.com/office/drawing/2014/main" id="{B3E2992A-E8D2-15FA-D037-822C5AF7F64F}"/>
              </a:ext>
            </a:extLst>
          </p:cNvPr>
          <p:cNvSpPr/>
          <p:nvPr/>
        </p:nvSpPr>
        <p:spPr>
          <a:xfrm>
            <a:off x="2151594" y="2722146"/>
            <a:ext cx="248590" cy="248589"/>
          </a:xfrm>
          <a:prstGeom prst="ellipse">
            <a:avLst/>
          </a:prstGeom>
          <a:solidFill>
            <a:srgbClr val="E6007E"/>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1</a:t>
            </a:r>
          </a:p>
        </p:txBody>
      </p:sp>
      <p:sp>
        <p:nvSpPr>
          <p:cNvPr id="80" name="Ellipse 79">
            <a:extLst>
              <a:ext uri="{FF2B5EF4-FFF2-40B4-BE49-F238E27FC236}">
                <a16:creationId xmlns:a16="http://schemas.microsoft.com/office/drawing/2014/main" id="{A12C8B7D-3DDC-0EDD-0427-B8AF447A52A8}"/>
              </a:ext>
            </a:extLst>
          </p:cNvPr>
          <p:cNvSpPr/>
          <p:nvPr/>
        </p:nvSpPr>
        <p:spPr>
          <a:xfrm>
            <a:off x="2151594" y="2998159"/>
            <a:ext cx="248590" cy="248589"/>
          </a:xfrm>
          <a:prstGeom prst="ellipse">
            <a:avLst/>
          </a:prstGeom>
          <a:solidFill>
            <a:srgbClr val="9C248D"/>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2</a:t>
            </a:r>
          </a:p>
        </p:txBody>
      </p:sp>
      <p:sp>
        <p:nvSpPr>
          <p:cNvPr id="81" name="Ellipse 80">
            <a:extLst>
              <a:ext uri="{FF2B5EF4-FFF2-40B4-BE49-F238E27FC236}">
                <a16:creationId xmlns:a16="http://schemas.microsoft.com/office/drawing/2014/main" id="{4C11194B-6607-73F6-CCE0-DE6B0508BD89}"/>
              </a:ext>
            </a:extLst>
          </p:cNvPr>
          <p:cNvSpPr/>
          <p:nvPr/>
        </p:nvSpPr>
        <p:spPr>
          <a:xfrm>
            <a:off x="2151594" y="3274172"/>
            <a:ext cx="248590" cy="248589"/>
          </a:xfrm>
          <a:prstGeom prst="ellipse">
            <a:avLst/>
          </a:prstGeom>
          <a:solidFill>
            <a:srgbClr val="00AFAA"/>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3</a:t>
            </a:r>
          </a:p>
        </p:txBody>
      </p:sp>
      <p:sp>
        <p:nvSpPr>
          <p:cNvPr id="82" name="Ellipse 81">
            <a:extLst>
              <a:ext uri="{FF2B5EF4-FFF2-40B4-BE49-F238E27FC236}">
                <a16:creationId xmlns:a16="http://schemas.microsoft.com/office/drawing/2014/main" id="{AB96CF26-F123-9834-BDC5-444E6010CDB2}"/>
              </a:ext>
            </a:extLst>
          </p:cNvPr>
          <p:cNvSpPr/>
          <p:nvPr/>
        </p:nvSpPr>
        <p:spPr>
          <a:xfrm>
            <a:off x="2151594" y="3550184"/>
            <a:ext cx="248590" cy="248589"/>
          </a:xfrm>
          <a:prstGeom prst="ellipse">
            <a:avLst/>
          </a:prstGeom>
          <a:solidFill>
            <a:srgbClr val="C9AD00"/>
          </a:solidFill>
          <a:ln w="12700" cmpd="sng">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ea typeface="Segoe UI" panose="020B0502040204020203" pitchFamily="34" charset="0"/>
                <a:cs typeface="Segoe UI" panose="020B0502040204020203" pitchFamily="34" charset="0"/>
              </a:rPr>
              <a:t>4</a:t>
            </a:r>
          </a:p>
        </p:txBody>
      </p:sp>
      <p:pic>
        <p:nvPicPr>
          <p:cNvPr id="85" name="Image 84">
            <a:extLst>
              <a:ext uri="{FF2B5EF4-FFF2-40B4-BE49-F238E27FC236}">
                <a16:creationId xmlns:a16="http://schemas.microsoft.com/office/drawing/2014/main" id="{AF618458-7679-ADA0-FFE1-C285F69B0EF3}"/>
              </a:ext>
            </a:extLst>
          </p:cNvPr>
          <p:cNvPicPr>
            <a:picLocks noChangeAspect="1"/>
          </p:cNvPicPr>
          <p:nvPr/>
        </p:nvPicPr>
        <p:blipFill>
          <a:blip r:embed="rId9"/>
          <a:stretch>
            <a:fillRect/>
          </a:stretch>
        </p:blipFill>
        <p:spPr>
          <a:xfrm>
            <a:off x="7257293" y="1413600"/>
            <a:ext cx="1430024" cy="797788"/>
          </a:xfrm>
          <a:prstGeom prst="rect">
            <a:avLst/>
          </a:prstGeom>
        </p:spPr>
      </p:pic>
      <p:sp>
        <p:nvSpPr>
          <p:cNvPr id="5" name="Title 4">
            <a:extLst>
              <a:ext uri="{FF2B5EF4-FFF2-40B4-BE49-F238E27FC236}">
                <a16:creationId xmlns:a16="http://schemas.microsoft.com/office/drawing/2014/main" id="{2FEFD9AC-9916-90B8-DBE9-0E511DD4A70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Compatibilité d’EBIOS RM avec ISO 27005:2022</a:t>
            </a:r>
          </a:p>
        </p:txBody>
      </p:sp>
    </p:spTree>
    <p:extLst>
      <p:ext uri="{BB962C8B-B14F-4D97-AF65-F5344CB8AC3E}">
        <p14:creationId xmlns:p14="http://schemas.microsoft.com/office/powerpoint/2010/main" val="184168123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3ADC38B-6A14-11ED-18AB-3253E5257F0C}"/>
              </a:ext>
            </a:extLst>
          </p:cNvPr>
          <p:cNvPicPr>
            <a:picLocks noChangeAspect="1"/>
          </p:cNvPicPr>
          <p:nvPr/>
        </p:nvPicPr>
        <p:blipFill rotWithShape="1">
          <a:blip r:embed="rId4">
            <a:extLst>
              <a:ext uri="{28A0092B-C50C-407E-A947-70E740481C1C}">
                <a14:useLocalDpi xmlns:a14="http://schemas.microsoft.com/office/drawing/2010/main" val="0"/>
              </a:ext>
            </a:extLst>
          </a:blip>
          <a:srcRect t="20575" b="20575"/>
          <a:stretch/>
        </p:blipFill>
        <p:spPr>
          <a:xfrm>
            <a:off x="1154084" y="1180423"/>
            <a:ext cx="1147736" cy="659852"/>
          </a:xfrm>
          <a:prstGeom prst="rect">
            <a:avLst/>
          </a:prstGeom>
          <a:ln w="12700">
            <a:noFill/>
          </a:ln>
        </p:spPr>
      </p:pic>
      <p:pic>
        <p:nvPicPr>
          <p:cNvPr id="8" name="Graphique 7">
            <a:extLst>
              <a:ext uri="{FF2B5EF4-FFF2-40B4-BE49-F238E27FC236}">
                <a16:creationId xmlns:a16="http://schemas.microsoft.com/office/drawing/2014/main" id="{32516ECE-2923-D0B3-44FE-39F40C95C33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79562" y="1212692"/>
            <a:ext cx="1188046" cy="448184"/>
          </a:xfrm>
          <a:prstGeom prst="rect">
            <a:avLst/>
          </a:prstGeom>
        </p:spPr>
      </p:pic>
      <p:graphicFrame>
        <p:nvGraphicFramePr>
          <p:cNvPr id="9" name="Tableau 8">
            <a:extLst>
              <a:ext uri="{FF2B5EF4-FFF2-40B4-BE49-F238E27FC236}">
                <a16:creationId xmlns:a16="http://schemas.microsoft.com/office/drawing/2014/main" id="{2BF08C3E-9530-EC24-CE63-2F8AEEB1A5A8}"/>
              </a:ext>
            </a:extLst>
          </p:cNvPr>
          <p:cNvGraphicFramePr>
            <a:graphicFrameLocks noGrp="1"/>
          </p:cNvGraphicFramePr>
          <p:nvPr>
            <p:extLst>
              <p:ext uri="{D42A27DB-BD31-4B8C-83A1-F6EECF244321}">
                <p14:modId xmlns:p14="http://schemas.microsoft.com/office/powerpoint/2010/main" val="2765847438"/>
              </p:ext>
            </p:extLst>
          </p:nvPr>
        </p:nvGraphicFramePr>
        <p:xfrm>
          <a:off x="2412000" y="1348288"/>
          <a:ext cx="4320000" cy="3492000"/>
        </p:xfrm>
        <a:graphic>
          <a:graphicData uri="http://schemas.openxmlformats.org/drawingml/2006/table">
            <a:tbl>
              <a:tblPr firstRow="1" firstCol="1" bandRow="1"/>
              <a:tblGrid>
                <a:gridCol w="2160000">
                  <a:extLst>
                    <a:ext uri="{9D8B030D-6E8A-4147-A177-3AD203B41FA5}">
                      <a16:colId xmlns:a16="http://schemas.microsoft.com/office/drawing/2014/main" val="20001"/>
                    </a:ext>
                  </a:extLst>
                </a:gridCol>
                <a:gridCol w="2160000">
                  <a:extLst>
                    <a:ext uri="{9D8B030D-6E8A-4147-A177-3AD203B41FA5}">
                      <a16:colId xmlns:a16="http://schemas.microsoft.com/office/drawing/2014/main" val="2107516861"/>
                    </a:ext>
                  </a:extLst>
                </a:gridCol>
              </a:tblGrid>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000" b="1" kern="1200" dirty="0">
                          <a:solidFill>
                            <a:schemeClr val="lt1"/>
                          </a:solidFill>
                          <a:effectLst/>
                          <a:latin typeface="Segoe UI" panose="020B0502040204020203" pitchFamily="34" charset="0"/>
                          <a:ea typeface="Segoe UI" panose="020B0502040204020203" pitchFamily="34" charset="0"/>
                          <a:cs typeface="Segoe UI" panose="020B0502040204020203" pitchFamily="34" charset="0"/>
                        </a:rPr>
                        <a:t>EBIOS RM</a:t>
                      </a:r>
                    </a:p>
                  </a:txBody>
                  <a:tcPr marL="144000" marR="0" marT="0" marB="0" anchor="ctr">
                    <a:lnL w="12700" cap="flat" cmpd="sng" algn="ctr">
                      <a:solidFill>
                        <a:srgbClr val="0070C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fr-FR" sz="1000" b="1" kern="1200" dirty="0">
                          <a:solidFill>
                            <a:schemeClr val="lt1"/>
                          </a:solidFill>
                          <a:effectLst/>
                          <a:latin typeface="Segoe UI" panose="020B0502040204020203" pitchFamily="34" charset="0"/>
                          <a:ea typeface="Segoe UI" panose="020B0502040204020203" pitchFamily="34" charset="0"/>
                          <a:cs typeface="Segoe UI" panose="020B0502040204020203" pitchFamily="34" charset="0"/>
                        </a:rPr>
                        <a:t>ISO 27005</a:t>
                      </a:r>
                    </a:p>
                  </a:txBody>
                  <a:tcPr marL="144000" marR="0" marT="0" marB="0" anchor="ctr">
                    <a:lnL w="12700" cap="flat" cmpd="sng" algn="ctr">
                      <a:solidFill>
                        <a:schemeClr val="bg1"/>
                      </a:solidFill>
                      <a:prstDash val="solid"/>
                      <a:round/>
                      <a:headEnd type="none" w="med" len="med"/>
                      <a:tailEnd type="none" w="med" len="med"/>
                    </a:lnL>
                    <a:lnR w="12700" cap="flat" cmpd="sng" algn="ctr">
                      <a:solidFill>
                        <a:srgbClr val="E73C50"/>
                      </a:solidFill>
                      <a:prstDash val="solid"/>
                      <a:round/>
                      <a:headEnd type="none" w="med" len="med"/>
                      <a:tailEnd type="none" w="med" len="med"/>
                    </a:lnR>
                    <a:lnT w="12700" cap="flat" cmpd="sng" algn="ctr">
                      <a:solidFill>
                        <a:srgbClr val="E73C50"/>
                      </a:solidFill>
                      <a:prstDash val="solid"/>
                      <a:round/>
                      <a:headEnd type="none" w="med" len="med"/>
                      <a:tailEnd type="none" w="med" len="med"/>
                    </a:lnT>
                    <a:lnB w="12700" cap="flat" cmpd="sng" algn="ctr">
                      <a:solidFill>
                        <a:srgbClr val="E73C50"/>
                      </a:solidFill>
                      <a:prstDash val="solid"/>
                      <a:round/>
                      <a:headEnd type="none" w="med" len="med"/>
                      <a:tailEnd type="none" w="med" len="med"/>
                    </a:lnB>
                    <a:lnTlToBr w="12700" cmpd="sng">
                      <a:noFill/>
                      <a:prstDash val="solid"/>
                    </a:lnTlToBr>
                    <a:lnBlToTr w="12700" cmpd="sng">
                      <a:noFill/>
                      <a:prstDash val="solid"/>
                    </a:lnBlToTr>
                    <a:solidFill>
                      <a:srgbClr val="E73C50"/>
                    </a:solidFill>
                  </a:tcPr>
                </a:tc>
                <a:extLst>
                  <a:ext uri="{0D108BD9-81ED-4DB2-BD59-A6C34878D82A}">
                    <a16:rowId xmlns:a16="http://schemas.microsoft.com/office/drawing/2014/main" val="10000"/>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Partie prenante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Partie intéressée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E73C50"/>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Cadrage et socle de sécurité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Etablissement du contexte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Scénario stratégique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Approche par évènements</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Scénario opérationnel</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Approche par les biens support</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Évènement redouté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Conséquence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Évènement intermédiaire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Conséquence intermédiaire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87665706"/>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Valeur métier</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Bien primaire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14584728"/>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Bien support</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Bien support</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136444273"/>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Source de risque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Source de risque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403653601"/>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Niveau de Menace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Niveau de danger</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7212175"/>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PACS</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Plan de traitement du risque</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63679977"/>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Impact</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Critères de conséquences</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629771845"/>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Besoin de sécurité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Objectif de sécurité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25631653"/>
                  </a:ext>
                </a:extLst>
              </a:tr>
              <a:tr h="216000">
                <a:tc>
                  <a:txBody>
                    <a:bodyPr/>
                    <a:lstStyle/>
                    <a:p>
                      <a:pPr algn="ctr"/>
                      <a:r>
                        <a:rPr lang="fr-FR" sz="1000">
                          <a:solidFill>
                            <a:srgbClr val="252525"/>
                          </a:solidFill>
                          <a:effectLst/>
                          <a:latin typeface="Segoe UI" panose="020B0502040204020203" pitchFamily="34" charset="0"/>
                          <a:ea typeface="Segoe UI" panose="020B0502040204020203" pitchFamily="34" charset="0"/>
                          <a:cs typeface="Segoe UI" panose="020B0502040204020203" pitchFamily="34" charset="0"/>
                        </a:rPr>
                        <a:t>Gravité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Gravité</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31933813"/>
                  </a:ext>
                </a:extLst>
              </a:tr>
              <a:tr h="216000">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N/A</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a:r>
                        <a:rPr lang="fr-FR" sz="1000" dirty="0">
                          <a:solidFill>
                            <a:srgbClr val="252525"/>
                          </a:solidFill>
                          <a:effectLst/>
                          <a:latin typeface="Segoe UI" panose="020B0502040204020203" pitchFamily="34" charset="0"/>
                          <a:ea typeface="Segoe UI" panose="020B0502040204020203" pitchFamily="34" charset="0"/>
                          <a:cs typeface="Segoe UI" panose="020B0502040204020203" pitchFamily="34" charset="0"/>
                        </a:rPr>
                        <a:t>Déclencheur</a:t>
                      </a:r>
                    </a:p>
                  </a:txBody>
                  <a:tcPr marL="52814" marR="52814" marT="26407" marB="26407"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80711465"/>
                  </a:ext>
                </a:extLst>
              </a:tr>
            </a:tbl>
          </a:graphicData>
        </a:graphic>
      </p:graphicFrame>
      <p:sp>
        <p:nvSpPr>
          <p:cNvPr id="2" name="Title 4">
            <a:extLst>
              <a:ext uri="{FF2B5EF4-FFF2-40B4-BE49-F238E27FC236}">
                <a16:creationId xmlns:a16="http://schemas.microsoft.com/office/drawing/2014/main" id="{B1B52F51-86CC-6976-D481-F5BE502CDC0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EBIOS RM vs ISO 27005:2022</a:t>
            </a:r>
            <a:endParaRPr lang="fr-FR" sz="180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D61FE7BE-ED25-EB03-E923-19865EB7FC81}"/>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7F7F7F"/>
                </a:solidFill>
                <a:latin typeface="Segoe UI" panose="020B0502040204020203" pitchFamily="34" charset="0"/>
                <a:ea typeface="+mn-ea"/>
                <a:cs typeface="Segoe UI" panose="020B0502040204020203" pitchFamily="34" charset="0"/>
              </a:rPr>
              <a:t>Pierre de Rosette</a:t>
            </a:r>
          </a:p>
        </p:txBody>
      </p:sp>
    </p:spTree>
    <p:extLst>
      <p:ext uri="{BB962C8B-B14F-4D97-AF65-F5344CB8AC3E}">
        <p14:creationId xmlns:p14="http://schemas.microsoft.com/office/powerpoint/2010/main" val="42923107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contenu 2">
            <a:extLst>
              <a:ext uri="{FF2B5EF4-FFF2-40B4-BE49-F238E27FC236}">
                <a16:creationId xmlns:a16="http://schemas.microsoft.com/office/drawing/2014/main" id="{6E9EE1C6-7DA6-F000-B831-F01E5F6C6B35}"/>
              </a:ext>
            </a:extLst>
          </p:cNvPr>
          <p:cNvSpPr txBox="1">
            <a:spLocks/>
          </p:cNvSpPr>
          <p:nvPr/>
        </p:nvSpPr>
        <p:spPr>
          <a:xfrm>
            <a:off x="2906050" y="3864230"/>
            <a:ext cx="5122333" cy="818686"/>
          </a:xfrm>
          <a:prstGeom prst="rect">
            <a:avLst/>
          </a:prstGeom>
          <a:noFill/>
        </p:spPr>
        <p:txBody>
          <a:bodyPr vert="horz" lIns="0" tIns="0" rIns="0" bIns="0" rtlCol="0" anchor="t">
            <a:sp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spcBef>
                <a:spcPts val="0"/>
              </a:spcBef>
              <a:buNone/>
            </a:pPr>
            <a:r>
              <a:rPr lang="fr-FR" sz="1200" b="1" dirty="0">
                <a:solidFill>
                  <a:srgbClr val="252525"/>
                </a:solidFill>
                <a:latin typeface="Segoe UI" panose="020B0502040204020203" pitchFamily="34" charset="0"/>
                <a:cs typeface="Segoe UI" panose="020B0502040204020203" pitchFamily="34" charset="0"/>
              </a:rPr>
              <a:t>En soi, la présence d’une vulnérabilité ne produit pas de </a:t>
            </a:r>
            <a:r>
              <a:rPr lang="fr-FR" sz="1200" b="1">
                <a:solidFill>
                  <a:srgbClr val="252525"/>
                </a:solidFill>
                <a:latin typeface="Segoe UI" panose="020B0502040204020203" pitchFamily="34" charset="0"/>
                <a:cs typeface="Segoe UI" panose="020B0502040204020203" pitchFamily="34" charset="0"/>
              </a:rPr>
              <a:t>dommage ; </a:t>
            </a:r>
            <a:r>
              <a:rPr lang="fr-FR" sz="1200" b="1" dirty="0">
                <a:solidFill>
                  <a:srgbClr val="252525"/>
                </a:solidFill>
                <a:latin typeface="Segoe UI" panose="020B0502040204020203" pitchFamily="34" charset="0"/>
                <a:cs typeface="Segoe UI" panose="020B0502040204020203" pitchFamily="34" charset="0"/>
              </a:rPr>
              <a:t>une menace doit exister pour l’exploiter</a:t>
            </a:r>
            <a:r>
              <a:rPr 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a:t>
            </a:r>
          </a:p>
          <a:p>
            <a:pPr marL="0" lvl="1" indent="0">
              <a:buNone/>
            </a:pPr>
            <a:endParaRPr lang="fr-FR" sz="600" i="1" dirty="0">
              <a:solidFill>
                <a:srgbClr val="252525"/>
              </a:solidFill>
              <a:latin typeface="Segoe UI" panose="020B0502040204020203" pitchFamily="34" charset="0"/>
              <a:cs typeface="Segoe UI" panose="020B0502040204020203" pitchFamily="34" charset="0"/>
            </a:endParaRPr>
          </a:p>
          <a:p>
            <a:pPr marL="0" lvl="1" indent="0">
              <a:buNone/>
            </a:pPr>
            <a:r>
              <a:rPr lang="fr-FR" sz="1000" i="1" dirty="0">
                <a:solidFill>
                  <a:srgbClr val="252525"/>
                </a:solidFill>
                <a:latin typeface="Segoe UI" panose="020B0502040204020203" pitchFamily="34" charset="0"/>
                <a:cs typeface="Segoe UI" panose="020B0502040204020203" pitchFamily="34" charset="0"/>
              </a:rPr>
              <a:t>Corollaire : une menace qui n’est pas en lien avec une vulnérabilité ne représente pas un risque</a:t>
            </a: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a:t>
            </a:r>
            <a:endParaRPr lang="fr-FR" sz="1000" i="1" dirty="0">
              <a:solidFill>
                <a:srgbClr val="252525"/>
              </a:solidFill>
              <a:latin typeface="Segoe UI" panose="020B0502040204020203" pitchFamily="34" charset="0"/>
              <a:cs typeface="Segoe UI" panose="020B0502040204020203" pitchFamily="34" charset="0"/>
            </a:endParaRPr>
          </a:p>
        </p:txBody>
      </p:sp>
      <p:pic>
        <p:nvPicPr>
          <p:cNvPr id="9" name="Image 8">
            <a:extLst>
              <a:ext uri="{FF2B5EF4-FFF2-40B4-BE49-F238E27FC236}">
                <a16:creationId xmlns:a16="http://schemas.microsoft.com/office/drawing/2014/main" id="{4961C3FF-AEBC-A8A0-7695-DBFCD5F08718}"/>
              </a:ext>
            </a:extLst>
          </p:cNvPr>
          <p:cNvPicPr>
            <a:picLocks noChangeAspect="1"/>
          </p:cNvPicPr>
          <p:nvPr/>
        </p:nvPicPr>
        <p:blipFill>
          <a:blip r:embed="rId4"/>
          <a:stretch>
            <a:fillRect/>
          </a:stretch>
        </p:blipFill>
        <p:spPr>
          <a:xfrm>
            <a:off x="2417485" y="3869954"/>
            <a:ext cx="432000" cy="432000"/>
          </a:xfrm>
          <a:prstGeom prst="rect">
            <a:avLst/>
          </a:prstGeom>
        </p:spPr>
      </p:pic>
      <p:graphicFrame>
        <p:nvGraphicFramePr>
          <p:cNvPr id="3" name="Tableau 2">
            <a:extLst>
              <a:ext uri="{FF2B5EF4-FFF2-40B4-BE49-F238E27FC236}">
                <a16:creationId xmlns:a16="http://schemas.microsoft.com/office/drawing/2014/main" id="{25081BB0-5ACF-04BA-C4D9-DD88601B184D}"/>
              </a:ext>
            </a:extLst>
          </p:cNvPr>
          <p:cNvGraphicFramePr>
            <a:graphicFrameLocks noGrp="1"/>
          </p:cNvGraphicFramePr>
          <p:nvPr>
            <p:extLst>
              <p:ext uri="{D42A27DB-BD31-4B8C-83A1-F6EECF244321}">
                <p14:modId xmlns:p14="http://schemas.microsoft.com/office/powerpoint/2010/main" val="944336886"/>
              </p:ext>
            </p:extLst>
          </p:nvPr>
        </p:nvGraphicFramePr>
        <p:xfrm>
          <a:off x="2483768" y="1344050"/>
          <a:ext cx="5544616" cy="2268000"/>
        </p:xfrm>
        <a:graphic>
          <a:graphicData uri="http://schemas.openxmlformats.org/drawingml/2006/table">
            <a:tbl>
              <a:tblPr firstRow="1" firstCol="1" bandRow="1"/>
              <a:tblGrid>
                <a:gridCol w="2520280">
                  <a:extLst>
                    <a:ext uri="{9D8B030D-6E8A-4147-A177-3AD203B41FA5}">
                      <a16:colId xmlns:a16="http://schemas.microsoft.com/office/drawing/2014/main" val="20001"/>
                    </a:ext>
                  </a:extLst>
                </a:gridCol>
                <a:gridCol w="3024336">
                  <a:extLst>
                    <a:ext uri="{9D8B030D-6E8A-4147-A177-3AD203B41FA5}">
                      <a16:colId xmlns:a16="http://schemas.microsoft.com/office/drawing/2014/main" val="2107516861"/>
                    </a:ext>
                  </a:extLst>
                </a:gridCol>
              </a:tblGrid>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ctr"/>
                      <a:r>
                        <a:rPr lang="fr-FR" sz="1000" b="1" kern="1200" noProof="0" dirty="0">
                          <a:solidFill>
                            <a:schemeClr val="bg1"/>
                          </a:solidFill>
                          <a:latin typeface="Segoe UI" panose="020B0502040204020203" pitchFamily="34" charset="0"/>
                          <a:ea typeface="+mn-ea"/>
                          <a:cs typeface="Segoe UI" panose="020B0502040204020203" pitchFamily="34" charset="0"/>
                        </a:rPr>
                        <a:t>Vulnérabilités</a:t>
                      </a:r>
                      <a:endParaRPr lang="fr-FR" sz="1000" b="1" kern="1200" dirty="0">
                        <a:solidFill>
                          <a:schemeClr val="bg1"/>
                        </a:solidFill>
                        <a:latin typeface="Segoe UI" panose="020B0502040204020203" pitchFamily="34" charset="0"/>
                        <a:ea typeface="+mn-ea"/>
                        <a:cs typeface="Segoe UI" panose="020B0502040204020203" pitchFamily="34" charset="0"/>
                      </a:endParaRPr>
                    </a:p>
                  </a:txBody>
                  <a:tcPr marL="144000" marR="0" marT="0" marB="0" anchor="ctr">
                    <a:lnL w="12700" cap="flat" cmpd="sng" algn="ctr">
                      <a:solidFill>
                        <a:srgbClr val="00C8DE"/>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rgbClr val="00C8DE"/>
                      </a:solidFill>
                      <a:prstDash val="solid"/>
                      <a:round/>
                      <a:headEnd type="none" w="med" len="med"/>
                      <a:tailEnd type="none" w="med" len="med"/>
                    </a:lnB>
                    <a:lnTlToBr w="12700" cmpd="sng">
                      <a:noFill/>
                      <a:prstDash val="solid"/>
                    </a:lnTlToBr>
                    <a:lnBlToTr w="12700" cmpd="sng">
                      <a:noFill/>
                      <a:prstDash val="solid"/>
                    </a:lnBlToTr>
                    <a:solidFill>
                      <a:srgbClr val="00C8DE"/>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00" b="1" kern="1200" dirty="0">
                          <a:solidFill>
                            <a:schemeClr val="bg1"/>
                          </a:solidFill>
                          <a:latin typeface="Segoe UI" panose="020B0502040204020203" pitchFamily="34" charset="0"/>
                          <a:ea typeface="+mn-ea"/>
                          <a:cs typeface="Segoe UI" panose="020B0502040204020203" pitchFamily="34" charset="0"/>
                        </a:rPr>
                        <a:t>Menaces</a:t>
                      </a:r>
                    </a:p>
                  </a:txBody>
                  <a:tcPr marL="144000" marR="0" marT="0" marB="0" anchor="ctr">
                    <a:lnL w="12700" cap="flat" cmpd="sng" algn="ctr">
                      <a:solidFill>
                        <a:schemeClr val="bg1"/>
                      </a:solidFill>
                      <a:prstDash val="solid"/>
                      <a:round/>
                      <a:headEnd type="none" w="med" len="med"/>
                      <a:tailEnd type="none" w="med" len="med"/>
                    </a:lnL>
                    <a:lnR w="12700" cap="flat" cmpd="sng" algn="ctr">
                      <a:solidFill>
                        <a:srgbClr val="00C8DE"/>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rgbClr val="00C8DE"/>
                      </a:solidFill>
                      <a:prstDash val="solid"/>
                      <a:round/>
                      <a:headEnd type="none" w="med" len="med"/>
                      <a:tailEnd type="none" w="med" len="med"/>
                    </a:lnB>
                    <a:lnTlToBr w="12700" cmpd="sng">
                      <a:noFill/>
                      <a:prstDash val="solid"/>
                    </a:lnTlToBr>
                    <a:lnBlToTr w="12700" cmpd="sng">
                      <a:noFill/>
                      <a:prstDash val="solid"/>
                    </a:lnBlToTr>
                    <a:solidFill>
                      <a:srgbClr val="00C8DE"/>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Entrepôt non protégé et sans surveillance</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b="1" dirty="0">
                          <a:solidFill>
                            <a:schemeClr val="bg1"/>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Vol</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rgbClr val="00C8DE"/>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360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Procédures compliquées de traitement</a:t>
                      </a:r>
                      <a:br>
                        <a:rPr lang="fr-FR" sz="1000" kern="1200" dirty="0">
                          <a:solidFill>
                            <a:srgbClr val="252525"/>
                          </a:solidFill>
                          <a:latin typeface="Segoe UI" panose="020B0502040204020203" pitchFamily="34" charset="0"/>
                          <a:ea typeface="+mn-ea"/>
                          <a:cs typeface="Segoe UI" panose="020B0502040204020203" pitchFamily="34" charset="0"/>
                        </a:rPr>
                      </a:br>
                      <a:r>
                        <a:rPr lang="fr-FR" sz="1000" kern="1200" dirty="0">
                          <a:solidFill>
                            <a:srgbClr val="252525"/>
                          </a:solidFill>
                          <a:latin typeface="Segoe UI" panose="020B0502040204020203" pitchFamily="34" charset="0"/>
                          <a:ea typeface="+mn-ea"/>
                          <a:cs typeface="Segoe UI" panose="020B0502040204020203" pitchFamily="34" charset="0"/>
                        </a:rPr>
                        <a:t>de données</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Erreur d’entrée de données par le personnel</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Pas de séparation de tâches</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Fraude, utilisation non autorisés d’un système</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Données non chiffrées</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Vol d’information</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252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Utilisation de logiciels piratés</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Poursuite judiciaire, virus</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396000">
                <a:tc>
                  <a:txBody>
                    <a:bodyPr/>
                    <a:lstStyle/>
                    <a:p>
                      <a:pPr marL="0" indent="0">
                        <a:buFont typeface="Arial" panose="020B0604020202020204" pitchFamily="34" charset="0"/>
                        <a:buNone/>
                      </a:pPr>
                      <a:r>
                        <a:rPr lang="fr-FR" sz="1000" kern="1200" dirty="0">
                          <a:solidFill>
                            <a:srgbClr val="252525"/>
                          </a:solidFill>
                          <a:latin typeface="Segoe UI" panose="020B0502040204020203" pitchFamily="34" charset="0"/>
                          <a:ea typeface="+mn-ea"/>
                          <a:cs typeface="Segoe UI" panose="020B0502040204020203" pitchFamily="34" charset="0"/>
                        </a:rPr>
                        <a:t>Pas de revue des droits d’accès</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Accès non autorisé par des personnes qui</a:t>
                      </a:r>
                      <a:br>
                        <a:rPr lang="fr-FR" sz="1000" kern="1200" dirty="0">
                          <a:solidFill>
                            <a:srgbClr val="252525"/>
                          </a:solidFill>
                          <a:latin typeface="Segoe UI" panose="020B0502040204020203" pitchFamily="34" charset="0"/>
                          <a:ea typeface="+mn-ea"/>
                          <a:cs typeface="Segoe UI" panose="020B0502040204020203" pitchFamily="34" charset="0"/>
                        </a:rPr>
                      </a:br>
                      <a:r>
                        <a:rPr lang="fr-FR" sz="1000" kern="1200" dirty="0">
                          <a:solidFill>
                            <a:srgbClr val="252525"/>
                          </a:solidFill>
                          <a:latin typeface="Segoe UI" panose="020B0502040204020203" pitchFamily="34" charset="0"/>
                          <a:ea typeface="+mn-ea"/>
                          <a:cs typeface="Segoe UI" panose="020B0502040204020203" pitchFamily="34" charset="0"/>
                        </a:rPr>
                        <a:t>   ont quitté l’organisation</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587665706"/>
                  </a:ext>
                </a:extLst>
              </a:tr>
              <a:tr h="252000">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kern="1200" dirty="0">
                          <a:solidFill>
                            <a:srgbClr val="252525"/>
                          </a:solidFill>
                          <a:latin typeface="Segoe UI" panose="020B0502040204020203" pitchFamily="34" charset="0"/>
                          <a:ea typeface="+mn-ea"/>
                          <a:cs typeface="Segoe UI" panose="020B0502040204020203" pitchFamily="34" charset="0"/>
                        </a:rPr>
                        <a:t>Pas de procédures de sauvegarde</a:t>
                      </a:r>
                    </a:p>
                  </a:txBody>
                  <a:tcPr marL="108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000" b="1" dirty="0">
                          <a:solidFill>
                            <a:srgbClr val="00C8DE"/>
                          </a:solidFill>
                          <a:latin typeface="Arial" panose="020B0604020202020204" pitchFamily="34" charset="0"/>
                          <a:cs typeface="Arial" panose="020B0604020202020204" pitchFamily="34" charset="0"/>
                        </a:rPr>
                        <a:t>❯ </a:t>
                      </a:r>
                      <a:r>
                        <a:rPr lang="fr-FR" sz="1000" kern="1200" dirty="0">
                          <a:solidFill>
                            <a:srgbClr val="252525"/>
                          </a:solidFill>
                          <a:latin typeface="Segoe UI" panose="020B0502040204020203" pitchFamily="34" charset="0"/>
                          <a:ea typeface="+mn-ea"/>
                          <a:cs typeface="Segoe UI" panose="020B0502040204020203" pitchFamily="34" charset="0"/>
                        </a:rPr>
                        <a:t>Perte d’information</a:t>
                      </a:r>
                    </a:p>
                  </a:txBody>
                  <a:tcPr marL="7200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914584728"/>
                  </a:ext>
                </a:extLst>
              </a:tr>
            </a:tbl>
          </a:graphicData>
        </a:graphic>
      </p:graphicFrame>
      <p:pic>
        <p:nvPicPr>
          <p:cNvPr id="2" name="Image 1">
            <a:extLst>
              <a:ext uri="{FF2B5EF4-FFF2-40B4-BE49-F238E27FC236}">
                <a16:creationId xmlns:a16="http://schemas.microsoft.com/office/drawing/2014/main" id="{8CE9C98B-5462-D0D5-E22D-C919E80EEC81}"/>
              </a:ext>
            </a:extLst>
          </p:cNvPr>
          <p:cNvPicPr>
            <a:picLocks noChangeAspect="1"/>
          </p:cNvPicPr>
          <p:nvPr/>
        </p:nvPicPr>
        <p:blipFill>
          <a:blip r:embed="rId5"/>
          <a:stretch>
            <a:fillRect/>
          </a:stretch>
        </p:blipFill>
        <p:spPr>
          <a:xfrm>
            <a:off x="380650" y="1898607"/>
            <a:ext cx="1980270" cy="2761375"/>
          </a:xfrm>
          <a:prstGeom prst="rect">
            <a:avLst/>
          </a:prstGeom>
        </p:spPr>
      </p:pic>
      <p:sp>
        <p:nvSpPr>
          <p:cNvPr id="5" name="ZoneTexte 4">
            <a:extLst>
              <a:ext uri="{FF2B5EF4-FFF2-40B4-BE49-F238E27FC236}">
                <a16:creationId xmlns:a16="http://schemas.microsoft.com/office/drawing/2014/main" id="{ED37AEAC-33FF-3CC0-4D45-FA00AFE0B3F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00C8DE"/>
                </a:solidFill>
                <a:latin typeface="Segoe UI" panose="020B0502040204020203" pitchFamily="34" charset="0"/>
                <a:cs typeface="Segoe UI" panose="020B0502040204020203" pitchFamily="34" charset="0"/>
              </a:rPr>
              <a:t>Relation entre vulnérabilité et menace</a:t>
            </a:r>
            <a:endParaRPr lang="fr-FR" sz="1400" dirty="0">
              <a:solidFill>
                <a:srgbClr val="00AFAA"/>
              </a:solidFill>
              <a:latin typeface="Segoe UI" panose="020B0502040204020203" pitchFamily="34" charset="0"/>
              <a:cs typeface="Segoe UI" panose="020B0502040204020203" pitchFamily="34" charset="0"/>
            </a:endParaRPr>
          </a:p>
        </p:txBody>
      </p:sp>
      <p:sp>
        <p:nvSpPr>
          <p:cNvPr id="7" name="Title 4">
            <a:extLst>
              <a:ext uri="{FF2B5EF4-FFF2-40B4-BE49-F238E27FC236}">
                <a16:creationId xmlns:a16="http://schemas.microsoft.com/office/drawing/2014/main" id="{5A34346E-28BE-5D51-27DE-594CEDB906C4}"/>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Rappel sur les fondamentaux de la sécurité numérique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8500576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6A58C873-D06C-A3D6-B30B-86763BB632C0}"/>
              </a:ext>
            </a:extLst>
          </p:cNvPr>
          <p:cNvPicPr>
            <a:picLocks noChangeAspect="1"/>
          </p:cNvPicPr>
          <p:nvPr/>
        </p:nvPicPr>
        <p:blipFill>
          <a:blip r:embed="rId4"/>
          <a:stretch>
            <a:fillRect/>
          </a:stretch>
        </p:blipFill>
        <p:spPr>
          <a:xfrm>
            <a:off x="1265063" y="1275606"/>
            <a:ext cx="2880320" cy="2218942"/>
          </a:xfrm>
          <a:prstGeom prst="rect">
            <a:avLst/>
          </a:prstGeom>
        </p:spPr>
      </p:pic>
      <p:sp>
        <p:nvSpPr>
          <p:cNvPr id="12" name="Rectangle 11">
            <a:extLst>
              <a:ext uri="{FF2B5EF4-FFF2-40B4-BE49-F238E27FC236}">
                <a16:creationId xmlns:a16="http://schemas.microsoft.com/office/drawing/2014/main" id="{81E98071-CD5C-E2D2-6AEB-062C404A6D5D}"/>
              </a:ext>
            </a:extLst>
          </p:cNvPr>
          <p:cNvSpPr/>
          <p:nvPr/>
        </p:nvSpPr>
        <p:spPr>
          <a:xfrm>
            <a:off x="4411203" y="1191798"/>
            <a:ext cx="2880000" cy="773913"/>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chemeClr val="bg1"/>
                </a:solidFill>
                <a:latin typeface="Segoe UI" panose="020B0502040204020203" pitchFamily="34" charset="0"/>
                <a:cs typeface="Segoe UI" panose="020B0502040204020203" pitchFamily="34" charset="0"/>
              </a:rPr>
              <a:t>Si je ne sais pas ce que je dois protéger, comment le protéger ?</a:t>
            </a:r>
          </a:p>
        </p:txBody>
      </p:sp>
      <p:sp>
        <p:nvSpPr>
          <p:cNvPr id="13" name="Rectangle 12">
            <a:extLst>
              <a:ext uri="{FF2B5EF4-FFF2-40B4-BE49-F238E27FC236}">
                <a16:creationId xmlns:a16="http://schemas.microsoft.com/office/drawing/2014/main" id="{CE4421C2-C11C-91DE-128C-D2219119BBFE}"/>
              </a:ext>
            </a:extLst>
          </p:cNvPr>
          <p:cNvSpPr/>
          <p:nvPr/>
        </p:nvSpPr>
        <p:spPr>
          <a:xfrm>
            <a:off x="4401951" y="2067694"/>
            <a:ext cx="2880000" cy="1524227"/>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ctr">
            <a:noAutofit/>
          </a:bodyPr>
          <a:lstStyle/>
          <a:p>
            <a:pPr marL="7938" lvl="1">
              <a:spcAft>
                <a:spcPts val="300"/>
              </a:spcAft>
            </a:pPr>
            <a:r>
              <a:rPr lang="fr-FR" sz="1200" dirty="0">
                <a:solidFill>
                  <a:schemeClr val="bg1"/>
                </a:solidFill>
                <a:latin typeface="Segoe UI" panose="020B0502040204020203" pitchFamily="34" charset="0"/>
                <a:cs typeface="Segoe UI" panose="020B0502040204020203" pitchFamily="34" charset="0"/>
              </a:rPr>
              <a:t>Une analyse de risque a pour but de :</a:t>
            </a:r>
          </a:p>
          <a:p>
            <a:pPr marL="133350" lvl="1" indent="-125413">
              <a:spcAft>
                <a:spcPts val="300"/>
              </a:spcAft>
              <a:buFont typeface="Arial" panose="020B0604020202020204" pitchFamily="34" charset="0"/>
              <a:buChar char="•"/>
            </a:pPr>
            <a:r>
              <a:rPr lang="fr-FR" sz="1200" dirty="0">
                <a:solidFill>
                  <a:schemeClr val="bg1"/>
                </a:solidFill>
                <a:latin typeface="Segoe UI" panose="020B0502040204020203" pitchFamily="34" charset="0"/>
                <a:cs typeface="Segoe UI" panose="020B0502040204020203" pitchFamily="34" charset="0"/>
              </a:rPr>
              <a:t>Identifier, évaluer et couvrir les principaux risques qui peuvent peser sur le SI</a:t>
            </a:r>
          </a:p>
          <a:p>
            <a:pPr marL="133350" lvl="1" indent="-125413">
              <a:buFont typeface="Arial" panose="020B0604020202020204" pitchFamily="34" charset="0"/>
              <a:buChar char="•"/>
            </a:pPr>
            <a:r>
              <a:rPr lang="fr-FR" sz="1200" dirty="0">
                <a:solidFill>
                  <a:schemeClr val="bg1"/>
                </a:solidFill>
                <a:latin typeface="Segoe UI" panose="020B0502040204020203" pitchFamily="34" charset="0"/>
                <a:cs typeface="Segoe UI" panose="020B0502040204020203" pitchFamily="34" charset="0"/>
              </a:rPr>
              <a:t>Gérer durablement les risques dans le temps.</a:t>
            </a:r>
          </a:p>
        </p:txBody>
      </p:sp>
      <p:grpSp>
        <p:nvGrpSpPr>
          <p:cNvPr id="4" name="Groupe 3">
            <a:extLst>
              <a:ext uri="{FF2B5EF4-FFF2-40B4-BE49-F238E27FC236}">
                <a16:creationId xmlns:a16="http://schemas.microsoft.com/office/drawing/2014/main" id="{2E2F1C28-B955-98B6-8828-9C8CD0703195}"/>
              </a:ext>
            </a:extLst>
          </p:cNvPr>
          <p:cNvGrpSpPr/>
          <p:nvPr/>
        </p:nvGrpSpPr>
        <p:grpSpPr>
          <a:xfrm>
            <a:off x="2126076" y="3946865"/>
            <a:ext cx="4891848" cy="591985"/>
            <a:chOff x="1836000" y="3946865"/>
            <a:chExt cx="4891848" cy="591985"/>
          </a:xfrm>
        </p:grpSpPr>
        <p:sp>
          <p:nvSpPr>
            <p:cNvPr id="11" name="Espace réservé du contenu 2">
              <a:extLst>
                <a:ext uri="{FF2B5EF4-FFF2-40B4-BE49-F238E27FC236}">
                  <a16:creationId xmlns:a16="http://schemas.microsoft.com/office/drawing/2014/main" id="{ED5674F6-309E-96B4-1900-6ED67B3069A4}"/>
                </a:ext>
              </a:extLst>
            </p:cNvPr>
            <p:cNvSpPr txBox="1">
              <a:spLocks/>
            </p:cNvSpPr>
            <p:nvPr/>
          </p:nvSpPr>
          <p:spPr>
            <a:xfrm>
              <a:off x="2310903" y="3946865"/>
              <a:ext cx="4416945" cy="591985"/>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fr-FR" sz="1200" b="1" dirty="0">
                  <a:solidFill>
                    <a:srgbClr val="252525"/>
                  </a:solidFill>
                  <a:latin typeface="Segoe UI" panose="020B0502040204020203" pitchFamily="34" charset="0"/>
                  <a:cs typeface="Segoe UI" panose="020B0502040204020203" pitchFamily="34" charset="0"/>
                </a:rPr>
                <a:t>Une analyse de risque ne vous protège pas des risques.</a:t>
              </a:r>
            </a:p>
            <a:p>
              <a:pPr marL="0" indent="0">
                <a:buNone/>
              </a:pPr>
              <a:r>
                <a:rPr lang="fr-FR" sz="1200" b="1" dirty="0">
                  <a:solidFill>
                    <a:srgbClr val="252525"/>
                  </a:solidFill>
                  <a:latin typeface="Segoe UI" panose="020B0502040204020203" pitchFamily="34" charset="0"/>
                  <a:cs typeface="Segoe UI" panose="020B0502040204020203" pitchFamily="34" charset="0"/>
                </a:rPr>
                <a:t>Elle vous permet d’en faire prendre conscience aux décideurs. </a:t>
              </a:r>
            </a:p>
          </p:txBody>
        </p:sp>
        <p:pic>
          <p:nvPicPr>
            <p:cNvPr id="3" name="Image 2">
              <a:extLst>
                <a:ext uri="{FF2B5EF4-FFF2-40B4-BE49-F238E27FC236}">
                  <a16:creationId xmlns:a16="http://schemas.microsoft.com/office/drawing/2014/main" id="{C34CF2E5-FA4B-8D86-0DA6-92EED23517FC}"/>
                </a:ext>
              </a:extLst>
            </p:cNvPr>
            <p:cNvPicPr>
              <a:picLocks noChangeAspect="1"/>
            </p:cNvPicPr>
            <p:nvPr/>
          </p:nvPicPr>
          <p:blipFill>
            <a:blip r:embed="rId5"/>
            <a:stretch>
              <a:fillRect/>
            </a:stretch>
          </p:blipFill>
          <p:spPr>
            <a:xfrm>
              <a:off x="1836000" y="4021491"/>
              <a:ext cx="432000" cy="432000"/>
            </a:xfrm>
            <a:prstGeom prst="rect">
              <a:avLst/>
            </a:prstGeom>
          </p:spPr>
        </p:pic>
      </p:grpSp>
      <p:sp>
        <p:nvSpPr>
          <p:cNvPr id="5" name="Title 4">
            <a:extLst>
              <a:ext uri="{FF2B5EF4-FFF2-40B4-BE49-F238E27FC236}">
                <a16:creationId xmlns:a16="http://schemas.microsoft.com/office/drawing/2014/main" id="{4DF79504-5935-BEBE-D30C-EC4648F41A99}"/>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L’analyse de risque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101431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53" name="Encre 52">
                <a:extLst>
                  <a:ext uri="{FF2B5EF4-FFF2-40B4-BE49-F238E27FC236}">
                    <a16:creationId xmlns:a16="http://schemas.microsoft.com/office/drawing/2014/main" id="{39B94E5D-2BE7-1ED0-A175-D76566834A73}"/>
                  </a:ext>
                </a:extLst>
              </p14:cNvPr>
              <p14:cNvContentPartPr/>
              <p14:nvPr/>
            </p14:nvContentPartPr>
            <p14:xfrm>
              <a:off x="5769795" y="1410380"/>
              <a:ext cx="360" cy="360"/>
            </p14:xfrm>
          </p:contentPart>
        </mc:Choice>
        <mc:Fallback xmlns="">
          <p:pic>
            <p:nvPicPr>
              <p:cNvPr id="53" name="Encre 52">
                <a:extLst>
                  <a:ext uri="{FF2B5EF4-FFF2-40B4-BE49-F238E27FC236}">
                    <a16:creationId xmlns:a16="http://schemas.microsoft.com/office/drawing/2014/main" id="{39B94E5D-2BE7-1ED0-A175-D76566834A73}"/>
                  </a:ext>
                </a:extLst>
              </p:cNvPr>
              <p:cNvPicPr/>
              <p:nvPr/>
            </p:nvPicPr>
            <p:blipFill>
              <a:blip r:embed="rId6"/>
              <a:stretch>
                <a:fillRect/>
              </a:stretch>
            </p:blipFill>
            <p:spPr>
              <a:xfrm>
                <a:off x="5760795" y="1401740"/>
                <a:ext cx="18000" cy="18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54" name="Encre 53">
                <a:extLst>
                  <a:ext uri="{FF2B5EF4-FFF2-40B4-BE49-F238E27FC236}">
                    <a16:creationId xmlns:a16="http://schemas.microsoft.com/office/drawing/2014/main" id="{E39F3F81-6DE2-4AFB-5FE2-47B6861E4CD9}"/>
                  </a:ext>
                </a:extLst>
              </p14:cNvPr>
              <p14:cNvContentPartPr/>
              <p14:nvPr/>
            </p14:nvContentPartPr>
            <p14:xfrm>
              <a:off x="35355" y="-517660"/>
              <a:ext cx="360" cy="360"/>
            </p14:xfrm>
          </p:contentPart>
        </mc:Choice>
        <mc:Fallback xmlns="">
          <p:pic>
            <p:nvPicPr>
              <p:cNvPr id="54" name="Encre 53">
                <a:extLst>
                  <a:ext uri="{FF2B5EF4-FFF2-40B4-BE49-F238E27FC236}">
                    <a16:creationId xmlns:a16="http://schemas.microsoft.com/office/drawing/2014/main" id="{E39F3F81-6DE2-4AFB-5FE2-47B6861E4CD9}"/>
                  </a:ext>
                </a:extLst>
              </p:cNvPr>
              <p:cNvPicPr/>
              <p:nvPr/>
            </p:nvPicPr>
            <p:blipFill>
              <a:blip r:embed="rId8"/>
              <a:stretch>
                <a:fillRect/>
              </a:stretch>
            </p:blipFill>
            <p:spPr>
              <a:xfrm>
                <a:off x="26355" y="-526300"/>
                <a:ext cx="18000" cy="18000"/>
              </a:xfrm>
              <a:prstGeom prst="rect">
                <a:avLst/>
              </a:prstGeom>
            </p:spPr>
          </p:pic>
        </mc:Fallback>
      </mc:AlternateContent>
      <p:sp>
        <p:nvSpPr>
          <p:cNvPr id="2" name="Title 4">
            <a:extLst>
              <a:ext uri="{FF2B5EF4-FFF2-40B4-BE49-F238E27FC236}">
                <a16:creationId xmlns:a16="http://schemas.microsoft.com/office/drawing/2014/main" id="{D4C4E95F-6E13-C2ED-B266-84118F646A19}"/>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Processus de l’analyse de risque</a:t>
            </a:r>
          </a:p>
        </p:txBody>
      </p:sp>
      <p:pic>
        <p:nvPicPr>
          <p:cNvPr id="5" name="Image 4">
            <a:extLst>
              <a:ext uri="{FF2B5EF4-FFF2-40B4-BE49-F238E27FC236}">
                <a16:creationId xmlns:a16="http://schemas.microsoft.com/office/drawing/2014/main" id="{91E18319-2719-8460-8935-18CB15ABB74C}"/>
              </a:ext>
            </a:extLst>
          </p:cNvPr>
          <p:cNvPicPr>
            <a:picLocks noChangeAspect="1"/>
          </p:cNvPicPr>
          <p:nvPr/>
        </p:nvPicPr>
        <p:blipFill>
          <a:blip r:embed="rId9"/>
          <a:stretch>
            <a:fillRect/>
          </a:stretch>
        </p:blipFill>
        <p:spPr>
          <a:xfrm>
            <a:off x="2422665" y="741233"/>
            <a:ext cx="4298668" cy="4064961"/>
          </a:xfrm>
          <a:prstGeom prst="rect">
            <a:avLst/>
          </a:prstGeom>
        </p:spPr>
      </p:pic>
    </p:spTree>
    <p:extLst>
      <p:ext uri="{BB962C8B-B14F-4D97-AF65-F5344CB8AC3E}">
        <p14:creationId xmlns:p14="http://schemas.microsoft.com/office/powerpoint/2010/main" val="953380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2300F4D-E07E-6008-5494-7F6A4EEE15E0}"/>
              </a:ext>
            </a:extLst>
          </p:cNvPr>
          <p:cNvSpPr/>
          <p:nvPr/>
        </p:nvSpPr>
        <p:spPr>
          <a:xfrm>
            <a:off x="5645965" y="3632070"/>
            <a:ext cx="3915956" cy="1741735"/>
          </a:xfrm>
          <a:prstGeom prst="rect">
            <a:avLst/>
          </a:prstGeom>
          <a:noFill/>
        </p:spPr>
      </p:sp>
      <p:sp>
        <p:nvSpPr>
          <p:cNvPr id="6" name="Rectangle 5">
            <a:extLst>
              <a:ext uri="{FF2B5EF4-FFF2-40B4-BE49-F238E27FC236}">
                <a16:creationId xmlns:a16="http://schemas.microsoft.com/office/drawing/2014/main" id="{AF54221D-9E92-BE4C-972C-52536D364317}"/>
              </a:ext>
            </a:extLst>
          </p:cNvPr>
          <p:cNvSpPr/>
          <p:nvPr/>
        </p:nvSpPr>
        <p:spPr>
          <a:xfrm>
            <a:off x="3033105" y="2596132"/>
            <a:ext cx="2058036" cy="1372817"/>
          </a:xfrm>
          <a:prstGeom prst="rect">
            <a:avLst/>
          </a:prstGeom>
          <a:noFill/>
          <a:ln w="25400" cap="flat" cmpd="sng" algn="ctr">
            <a:noFill/>
            <a:prstDash val="solid"/>
          </a:ln>
          <a:effectLst/>
        </p:spPr>
        <p:txBody>
          <a:bodyPr lIns="0" tIns="0" rIns="0" bIns="0" rtlCol="0" anchor="t" anchorCtr="0"/>
          <a:lstStyle/>
          <a:p>
            <a:pPr>
              <a:spcAft>
                <a:spcPts val="300"/>
              </a:spcAft>
              <a:defRPr/>
            </a:pPr>
            <a:r>
              <a:rPr lang="fr-FR" sz="1200" b="1" dirty="0">
                <a:solidFill>
                  <a:srgbClr val="00C8DE"/>
                </a:solidFill>
                <a:latin typeface="Segoe UI" panose="020B0502040204020203" pitchFamily="34" charset="0"/>
                <a:cs typeface="Segoe UI" panose="020B0502040204020203" pitchFamily="34" charset="0"/>
              </a:rPr>
              <a:t>Utilisateurs de la méthode</a:t>
            </a:r>
          </a:p>
          <a:p>
            <a:pPr lvl="0">
              <a:defRPr/>
            </a:pPr>
            <a:r>
              <a:rPr lang="fr-FR" sz="1200" dirty="0">
                <a:solidFill>
                  <a:srgbClr val="252525"/>
                </a:solidFill>
                <a:latin typeface="Segoe UI" panose="020B0502040204020203" pitchFamily="34" charset="0"/>
                <a:cs typeface="Segoe UI" panose="020B0502040204020203" pitchFamily="34" charset="0"/>
              </a:rPr>
              <a:t>Risk managers, RSSI, Chefs de projet, experts en cybersécurité et personnes souhaitant manager les risques sur un système.</a:t>
            </a:r>
          </a:p>
        </p:txBody>
      </p:sp>
      <p:sp>
        <p:nvSpPr>
          <p:cNvPr id="7" name="Rectangle 6">
            <a:extLst>
              <a:ext uri="{FF2B5EF4-FFF2-40B4-BE49-F238E27FC236}">
                <a16:creationId xmlns:a16="http://schemas.microsoft.com/office/drawing/2014/main" id="{21112900-B4AC-184C-BDC5-8D2AED8E85FC}"/>
              </a:ext>
            </a:extLst>
          </p:cNvPr>
          <p:cNvSpPr/>
          <p:nvPr/>
        </p:nvSpPr>
        <p:spPr>
          <a:xfrm>
            <a:off x="3033104" y="1275606"/>
            <a:ext cx="2058035" cy="864096"/>
          </a:xfrm>
          <a:prstGeom prst="rect">
            <a:avLst/>
          </a:prstGeom>
          <a:noFill/>
          <a:ln w="25400" cap="flat" cmpd="sng" algn="ctr">
            <a:noFill/>
            <a:prstDash val="solid"/>
          </a:ln>
          <a:effectLst/>
        </p:spPr>
        <p:txBody>
          <a:bodyPr lIns="0" tIns="0" rIns="0" bIns="0" rtlCol="0" anchor="t" anchorCtr="0"/>
          <a:lstStyle/>
          <a:p>
            <a:pPr>
              <a:spcAft>
                <a:spcPts val="300"/>
              </a:spcAft>
              <a:defRPr/>
            </a:pPr>
            <a:r>
              <a:rPr lang="fr-FR" sz="1200" b="1" dirty="0">
                <a:solidFill>
                  <a:srgbClr val="00C8DE"/>
                </a:solidFill>
                <a:latin typeface="Segoe UI" panose="020B0502040204020203" pitchFamily="34" charset="0"/>
                <a:cs typeface="Segoe UI" panose="020B0502040204020203" pitchFamily="34" charset="0"/>
              </a:rPr>
              <a:t>Vision</a:t>
            </a:r>
          </a:p>
          <a:p>
            <a:pPr>
              <a:defRPr/>
            </a:pPr>
            <a:r>
              <a:rPr lang="fr-FR" sz="1200" dirty="0">
                <a:solidFill>
                  <a:srgbClr val="252525"/>
                </a:solidFill>
                <a:latin typeface="Segoe UI" panose="020B0502040204020203" pitchFamily="34" charset="0"/>
                <a:cs typeface="Segoe UI" panose="020B0502040204020203" pitchFamily="34" charset="0"/>
              </a:rPr>
              <a:t>Offrir une compréhension partagée des risques cyber entre les décideurs et les opérationnels.</a:t>
            </a:r>
          </a:p>
        </p:txBody>
      </p:sp>
      <p:sp>
        <p:nvSpPr>
          <p:cNvPr id="8" name="Rectangle 7">
            <a:extLst>
              <a:ext uri="{FF2B5EF4-FFF2-40B4-BE49-F238E27FC236}">
                <a16:creationId xmlns:a16="http://schemas.microsoft.com/office/drawing/2014/main" id="{CE0714B8-5915-C742-91E2-3E3F65DDB333}"/>
              </a:ext>
            </a:extLst>
          </p:cNvPr>
          <p:cNvSpPr/>
          <p:nvPr/>
        </p:nvSpPr>
        <p:spPr>
          <a:xfrm>
            <a:off x="5422614" y="1301484"/>
            <a:ext cx="3397536" cy="1843163"/>
          </a:xfrm>
          <a:prstGeom prst="rect">
            <a:avLst/>
          </a:prstGeom>
          <a:noFill/>
          <a:ln w="25400" cap="flat" cmpd="sng" algn="ctr">
            <a:noFill/>
            <a:prstDash val="solid"/>
          </a:ln>
          <a:effectLst/>
        </p:spPr>
        <p:txBody>
          <a:bodyPr lIns="0" tIns="0" rIns="0" bIns="0" rtlCol="0" anchor="t" anchorCtr="0"/>
          <a:lstStyle/>
          <a:p>
            <a:pPr>
              <a:spcAft>
                <a:spcPts val="300"/>
              </a:spcAft>
            </a:pPr>
            <a:r>
              <a:rPr lang="fr-FR" sz="1200" b="1" dirty="0">
                <a:solidFill>
                  <a:srgbClr val="00C8DE"/>
                </a:solidFill>
                <a:latin typeface="Segoe UI" panose="020B0502040204020203" pitchFamily="34" charset="0"/>
                <a:cs typeface="Segoe UI" panose="020B0502040204020203" pitchFamily="34" charset="0"/>
              </a:rPr>
              <a:t>Fondamentaux</a:t>
            </a:r>
          </a:p>
          <a:p>
            <a:pPr marL="92075" indent="-92075">
              <a:spcAft>
                <a:spcPts val="2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démarche structurée en ateliers, adaptable selon l’objectif de l’étude</a:t>
            </a:r>
          </a:p>
          <a:p>
            <a:pPr marL="92075" indent="-92075">
              <a:spcAft>
                <a:spcPts val="2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synthèse entre conformité et scénarios de risques</a:t>
            </a:r>
          </a:p>
          <a:p>
            <a:pPr marL="92075" indent="-92075">
              <a:spcAft>
                <a:spcPts val="2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alternance entre point de vue de l’organisation et celui de l’attaquant</a:t>
            </a:r>
          </a:p>
          <a:p>
            <a:pPr marL="92075" indent="-92075">
              <a:spcAft>
                <a:spcPts val="2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prise en compte de l’écosystème</a:t>
            </a:r>
          </a:p>
          <a:p>
            <a:pPr marL="92075" indent="-92075">
              <a:spcAft>
                <a:spcPts val="2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approche efficace plutôt qu’exhaustive.</a:t>
            </a:r>
          </a:p>
        </p:txBody>
      </p:sp>
      <p:sp>
        <p:nvSpPr>
          <p:cNvPr id="13" name="Rectangle 12">
            <a:extLst>
              <a:ext uri="{FF2B5EF4-FFF2-40B4-BE49-F238E27FC236}">
                <a16:creationId xmlns:a16="http://schemas.microsoft.com/office/drawing/2014/main" id="{3A339FE5-B6F1-3D44-B298-54C5CC4B6E34}"/>
              </a:ext>
            </a:extLst>
          </p:cNvPr>
          <p:cNvSpPr/>
          <p:nvPr/>
        </p:nvSpPr>
        <p:spPr>
          <a:xfrm>
            <a:off x="5417705" y="3374258"/>
            <a:ext cx="811678" cy="268233"/>
          </a:xfrm>
          <a:prstGeom prst="rect">
            <a:avLst/>
          </a:prstGeom>
          <a:noFill/>
          <a:ln w="25400" cap="flat" cmpd="sng" algn="ctr">
            <a:noFill/>
            <a:prstDash val="solid"/>
          </a:ln>
          <a:effectLst/>
        </p:spPr>
        <p:txBody>
          <a:bodyPr lIns="0" tIns="0" rIns="0" bIns="0" rtlCol="0" anchor="t" anchorCtr="0"/>
          <a:lstStyle/>
          <a:p>
            <a:pPr>
              <a:spcAft>
                <a:spcPts val="300"/>
              </a:spcAft>
            </a:pPr>
            <a:r>
              <a:rPr lang="fr-FR" sz="1200" b="1" dirty="0">
                <a:solidFill>
                  <a:srgbClr val="00C8DE"/>
                </a:solidFill>
                <a:latin typeface="Segoe UI" panose="020B0502040204020203" pitchFamily="34" charset="0"/>
                <a:cs typeface="Segoe UI" panose="020B0502040204020203" pitchFamily="34" charset="0"/>
              </a:rPr>
              <a:t>Valeurs</a:t>
            </a:r>
          </a:p>
        </p:txBody>
      </p:sp>
      <p:sp>
        <p:nvSpPr>
          <p:cNvPr id="20" name="Forme libre 19">
            <a:extLst>
              <a:ext uri="{FF2B5EF4-FFF2-40B4-BE49-F238E27FC236}">
                <a16:creationId xmlns:a16="http://schemas.microsoft.com/office/drawing/2014/main" id="{AE798D15-5B45-E70C-7E47-E8EDC4785441}"/>
              </a:ext>
            </a:extLst>
          </p:cNvPr>
          <p:cNvSpPr>
            <a:spLocks noChangeAspect="1"/>
          </p:cNvSpPr>
          <p:nvPr/>
        </p:nvSpPr>
        <p:spPr>
          <a:xfrm>
            <a:off x="5061411" y="3607422"/>
            <a:ext cx="1080000" cy="1079134"/>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00C8DE">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r>
              <a:rPr lang="fr-FR" sz="1000" dirty="0">
                <a:solidFill>
                  <a:sysClr val="windowText" lastClr="000000"/>
                </a:solidFill>
                <a:latin typeface="Segoe UI" panose="020B0502040204020203" pitchFamily="34" charset="0"/>
                <a:cs typeface="Segoe UI" panose="020B0502040204020203" pitchFamily="34" charset="0"/>
              </a:rPr>
              <a:t>Concrète</a:t>
            </a:r>
          </a:p>
        </p:txBody>
      </p:sp>
      <p:sp>
        <p:nvSpPr>
          <p:cNvPr id="21" name="Forme libre 20">
            <a:extLst>
              <a:ext uri="{FF2B5EF4-FFF2-40B4-BE49-F238E27FC236}">
                <a16:creationId xmlns:a16="http://schemas.microsoft.com/office/drawing/2014/main" id="{04F6FF9D-E704-3FE6-E58E-6A8A91C4D6CA}"/>
              </a:ext>
            </a:extLst>
          </p:cNvPr>
          <p:cNvSpPr>
            <a:spLocks noChangeAspect="1"/>
          </p:cNvSpPr>
          <p:nvPr/>
        </p:nvSpPr>
        <p:spPr>
          <a:xfrm>
            <a:off x="5954669" y="3607422"/>
            <a:ext cx="1080000" cy="1079134"/>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009999">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r>
              <a:rPr lang="fr-FR" sz="1000" dirty="0">
                <a:solidFill>
                  <a:sysClr val="windowText" lastClr="000000"/>
                </a:solidFill>
                <a:latin typeface="Segoe UI" panose="020B0502040204020203" pitchFamily="34" charset="0"/>
                <a:cs typeface="Segoe UI" panose="020B0502040204020203" pitchFamily="34" charset="0"/>
              </a:rPr>
              <a:t>Efficiente</a:t>
            </a:r>
          </a:p>
        </p:txBody>
      </p:sp>
      <p:sp>
        <p:nvSpPr>
          <p:cNvPr id="22" name="Forme libre 21">
            <a:extLst>
              <a:ext uri="{FF2B5EF4-FFF2-40B4-BE49-F238E27FC236}">
                <a16:creationId xmlns:a16="http://schemas.microsoft.com/office/drawing/2014/main" id="{4D8C9849-9FDA-2CDB-4271-691FDBCAEEF9}"/>
              </a:ext>
            </a:extLst>
          </p:cNvPr>
          <p:cNvSpPr>
            <a:spLocks noChangeAspect="1"/>
          </p:cNvSpPr>
          <p:nvPr/>
        </p:nvSpPr>
        <p:spPr>
          <a:xfrm>
            <a:off x="6816759" y="3609668"/>
            <a:ext cx="1080000" cy="1080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FFC000">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400050">
              <a:lnSpc>
                <a:spcPct val="90000"/>
              </a:lnSpc>
              <a:spcBef>
                <a:spcPct val="0"/>
              </a:spcBef>
              <a:spcAft>
                <a:spcPct val="35000"/>
              </a:spcAft>
            </a:pPr>
            <a:r>
              <a:rPr lang="fr-FR" sz="1000" dirty="0">
                <a:solidFill>
                  <a:sysClr val="windowText" lastClr="000000"/>
                </a:solidFill>
                <a:latin typeface="Segoe UI" panose="020B0502040204020203" pitchFamily="34" charset="0"/>
                <a:cs typeface="Segoe UI" panose="020B0502040204020203" pitchFamily="34" charset="0"/>
              </a:rPr>
              <a:t>Convaincante</a:t>
            </a:r>
          </a:p>
        </p:txBody>
      </p:sp>
      <p:sp>
        <p:nvSpPr>
          <p:cNvPr id="23" name="Forme libre 22">
            <a:extLst>
              <a:ext uri="{FF2B5EF4-FFF2-40B4-BE49-F238E27FC236}">
                <a16:creationId xmlns:a16="http://schemas.microsoft.com/office/drawing/2014/main" id="{63988E2D-DDD0-C1A9-654A-0A6218193C6F}"/>
              </a:ext>
            </a:extLst>
          </p:cNvPr>
          <p:cNvSpPr>
            <a:spLocks noChangeAspect="1"/>
          </p:cNvSpPr>
          <p:nvPr/>
        </p:nvSpPr>
        <p:spPr>
          <a:xfrm>
            <a:off x="7767072" y="3609668"/>
            <a:ext cx="1080000" cy="1080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solidFill>
            <a:srgbClr val="FF4C00">
              <a:alpha val="50000"/>
            </a:srgb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indent="0" algn="ctr" defTabSz="400050">
              <a:lnSpc>
                <a:spcPct val="90000"/>
              </a:lnSpc>
              <a:spcBef>
                <a:spcPct val="0"/>
              </a:spcBef>
              <a:spcAft>
                <a:spcPct val="35000"/>
              </a:spcAft>
              <a:buNone/>
            </a:pPr>
            <a:r>
              <a:rPr lang="fr-FR" sz="1000" dirty="0">
                <a:solidFill>
                  <a:sysClr val="windowText" lastClr="000000"/>
                </a:solidFill>
                <a:latin typeface="Segoe UI" panose="020B0502040204020203" pitchFamily="34" charset="0"/>
                <a:cs typeface="Segoe UI" panose="020B0502040204020203" pitchFamily="34" charset="0"/>
              </a:rPr>
              <a:t>Collaborative</a:t>
            </a:r>
          </a:p>
        </p:txBody>
      </p:sp>
      <p:cxnSp>
        <p:nvCxnSpPr>
          <p:cNvPr id="24" name="Connecteur droit 23">
            <a:extLst>
              <a:ext uri="{FF2B5EF4-FFF2-40B4-BE49-F238E27FC236}">
                <a16:creationId xmlns:a16="http://schemas.microsoft.com/office/drawing/2014/main" id="{E4343318-A070-A66F-8310-54A9DBBE7CE8}"/>
              </a:ext>
            </a:extLst>
          </p:cNvPr>
          <p:cNvCxnSpPr>
            <a:cxnSpLocks/>
          </p:cNvCxnSpPr>
          <p:nvPr/>
        </p:nvCxnSpPr>
        <p:spPr>
          <a:xfrm flipV="1">
            <a:off x="5241441" y="1275606"/>
            <a:ext cx="0" cy="2321161"/>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D51065A0-1CCF-E60C-F6F5-33B78263B5EC}"/>
              </a:ext>
            </a:extLst>
          </p:cNvPr>
          <p:cNvCxnSpPr>
            <a:cxnSpLocks/>
          </p:cNvCxnSpPr>
          <p:nvPr/>
        </p:nvCxnSpPr>
        <p:spPr>
          <a:xfrm flipH="1">
            <a:off x="3033104" y="2427734"/>
            <a:ext cx="2202253" cy="0"/>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8AFA5AF0-D01E-84EE-8AC3-7FA99B853E81}"/>
              </a:ext>
            </a:extLst>
          </p:cNvPr>
          <p:cNvCxnSpPr>
            <a:cxnSpLocks/>
          </p:cNvCxnSpPr>
          <p:nvPr/>
        </p:nvCxnSpPr>
        <p:spPr>
          <a:xfrm flipH="1">
            <a:off x="5235357" y="3219822"/>
            <a:ext cx="3422744" cy="0"/>
          </a:xfrm>
          <a:prstGeom prst="line">
            <a:avLst/>
          </a:prstGeom>
          <a:ln w="15875">
            <a:solidFill>
              <a:srgbClr val="00C8DE"/>
            </a:solidFill>
            <a:prstDash val="sysDot"/>
          </a:ln>
        </p:spPr>
        <p:style>
          <a:lnRef idx="1">
            <a:schemeClr val="accent1"/>
          </a:lnRef>
          <a:fillRef idx="0">
            <a:schemeClr val="accent1"/>
          </a:fillRef>
          <a:effectRef idx="0">
            <a:schemeClr val="accent1"/>
          </a:effectRef>
          <a:fontRef idx="minor">
            <a:schemeClr val="tx1"/>
          </a:fontRef>
        </p:style>
      </p:cxnSp>
      <p:grpSp>
        <p:nvGrpSpPr>
          <p:cNvPr id="14" name="Groupe 13">
            <a:extLst>
              <a:ext uri="{FF2B5EF4-FFF2-40B4-BE49-F238E27FC236}">
                <a16:creationId xmlns:a16="http://schemas.microsoft.com/office/drawing/2014/main" id="{000813DE-CE0A-C96A-8046-82433D5CD442}"/>
              </a:ext>
            </a:extLst>
          </p:cNvPr>
          <p:cNvGrpSpPr/>
          <p:nvPr/>
        </p:nvGrpSpPr>
        <p:grpSpPr>
          <a:xfrm>
            <a:off x="197454" y="1244590"/>
            <a:ext cx="2737470" cy="3441966"/>
            <a:chOff x="197454" y="1244590"/>
            <a:chExt cx="2737470" cy="3441966"/>
          </a:xfrm>
        </p:grpSpPr>
        <p:pic>
          <p:nvPicPr>
            <p:cNvPr id="5" name="Image 4">
              <a:extLst>
                <a:ext uri="{FF2B5EF4-FFF2-40B4-BE49-F238E27FC236}">
                  <a16:creationId xmlns:a16="http://schemas.microsoft.com/office/drawing/2014/main" id="{27EA3031-164F-F3F6-7C94-D89EA14FE48D}"/>
                </a:ext>
              </a:extLst>
            </p:cNvPr>
            <p:cNvPicPr>
              <a:picLocks noChangeAspect="1"/>
            </p:cNvPicPr>
            <p:nvPr/>
          </p:nvPicPr>
          <p:blipFill>
            <a:blip r:embed="rId4"/>
            <a:stretch>
              <a:fillRect/>
            </a:stretch>
          </p:blipFill>
          <p:spPr>
            <a:xfrm>
              <a:off x="197454" y="1244590"/>
              <a:ext cx="2737470" cy="3441966"/>
            </a:xfrm>
            <a:prstGeom prst="rect">
              <a:avLst/>
            </a:prstGeom>
          </p:spPr>
        </p:pic>
        <p:pic>
          <p:nvPicPr>
            <p:cNvPr id="12" name="Image 11">
              <a:extLst>
                <a:ext uri="{FF2B5EF4-FFF2-40B4-BE49-F238E27FC236}">
                  <a16:creationId xmlns:a16="http://schemas.microsoft.com/office/drawing/2014/main" id="{48CDBC75-FD45-3CE0-6C7C-9A58B0CFA4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75656" y="2462889"/>
              <a:ext cx="1104672" cy="662106"/>
            </a:xfrm>
            <a:prstGeom prst="rect">
              <a:avLst/>
            </a:prstGeom>
          </p:spPr>
        </p:pic>
      </p:grpSp>
      <p:sp>
        <p:nvSpPr>
          <p:cNvPr id="3" name="Title 4">
            <a:extLst>
              <a:ext uri="{FF2B5EF4-FFF2-40B4-BE49-F238E27FC236}">
                <a16:creationId xmlns:a16="http://schemas.microsoft.com/office/drawing/2014/main" id="{3AD108D5-0E3F-72F7-D97E-0BD46B68E071}"/>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Carte d’identité de la méthode EBIOS </a:t>
            </a:r>
            <a:r>
              <a:rPr lang="fr-FR" sz="1800" i="1" dirty="0">
                <a:solidFill>
                  <a:srgbClr val="252525"/>
                </a:solidFill>
                <a:latin typeface="Segoe UI" panose="020B0502040204020203" pitchFamily="34" charset="0"/>
                <a:cs typeface="Segoe UI" panose="020B0502040204020203" pitchFamily="34" charset="0"/>
              </a:rPr>
              <a:t>Risk Manager</a:t>
            </a:r>
            <a:endParaRPr lang="fr-FR" sz="1800" dirty="0">
              <a:solidFill>
                <a:srgbClr val="252525"/>
              </a:solidFill>
              <a:latin typeface="Segoe UI" panose="020B0502040204020203" pitchFamily="34" charset="0"/>
              <a:cs typeface="Segoe UI" panose="020B0502040204020203" pitchFamily="34" charset="0"/>
            </a:endParaRPr>
          </a:p>
        </p:txBody>
      </p:sp>
      <p:sp>
        <p:nvSpPr>
          <p:cNvPr id="2" name="Ellipse 1">
            <a:extLst>
              <a:ext uri="{FF2B5EF4-FFF2-40B4-BE49-F238E27FC236}">
                <a16:creationId xmlns:a16="http://schemas.microsoft.com/office/drawing/2014/main" id="{B839B8B8-ED58-4F8E-BCEE-CE3585B55753}"/>
              </a:ext>
            </a:extLst>
          </p:cNvPr>
          <p:cNvSpPr/>
          <p:nvPr/>
        </p:nvSpPr>
        <p:spPr>
          <a:xfrm>
            <a:off x="678447" y="2232590"/>
            <a:ext cx="112128" cy="11212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4ACB8A25-5424-4E15-9E94-1B751C07163E}"/>
              </a:ext>
            </a:extLst>
          </p:cNvPr>
          <p:cNvSpPr/>
          <p:nvPr/>
        </p:nvSpPr>
        <p:spPr>
          <a:xfrm>
            <a:off x="853269" y="2232590"/>
            <a:ext cx="112128" cy="112128"/>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Arc 9">
            <a:extLst>
              <a:ext uri="{FF2B5EF4-FFF2-40B4-BE49-F238E27FC236}">
                <a16:creationId xmlns:a16="http://schemas.microsoft.com/office/drawing/2014/main" id="{78CA2806-5A10-4C23-8ACD-E5DC479EB8CA}"/>
              </a:ext>
            </a:extLst>
          </p:cNvPr>
          <p:cNvSpPr/>
          <p:nvPr/>
        </p:nvSpPr>
        <p:spPr>
          <a:xfrm rot="19121045">
            <a:off x="773696" y="2251200"/>
            <a:ext cx="90488" cy="9048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5" name="Connecteur droit 14">
            <a:extLst>
              <a:ext uri="{FF2B5EF4-FFF2-40B4-BE49-F238E27FC236}">
                <a16:creationId xmlns:a16="http://schemas.microsoft.com/office/drawing/2014/main" id="{6C8A685F-636B-49B4-82D1-E5F9419CC8FA}"/>
              </a:ext>
            </a:extLst>
          </p:cNvPr>
          <p:cNvCxnSpPr>
            <a:cxnSpLocks/>
            <a:stCxn id="25" idx="6"/>
          </p:cNvCxnSpPr>
          <p:nvPr/>
        </p:nvCxnSpPr>
        <p:spPr>
          <a:xfrm flipV="1">
            <a:off x="965397" y="2232589"/>
            <a:ext cx="61242" cy="560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1E77F6A5-BD69-42EB-AC22-A6960585F805}"/>
              </a:ext>
            </a:extLst>
          </p:cNvPr>
          <p:cNvCxnSpPr>
            <a:cxnSpLocks/>
            <a:stCxn id="2" idx="2"/>
          </p:cNvCxnSpPr>
          <p:nvPr/>
        </p:nvCxnSpPr>
        <p:spPr>
          <a:xfrm flipH="1" flipV="1">
            <a:off x="623888" y="2248275"/>
            <a:ext cx="54559" cy="403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Ellipse 27">
            <a:extLst>
              <a:ext uri="{FF2B5EF4-FFF2-40B4-BE49-F238E27FC236}">
                <a16:creationId xmlns:a16="http://schemas.microsoft.com/office/drawing/2014/main" id="{ABD0E988-21BC-4497-838F-A908FBD248B5}"/>
              </a:ext>
            </a:extLst>
          </p:cNvPr>
          <p:cNvSpPr/>
          <p:nvPr/>
        </p:nvSpPr>
        <p:spPr>
          <a:xfrm flipH="1">
            <a:off x="716964" y="2260621"/>
            <a:ext cx="45719" cy="5606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EE7C20D8-6DCF-4ED6-A325-1E0353B3249B}"/>
              </a:ext>
            </a:extLst>
          </p:cNvPr>
          <p:cNvSpPr/>
          <p:nvPr/>
        </p:nvSpPr>
        <p:spPr>
          <a:xfrm flipH="1">
            <a:off x="886163" y="2260621"/>
            <a:ext cx="45719" cy="5606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Rectangle 28">
            <a:extLst>
              <a:ext uri="{FF2B5EF4-FFF2-40B4-BE49-F238E27FC236}">
                <a16:creationId xmlns:a16="http://schemas.microsoft.com/office/drawing/2014/main" id="{7B1D0AF4-663B-4204-880E-9C1979656691}"/>
              </a:ext>
            </a:extLst>
          </p:cNvPr>
          <p:cNvSpPr/>
          <p:nvPr/>
        </p:nvSpPr>
        <p:spPr>
          <a:xfrm>
            <a:off x="1033467" y="2016919"/>
            <a:ext cx="47622" cy="140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19667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Image 43">
            <a:extLst>
              <a:ext uri="{FF2B5EF4-FFF2-40B4-BE49-F238E27FC236}">
                <a16:creationId xmlns:a16="http://schemas.microsoft.com/office/drawing/2014/main" id="{83DA37D1-6572-B8BF-232A-413455F2EB19}"/>
              </a:ext>
            </a:extLst>
          </p:cNvPr>
          <p:cNvPicPr>
            <a:picLocks noChangeAspect="1"/>
          </p:cNvPicPr>
          <p:nvPr/>
        </p:nvPicPr>
        <p:blipFill>
          <a:blip r:embed="rId4"/>
          <a:stretch>
            <a:fillRect/>
          </a:stretch>
        </p:blipFill>
        <p:spPr>
          <a:xfrm>
            <a:off x="1008000" y="1160526"/>
            <a:ext cx="7251701" cy="3534748"/>
          </a:xfrm>
          <a:prstGeom prst="rect">
            <a:avLst/>
          </a:prstGeom>
        </p:spPr>
      </p:pic>
      <p:sp>
        <p:nvSpPr>
          <p:cNvPr id="2" name="Title 4">
            <a:extLst>
              <a:ext uri="{FF2B5EF4-FFF2-40B4-BE49-F238E27FC236}">
                <a16:creationId xmlns:a16="http://schemas.microsoft.com/office/drawing/2014/main" id="{8BC235C9-A085-AFD8-E3DC-93C45F8D0CCE}"/>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1 : une démarche structurée en ateliers</a:t>
            </a:r>
          </a:p>
        </p:txBody>
      </p:sp>
    </p:spTree>
    <p:extLst>
      <p:ext uri="{BB962C8B-B14F-4D97-AF65-F5344CB8AC3E}">
        <p14:creationId xmlns:p14="http://schemas.microsoft.com/office/powerpoint/2010/main" val="3108863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AFF6EE0B-B588-3922-F228-16DC5D8C313F}"/>
              </a:ext>
            </a:extLst>
          </p:cNvPr>
          <p:cNvSpPr txBox="1">
            <a:spLocks/>
          </p:cNvSpPr>
          <p:nvPr>
            <p:custDataLst>
              <p:tags r:id="rId1"/>
            </p:custDataLst>
          </p:nvPr>
        </p:nvSpPr>
        <p:spPr>
          <a:xfrm>
            <a:off x="1980000" y="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2 : une synthèse entre conformité et</a:t>
            </a:r>
            <a:br>
              <a:rPr lang="fr-FR" sz="1800" dirty="0">
                <a:solidFill>
                  <a:srgbClr val="252525"/>
                </a:solidFill>
                <a:latin typeface="Segoe UI" panose="020B0502040204020203" pitchFamily="34" charset="0"/>
                <a:cs typeface="Segoe UI" panose="020B0502040204020203" pitchFamily="34" charset="0"/>
              </a:rPr>
            </a:br>
            <a:r>
              <a:rPr lang="fr-FR" sz="1800" dirty="0">
                <a:solidFill>
                  <a:srgbClr val="252525"/>
                </a:solidFill>
                <a:latin typeface="Segoe UI" panose="020B0502040204020203" pitchFamily="34" charset="0"/>
                <a:cs typeface="Segoe UI" panose="020B0502040204020203" pitchFamily="34" charset="0"/>
              </a:rPr>
              <a:t>scénarios de risques</a:t>
            </a:r>
          </a:p>
        </p:txBody>
      </p:sp>
      <p:sp>
        <p:nvSpPr>
          <p:cNvPr id="5" name="Forme libre 4">
            <a:extLst>
              <a:ext uri="{FF2B5EF4-FFF2-40B4-BE49-F238E27FC236}">
                <a16:creationId xmlns:a16="http://schemas.microsoft.com/office/drawing/2014/main" id="{01532768-B354-6285-80C9-6BBE0F9B4A9E}"/>
              </a:ext>
            </a:extLst>
          </p:cNvPr>
          <p:cNvSpPr/>
          <p:nvPr/>
        </p:nvSpPr>
        <p:spPr>
          <a:xfrm>
            <a:off x="6317366" y="2752122"/>
            <a:ext cx="2160000" cy="824236"/>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52C1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algn="ctr"/>
            <a:r>
              <a:rPr lang="fr-FR" sz="1200" b="1" dirty="0">
                <a:solidFill>
                  <a:schemeClr val="tx1"/>
                </a:solidFill>
                <a:latin typeface="Segoe UI" panose="020B0502040204020203" pitchFamily="34" charset="0"/>
                <a:cs typeface="Segoe UI" panose="020B0502040204020203" pitchFamily="34" charset="0"/>
              </a:rPr>
              <a:t>Avancé</a:t>
            </a:r>
          </a:p>
        </p:txBody>
      </p:sp>
      <p:grpSp>
        <p:nvGrpSpPr>
          <p:cNvPr id="21" name="Groupe 20"/>
          <p:cNvGrpSpPr/>
          <p:nvPr/>
        </p:nvGrpSpPr>
        <p:grpSpPr>
          <a:xfrm>
            <a:off x="7494978" y="-829869"/>
            <a:ext cx="1541518" cy="504000"/>
            <a:chOff x="7494978" y="95114"/>
            <a:chExt cx="1541518" cy="504000"/>
          </a:xfrm>
        </p:grpSpPr>
        <p:sp>
          <p:nvSpPr>
            <p:cNvPr id="24" name="Rectangle 23"/>
            <p:cNvSpPr/>
            <p:nvPr/>
          </p:nvSpPr>
          <p:spPr>
            <a:xfrm>
              <a:off x="7494978" y="95114"/>
              <a:ext cx="1541518" cy="504000"/>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20000" rtlCol="0" anchor="ctr"/>
            <a:lstStyle/>
            <a:p>
              <a:pPr algn="r"/>
              <a:r>
                <a:rPr lang="fr-FR" sz="1200" b="1" dirty="0">
                  <a:solidFill>
                    <a:schemeClr val="tx1"/>
                  </a:solidFill>
                  <a:latin typeface="Calibri" panose="020F0502020204030204" pitchFamily="34" charset="0"/>
                </a:rPr>
                <a:t>Guide </a:t>
              </a:r>
            </a:p>
            <a:p>
              <a:pPr algn="r"/>
              <a:r>
                <a:rPr lang="fr-FR" sz="1200" b="1" dirty="0">
                  <a:solidFill>
                    <a:schemeClr val="tx1"/>
                  </a:solidFill>
                  <a:latin typeface="Calibri" panose="020F0502020204030204" pitchFamily="34" charset="0"/>
                </a:rPr>
                <a:t>p.5</a:t>
              </a:r>
            </a:p>
          </p:txBody>
        </p:sp>
        <p:pic>
          <p:nvPicPr>
            <p:cNvPr id="25" name="Picture 2" descr="\\intranet.fr\sgdsn\utilisateurs\mesdocuments\duclos-j\My Pictures\EBIOSRM_logo.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379" t="7925" r="8127" b="18128"/>
            <a:stretch/>
          </p:blipFill>
          <p:spPr bwMode="auto">
            <a:xfrm>
              <a:off x="7508627" y="117272"/>
              <a:ext cx="774863" cy="468000"/>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9">
            <a:extLst>
              <a:ext uri="{FF2B5EF4-FFF2-40B4-BE49-F238E27FC236}">
                <a16:creationId xmlns:a16="http://schemas.microsoft.com/office/drawing/2014/main" id="{786E9EE7-A55B-255C-62C9-A55132E421E5}"/>
              </a:ext>
            </a:extLst>
          </p:cNvPr>
          <p:cNvSpPr txBox="1"/>
          <p:nvPr/>
        </p:nvSpPr>
        <p:spPr>
          <a:xfrm>
            <a:off x="2631082" y="2206713"/>
            <a:ext cx="2510591" cy="184666"/>
          </a:xfrm>
          <a:prstGeom prst="rect">
            <a:avLst/>
          </a:prstGeom>
          <a:noFill/>
        </p:spPr>
        <p:txBody>
          <a:bodyPr wrap="square" lIns="0" tIns="0" rIns="0" bIns="0" rtlCol="0">
            <a:spAutoFit/>
          </a:bodyPr>
          <a:lstStyle/>
          <a:p>
            <a:r>
              <a:rPr lang="en-US" sz="1200" b="1" dirty="0">
                <a:solidFill>
                  <a:srgbClr val="FF0000"/>
                </a:solidFill>
                <a:latin typeface="Segoe UI" panose="020B0502040204020203" pitchFamily="34" charset="0"/>
                <a:cs typeface="Segoe UI" panose="020B0502040204020203" pitchFamily="34" charset="0"/>
              </a:rPr>
              <a:t>Niveaux des cyber attaques</a:t>
            </a:r>
          </a:p>
        </p:txBody>
      </p:sp>
      <p:sp>
        <p:nvSpPr>
          <p:cNvPr id="28" name="Organigramme : Extraire 4">
            <a:extLst>
              <a:ext uri="{FF2B5EF4-FFF2-40B4-BE49-F238E27FC236}">
                <a16:creationId xmlns:a16="http://schemas.microsoft.com/office/drawing/2014/main" id="{1A71A930-1E6E-499C-25D3-9EACE1DD67A9}"/>
              </a:ext>
            </a:extLst>
          </p:cNvPr>
          <p:cNvSpPr/>
          <p:nvPr/>
        </p:nvSpPr>
        <p:spPr>
          <a:xfrm>
            <a:off x="2631082" y="4232275"/>
            <a:ext cx="1707045" cy="10287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fr-FR" sz="1200" dirty="0">
              <a:solidFill>
                <a:schemeClr val="tx1"/>
              </a:solidFill>
              <a:latin typeface="Segoe UI" panose="020B0502040204020203" pitchFamily="34" charset="0"/>
              <a:cs typeface="Segoe UI" panose="020B0502040204020203" pitchFamily="34" charset="0"/>
            </a:endParaRPr>
          </a:p>
        </p:txBody>
      </p:sp>
      <p:pic>
        <p:nvPicPr>
          <p:cNvPr id="13" name="Image 12">
            <a:extLst>
              <a:ext uri="{FF2B5EF4-FFF2-40B4-BE49-F238E27FC236}">
                <a16:creationId xmlns:a16="http://schemas.microsoft.com/office/drawing/2014/main" id="{45B2753F-A6C7-328A-10F7-86FEB7A52DD2}"/>
              </a:ext>
            </a:extLst>
          </p:cNvPr>
          <p:cNvPicPr>
            <a:picLocks noChangeAspect="1"/>
          </p:cNvPicPr>
          <p:nvPr/>
        </p:nvPicPr>
        <p:blipFill>
          <a:blip r:embed="rId5"/>
          <a:stretch>
            <a:fillRect/>
          </a:stretch>
        </p:blipFill>
        <p:spPr>
          <a:xfrm>
            <a:off x="683568" y="1276350"/>
            <a:ext cx="1873196" cy="2706645"/>
          </a:xfrm>
          <a:prstGeom prst="rect">
            <a:avLst/>
          </a:prstGeom>
        </p:spPr>
      </p:pic>
      <p:sp>
        <p:nvSpPr>
          <p:cNvPr id="8" name="Forme libre 7">
            <a:extLst>
              <a:ext uri="{FF2B5EF4-FFF2-40B4-BE49-F238E27FC236}">
                <a16:creationId xmlns:a16="http://schemas.microsoft.com/office/drawing/2014/main" id="{33FF0C0C-8213-D404-CFA7-B817B610EA12}"/>
              </a:ext>
            </a:extLst>
          </p:cNvPr>
          <p:cNvSpPr/>
          <p:nvPr/>
        </p:nvSpPr>
        <p:spPr>
          <a:xfrm>
            <a:off x="4480099" y="2752122"/>
            <a:ext cx="2160000" cy="824236"/>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E71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algn="ctr"/>
            <a:r>
              <a:rPr lang="fr-FR" sz="1200" b="1" dirty="0">
                <a:solidFill>
                  <a:schemeClr val="tx1"/>
                </a:solidFill>
                <a:latin typeface="Segoe UI" panose="020B0502040204020203" pitchFamily="34" charset="0"/>
                <a:cs typeface="Segoe UI" panose="020B0502040204020203" pitchFamily="34" charset="0"/>
              </a:rPr>
              <a:t>Elaboré</a:t>
            </a:r>
          </a:p>
        </p:txBody>
      </p:sp>
      <p:sp>
        <p:nvSpPr>
          <p:cNvPr id="11" name="Forme libre 10">
            <a:extLst>
              <a:ext uri="{FF2B5EF4-FFF2-40B4-BE49-F238E27FC236}">
                <a16:creationId xmlns:a16="http://schemas.microsoft.com/office/drawing/2014/main" id="{5F1D49BF-5E5D-A212-2F9C-BAA5EC66EDF2}"/>
              </a:ext>
            </a:extLst>
          </p:cNvPr>
          <p:cNvSpPr/>
          <p:nvPr/>
        </p:nvSpPr>
        <p:spPr>
          <a:xfrm>
            <a:off x="2625898" y="2752122"/>
            <a:ext cx="2160000" cy="824236"/>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FBBD1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a:solidFill>
                  <a:schemeClr val="tx1"/>
                </a:solidFill>
                <a:latin typeface="Segoe UI" panose="020B0502040204020203" pitchFamily="34" charset="0"/>
                <a:cs typeface="Segoe UI" panose="020B0502040204020203" pitchFamily="34" charset="0"/>
              </a:rPr>
              <a:t>Simple</a:t>
            </a:r>
          </a:p>
          <a:p>
            <a:pPr algn="ctr"/>
            <a:r>
              <a:rPr lang="fr-FR" sz="1200" b="1" dirty="0">
                <a:solidFill>
                  <a:schemeClr val="tx1"/>
                </a:solidFill>
                <a:latin typeface="Segoe UI" panose="020B0502040204020203" pitchFamily="34" charset="0"/>
                <a:cs typeface="Segoe UI" panose="020B0502040204020203" pitchFamily="34" charset="0"/>
              </a:rPr>
              <a:t>Large spectre</a:t>
            </a:r>
          </a:p>
        </p:txBody>
      </p:sp>
      <p:sp>
        <p:nvSpPr>
          <p:cNvPr id="2" name="ZoneTexte 1">
            <a:extLst>
              <a:ext uri="{FF2B5EF4-FFF2-40B4-BE49-F238E27FC236}">
                <a16:creationId xmlns:a16="http://schemas.microsoft.com/office/drawing/2014/main" id="{0DC3BECA-F723-3E27-9860-07D9E132E692}"/>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00C8DE"/>
                </a:solidFill>
                <a:latin typeface="Segoe UI" panose="020B0502040204020203" pitchFamily="34" charset="0"/>
                <a:cs typeface="Segoe UI" panose="020B0502040204020203" pitchFamily="34" charset="0"/>
              </a:rPr>
              <a:t>La pyramide du management du risque</a:t>
            </a:r>
            <a:endParaRPr lang="fr-FR" sz="1400" b="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202489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3A0DD4FE-EEE8-CD6A-1FA0-EE6261460753}"/>
              </a:ext>
            </a:extLst>
          </p:cNvPr>
          <p:cNvPicPr>
            <a:picLocks noChangeAspect="1"/>
          </p:cNvPicPr>
          <p:nvPr/>
        </p:nvPicPr>
        <p:blipFill>
          <a:blip r:embed="rId4"/>
          <a:stretch>
            <a:fillRect/>
          </a:stretch>
        </p:blipFill>
        <p:spPr>
          <a:xfrm>
            <a:off x="2680114" y="1295444"/>
            <a:ext cx="4412167" cy="3483289"/>
          </a:xfrm>
          <a:prstGeom prst="rect">
            <a:avLst/>
          </a:prstGeom>
        </p:spPr>
      </p:pic>
      <p:sp>
        <p:nvSpPr>
          <p:cNvPr id="5" name="Organigramme : Extraire 4"/>
          <p:cNvSpPr/>
          <p:nvPr/>
        </p:nvSpPr>
        <p:spPr>
          <a:xfrm>
            <a:off x="3995936" y="1873194"/>
            <a:ext cx="1368152" cy="536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800" b="1" cap="all" dirty="0">
                <a:solidFill>
                  <a:schemeClr val="bg1"/>
                </a:solidFill>
                <a:latin typeface="Segoe UI Semibold" panose="020B0502040204020203" pitchFamily="34" charset="0"/>
                <a:cs typeface="Segoe UI Semibold" panose="020B0502040204020203" pitchFamily="34" charset="0"/>
              </a:rPr>
              <a:t>Appréciation</a:t>
            </a:r>
          </a:p>
          <a:p>
            <a:pPr algn="ctr"/>
            <a:r>
              <a:rPr lang="fr-FR" sz="800" b="1" cap="all" dirty="0">
                <a:solidFill>
                  <a:schemeClr val="bg1"/>
                </a:solidFill>
                <a:latin typeface="Segoe UI Semibold" panose="020B0502040204020203" pitchFamily="34" charset="0"/>
                <a:cs typeface="Segoe UI Semibold" panose="020B0502040204020203" pitchFamily="34" charset="0"/>
              </a:rPr>
              <a:t>des risques</a:t>
            </a:r>
          </a:p>
          <a:p>
            <a:pPr algn="ctr"/>
            <a:r>
              <a:rPr lang="fr-FR" sz="800" b="1" cap="all" dirty="0">
                <a:solidFill>
                  <a:schemeClr val="bg1"/>
                </a:solidFill>
                <a:latin typeface="Segoe UI Semibold" panose="020B0502040204020203" pitchFamily="34" charset="0"/>
                <a:cs typeface="Segoe UI Semibold" panose="020B0502040204020203" pitchFamily="34" charset="0"/>
              </a:rPr>
              <a:t>numériques</a:t>
            </a:r>
          </a:p>
        </p:txBody>
      </p:sp>
      <p:sp>
        <p:nvSpPr>
          <p:cNvPr id="16" name="Rectangle 15"/>
          <p:cNvSpPr/>
          <p:nvPr/>
        </p:nvSpPr>
        <p:spPr>
          <a:xfrm>
            <a:off x="3423714" y="2445146"/>
            <a:ext cx="2516438" cy="11049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cap="all" dirty="0">
                <a:solidFill>
                  <a:schemeClr val="bg1"/>
                </a:solidFill>
                <a:latin typeface="Segoe UI Semibold" panose="020B0502040204020203" pitchFamily="34" charset="0"/>
                <a:cs typeface="Segoe UI Semibold" panose="020B0502040204020203" pitchFamily="34" charset="0"/>
              </a:rPr>
              <a:t>Cadre règlementaire </a:t>
            </a:r>
          </a:p>
          <a:p>
            <a:pPr algn="ctr"/>
            <a:r>
              <a:rPr lang="fr-FR" sz="800" b="1" cap="all" dirty="0">
                <a:solidFill>
                  <a:schemeClr val="bg1"/>
                </a:solidFill>
                <a:latin typeface="Segoe UI Semibold" panose="020B0502040204020203" pitchFamily="34" charset="0"/>
                <a:cs typeface="Segoe UI Semibold" panose="020B0502040204020203" pitchFamily="34" charset="0"/>
              </a:rPr>
              <a:t>et normatif</a:t>
            </a:r>
          </a:p>
        </p:txBody>
      </p:sp>
      <p:sp>
        <p:nvSpPr>
          <p:cNvPr id="18" name="Rectangle 17"/>
          <p:cNvSpPr/>
          <p:nvPr/>
        </p:nvSpPr>
        <p:spPr>
          <a:xfrm>
            <a:off x="3402393" y="3550122"/>
            <a:ext cx="2609767" cy="1164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800" b="1" cap="all" dirty="0">
                <a:solidFill>
                  <a:schemeClr val="bg1"/>
                </a:solidFill>
                <a:latin typeface="Segoe UI Semibold" panose="020B0502040204020203" pitchFamily="34" charset="0"/>
                <a:cs typeface="Segoe UI Semibold" panose="020B0502040204020203" pitchFamily="34" charset="0"/>
              </a:rPr>
              <a:t>Principes de bas</a:t>
            </a:r>
          </a:p>
          <a:p>
            <a:pPr algn="ctr"/>
            <a:r>
              <a:rPr lang="fr-FR" sz="800" b="1" cap="all" dirty="0">
                <a:solidFill>
                  <a:schemeClr val="bg1"/>
                </a:solidFill>
                <a:latin typeface="Segoe UI Semibold" panose="020B0502040204020203" pitchFamily="34" charset="0"/>
                <a:cs typeface="Segoe UI Semibold" panose="020B0502040204020203" pitchFamily="34" charset="0"/>
              </a:rPr>
              <a:t> et hygiène</a:t>
            </a:r>
          </a:p>
        </p:txBody>
      </p:sp>
      <p:sp>
        <p:nvSpPr>
          <p:cNvPr id="20" name="Rectangle 19"/>
          <p:cNvSpPr/>
          <p:nvPr/>
        </p:nvSpPr>
        <p:spPr>
          <a:xfrm>
            <a:off x="5682935" y="1777337"/>
            <a:ext cx="1133467"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900" b="1" i="1" dirty="0">
                <a:solidFill>
                  <a:srgbClr val="000000"/>
                </a:solidFill>
                <a:latin typeface="Segoe UI" panose="020B0502040204020203" pitchFamily="34" charset="0"/>
                <a:cs typeface="Segoe UI" panose="020B0502040204020203" pitchFamily="34" charset="0"/>
              </a:rPr>
              <a:t>Approche par « scénarios »</a:t>
            </a:r>
          </a:p>
        </p:txBody>
      </p:sp>
      <p:sp>
        <p:nvSpPr>
          <p:cNvPr id="22" name="Rectangle 21"/>
          <p:cNvSpPr/>
          <p:nvPr/>
        </p:nvSpPr>
        <p:spPr>
          <a:xfrm>
            <a:off x="5940153" y="3264060"/>
            <a:ext cx="876250"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900" b="1" i="1" dirty="0">
                <a:solidFill>
                  <a:srgbClr val="000000"/>
                </a:solidFill>
                <a:latin typeface="Segoe UI" panose="020B0502040204020203" pitchFamily="34" charset="0"/>
                <a:cs typeface="Segoe UI" panose="020B0502040204020203" pitchFamily="34" charset="0"/>
              </a:rPr>
              <a:t>Approche par « conformité »</a:t>
            </a:r>
          </a:p>
        </p:txBody>
      </p:sp>
      <p:sp>
        <p:nvSpPr>
          <p:cNvPr id="31" name="TextBox 9">
            <a:extLst>
              <a:ext uri="{FF2B5EF4-FFF2-40B4-BE49-F238E27FC236}">
                <a16:creationId xmlns:a16="http://schemas.microsoft.com/office/drawing/2014/main" id="{786E9EE7-A55B-255C-62C9-A55132E421E5}"/>
              </a:ext>
            </a:extLst>
          </p:cNvPr>
          <p:cNvSpPr txBox="1"/>
          <p:nvPr/>
        </p:nvSpPr>
        <p:spPr>
          <a:xfrm>
            <a:off x="337810" y="2880159"/>
            <a:ext cx="1035624" cy="276999"/>
          </a:xfrm>
          <a:prstGeom prst="rect">
            <a:avLst/>
          </a:prstGeom>
          <a:noFill/>
        </p:spPr>
        <p:txBody>
          <a:bodyPr wrap="square" lIns="0" tIns="0" rIns="0" bIns="0" rtlCol="0">
            <a:spAutoFit/>
          </a:bodyPr>
          <a:lstStyle/>
          <a:p>
            <a:pPr algn="r"/>
            <a:r>
              <a:rPr lang="en-US" sz="900" dirty="0">
                <a:solidFill>
                  <a:srgbClr val="FF0000"/>
                </a:solidFill>
                <a:latin typeface="Segoe UI" panose="020B0502040204020203" pitchFamily="34" charset="0"/>
                <a:cs typeface="Segoe UI" panose="020B0502040204020203" pitchFamily="34" charset="0"/>
              </a:rPr>
              <a:t>NIVEAU DES</a:t>
            </a:r>
          </a:p>
          <a:p>
            <a:pPr algn="r"/>
            <a:r>
              <a:rPr lang="en-US" sz="900" dirty="0">
                <a:solidFill>
                  <a:srgbClr val="FF0000"/>
                </a:solidFill>
                <a:latin typeface="Segoe UI" panose="020B0502040204020203" pitchFamily="34" charset="0"/>
                <a:cs typeface="Segoe UI" panose="020B0502040204020203" pitchFamily="34" charset="0"/>
              </a:rPr>
              <a:t>CYBER ATTAQUES</a:t>
            </a:r>
          </a:p>
        </p:txBody>
      </p:sp>
      <p:sp>
        <p:nvSpPr>
          <p:cNvPr id="32" name="TextBox 9">
            <a:extLst>
              <a:ext uri="{FF2B5EF4-FFF2-40B4-BE49-F238E27FC236}">
                <a16:creationId xmlns:a16="http://schemas.microsoft.com/office/drawing/2014/main" id="{11EBC91D-3A09-F532-85E7-AA56A274E509}"/>
              </a:ext>
            </a:extLst>
          </p:cNvPr>
          <p:cNvSpPr txBox="1"/>
          <p:nvPr/>
        </p:nvSpPr>
        <p:spPr>
          <a:xfrm>
            <a:off x="7707746" y="2880159"/>
            <a:ext cx="1035624" cy="276999"/>
          </a:xfrm>
          <a:prstGeom prst="rect">
            <a:avLst/>
          </a:prstGeom>
          <a:noFill/>
        </p:spPr>
        <p:txBody>
          <a:bodyPr wrap="square" lIns="0" tIns="0" rIns="0" bIns="0" rtlCol="0">
            <a:spAutoFit/>
          </a:bodyPr>
          <a:lstStyle/>
          <a:p>
            <a:r>
              <a:rPr lang="en-US" sz="900" dirty="0">
                <a:solidFill>
                  <a:srgbClr val="00C8DE"/>
                </a:solidFill>
                <a:latin typeface="Segoe UI" panose="020B0502040204020203" pitchFamily="34" charset="0"/>
                <a:cs typeface="Segoe UI" panose="020B0502040204020203" pitchFamily="34" charset="0"/>
              </a:rPr>
              <a:t>MANAGEMENT</a:t>
            </a:r>
          </a:p>
          <a:p>
            <a:r>
              <a:rPr lang="en-US" sz="900" dirty="0">
                <a:solidFill>
                  <a:srgbClr val="00C8DE"/>
                </a:solidFill>
                <a:latin typeface="Segoe UI" panose="020B0502040204020203" pitchFamily="34" charset="0"/>
                <a:cs typeface="Segoe UI" panose="020B0502040204020203" pitchFamily="34" charset="0"/>
              </a:rPr>
              <a:t>DU RISQUE</a:t>
            </a:r>
          </a:p>
        </p:txBody>
      </p:sp>
      <p:grpSp>
        <p:nvGrpSpPr>
          <p:cNvPr id="8" name="Groupe 7">
            <a:extLst>
              <a:ext uri="{FF2B5EF4-FFF2-40B4-BE49-F238E27FC236}">
                <a16:creationId xmlns:a16="http://schemas.microsoft.com/office/drawing/2014/main" id="{A515D8A5-CC7E-5E0B-8512-38D89B9B00D8}"/>
              </a:ext>
            </a:extLst>
          </p:cNvPr>
          <p:cNvGrpSpPr/>
          <p:nvPr/>
        </p:nvGrpSpPr>
        <p:grpSpPr>
          <a:xfrm rot="16200000">
            <a:off x="540652" y="2699551"/>
            <a:ext cx="3549575" cy="655142"/>
            <a:chOff x="2642831" y="4308225"/>
            <a:chExt cx="5851467" cy="1080001"/>
          </a:xfrm>
        </p:grpSpPr>
        <p:sp>
          <p:nvSpPr>
            <p:cNvPr id="9" name="Forme libre 8">
              <a:extLst>
                <a:ext uri="{FF2B5EF4-FFF2-40B4-BE49-F238E27FC236}">
                  <a16:creationId xmlns:a16="http://schemas.microsoft.com/office/drawing/2014/main" id="{A6BBCE1C-8B1C-0384-95E9-5FDDCA5447DF}"/>
                </a:ext>
              </a:extLst>
            </p:cNvPr>
            <p:cNvSpPr/>
            <p:nvPr/>
          </p:nvSpPr>
          <p:spPr>
            <a:xfrm>
              <a:off x="6334298" y="4308226"/>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52C1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288000" rtlCol="0" anchor="ctr"/>
            <a:lstStyle/>
            <a:p>
              <a:pPr algn="ctr"/>
              <a:r>
                <a:rPr lang="fr-FR" sz="900" b="1" dirty="0">
                  <a:solidFill>
                    <a:schemeClr val="tx1"/>
                  </a:solidFill>
                  <a:latin typeface="Segoe UI" panose="020B0502040204020203" pitchFamily="34" charset="0"/>
                  <a:cs typeface="Segoe UI" panose="020B0502040204020203" pitchFamily="34" charset="0"/>
                </a:rPr>
                <a:t>Avancé</a:t>
              </a:r>
            </a:p>
          </p:txBody>
        </p:sp>
        <p:sp>
          <p:nvSpPr>
            <p:cNvPr id="10" name="Forme libre 9">
              <a:extLst>
                <a:ext uri="{FF2B5EF4-FFF2-40B4-BE49-F238E27FC236}">
                  <a16:creationId xmlns:a16="http://schemas.microsoft.com/office/drawing/2014/main" id="{81629B93-E82E-E461-6E7C-613E02451B5A}"/>
                </a:ext>
              </a:extLst>
            </p:cNvPr>
            <p:cNvSpPr/>
            <p:nvPr/>
          </p:nvSpPr>
          <p:spPr>
            <a:xfrm>
              <a:off x="4497032"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E71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288000" rtlCol="0" anchor="ctr"/>
            <a:lstStyle/>
            <a:p>
              <a:pPr algn="ctr"/>
              <a:r>
                <a:rPr lang="fr-FR" sz="900" b="1" dirty="0">
                  <a:solidFill>
                    <a:schemeClr val="tx1"/>
                  </a:solidFill>
                  <a:latin typeface="Segoe UI" panose="020B0502040204020203" pitchFamily="34" charset="0"/>
                  <a:cs typeface="Segoe UI" panose="020B0502040204020203" pitchFamily="34" charset="0"/>
                </a:rPr>
                <a:t>Elaboré</a:t>
              </a:r>
            </a:p>
          </p:txBody>
        </p:sp>
        <p:sp>
          <p:nvSpPr>
            <p:cNvPr id="11" name="Forme libre 10">
              <a:extLst>
                <a:ext uri="{FF2B5EF4-FFF2-40B4-BE49-F238E27FC236}">
                  <a16:creationId xmlns:a16="http://schemas.microsoft.com/office/drawing/2014/main" id="{26586F5A-CD05-00CC-AF3A-CDFF1755379F}"/>
                </a:ext>
              </a:extLst>
            </p:cNvPr>
            <p:cNvSpPr/>
            <p:nvPr/>
          </p:nvSpPr>
          <p:spPr>
            <a:xfrm>
              <a:off x="2642831"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FBBD1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900" b="1" dirty="0">
                  <a:solidFill>
                    <a:schemeClr val="tx1"/>
                  </a:solidFill>
                  <a:latin typeface="Segoe UI" panose="020B0502040204020203" pitchFamily="34" charset="0"/>
                  <a:cs typeface="Segoe UI" panose="020B0502040204020203" pitchFamily="34" charset="0"/>
                </a:rPr>
                <a:t>Simple</a:t>
              </a:r>
            </a:p>
            <a:p>
              <a:pPr algn="ctr"/>
              <a:r>
                <a:rPr lang="fr-FR" sz="900" b="1" dirty="0">
                  <a:solidFill>
                    <a:schemeClr val="tx1"/>
                  </a:solidFill>
                  <a:latin typeface="Segoe UI" panose="020B0502040204020203" pitchFamily="34" charset="0"/>
                  <a:cs typeface="Segoe UI" panose="020B0502040204020203" pitchFamily="34" charset="0"/>
                </a:rPr>
                <a:t>Large spectre</a:t>
              </a:r>
            </a:p>
          </p:txBody>
        </p:sp>
      </p:grpSp>
      <p:pic>
        <p:nvPicPr>
          <p:cNvPr id="15" name="Image 14">
            <a:extLst>
              <a:ext uri="{FF2B5EF4-FFF2-40B4-BE49-F238E27FC236}">
                <a16:creationId xmlns:a16="http://schemas.microsoft.com/office/drawing/2014/main" id="{03492B46-E595-77A1-C4C9-1C6142ABB6D6}"/>
              </a:ext>
            </a:extLst>
          </p:cNvPr>
          <p:cNvPicPr>
            <a:picLocks noChangeAspect="1"/>
          </p:cNvPicPr>
          <p:nvPr/>
        </p:nvPicPr>
        <p:blipFill>
          <a:blip r:embed="rId5"/>
          <a:stretch>
            <a:fillRect/>
          </a:stretch>
        </p:blipFill>
        <p:spPr>
          <a:xfrm>
            <a:off x="1468638" y="2802658"/>
            <a:ext cx="432000" cy="432000"/>
          </a:xfrm>
          <a:prstGeom prst="rect">
            <a:avLst/>
          </a:prstGeom>
        </p:spPr>
      </p:pic>
      <p:pic>
        <p:nvPicPr>
          <p:cNvPr id="19" name="Image 18">
            <a:extLst>
              <a:ext uri="{FF2B5EF4-FFF2-40B4-BE49-F238E27FC236}">
                <a16:creationId xmlns:a16="http://schemas.microsoft.com/office/drawing/2014/main" id="{E0854FC8-3A92-FBE0-A7AA-A858DB2FECFA}"/>
              </a:ext>
            </a:extLst>
          </p:cNvPr>
          <p:cNvPicPr>
            <a:picLocks noChangeAspect="1"/>
          </p:cNvPicPr>
          <p:nvPr/>
        </p:nvPicPr>
        <p:blipFill>
          <a:blip r:embed="rId6"/>
          <a:stretch>
            <a:fillRect/>
          </a:stretch>
        </p:blipFill>
        <p:spPr>
          <a:xfrm>
            <a:off x="7222403" y="2802658"/>
            <a:ext cx="432000" cy="432000"/>
          </a:xfrm>
          <a:prstGeom prst="rect">
            <a:avLst/>
          </a:prstGeom>
        </p:spPr>
      </p:pic>
      <p:sp>
        <p:nvSpPr>
          <p:cNvPr id="2" name="Title 4">
            <a:extLst>
              <a:ext uri="{FF2B5EF4-FFF2-40B4-BE49-F238E27FC236}">
                <a16:creationId xmlns:a16="http://schemas.microsoft.com/office/drawing/2014/main" id="{1CD2929D-3EFC-AD2D-6A2B-CD80A8AA31C4}"/>
              </a:ext>
            </a:extLst>
          </p:cNvPr>
          <p:cNvSpPr txBox="1">
            <a:spLocks/>
          </p:cNvSpPr>
          <p:nvPr>
            <p:custDataLst>
              <p:tags r:id="rId1"/>
            </p:custDataLst>
          </p:nvPr>
        </p:nvSpPr>
        <p:spPr>
          <a:xfrm>
            <a:off x="1980000" y="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2 : une synthèse entre conformité et</a:t>
            </a:r>
            <a:br>
              <a:rPr lang="fr-FR" sz="1800" dirty="0">
                <a:solidFill>
                  <a:srgbClr val="252525"/>
                </a:solidFill>
                <a:latin typeface="Segoe UI" panose="020B0502040204020203" pitchFamily="34" charset="0"/>
                <a:cs typeface="Segoe UI" panose="020B0502040204020203" pitchFamily="34" charset="0"/>
              </a:rPr>
            </a:br>
            <a:r>
              <a:rPr lang="fr-FR" sz="1800" dirty="0">
                <a:solidFill>
                  <a:srgbClr val="252525"/>
                </a:solidFill>
                <a:latin typeface="Segoe UI" panose="020B0502040204020203" pitchFamily="34" charset="0"/>
                <a:cs typeface="Segoe UI" panose="020B0502040204020203" pitchFamily="34" charset="0"/>
              </a:rPr>
              <a:t>scénarios de risques</a:t>
            </a:r>
          </a:p>
        </p:txBody>
      </p:sp>
      <p:sp>
        <p:nvSpPr>
          <p:cNvPr id="3" name="ZoneTexte 2">
            <a:extLst>
              <a:ext uri="{FF2B5EF4-FFF2-40B4-BE49-F238E27FC236}">
                <a16:creationId xmlns:a16="http://schemas.microsoft.com/office/drawing/2014/main" id="{A5E9C489-AA83-DC78-5CF1-3A1CCDFEB65E}"/>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00C8DE"/>
                </a:solidFill>
                <a:latin typeface="Segoe UI" panose="020B0502040204020203" pitchFamily="34" charset="0"/>
                <a:cs typeface="Segoe UI" panose="020B0502040204020203" pitchFamily="34" charset="0"/>
              </a:rPr>
              <a:t>La pyramide du management du risque</a:t>
            </a:r>
            <a:endParaRPr lang="fr-FR" sz="1400" b="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14149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B393270-4AC3-F8A0-3F17-85E1F63A61CE}"/>
              </a:ext>
            </a:extLst>
          </p:cNvPr>
          <p:cNvPicPr>
            <a:picLocks noChangeAspect="1"/>
          </p:cNvPicPr>
          <p:nvPr/>
        </p:nvPicPr>
        <p:blipFill>
          <a:blip r:embed="rId4"/>
          <a:stretch>
            <a:fillRect/>
          </a:stretch>
        </p:blipFill>
        <p:spPr>
          <a:xfrm>
            <a:off x="432000" y="1278309"/>
            <a:ext cx="8280000" cy="3449032"/>
          </a:xfrm>
          <a:prstGeom prst="rect">
            <a:avLst/>
          </a:prstGeom>
        </p:spPr>
      </p:pic>
      <p:sp>
        <p:nvSpPr>
          <p:cNvPr id="6" name="ZoneTexte 5"/>
          <p:cNvSpPr txBox="1"/>
          <p:nvPr/>
        </p:nvSpPr>
        <p:spPr>
          <a:xfrm>
            <a:off x="426896" y="2309793"/>
            <a:ext cx="1080120" cy="307777"/>
          </a:xfrm>
          <a:prstGeom prst="rect">
            <a:avLst/>
          </a:prstGeom>
          <a:noFill/>
        </p:spPr>
        <p:txBody>
          <a:bodyPr wrap="square" lIns="0" tIns="0" rIns="0" bIns="0" rtlCol="0">
            <a:spAutoFit/>
          </a:bodyPr>
          <a:lstStyle/>
          <a:p>
            <a:pPr algn="ctr"/>
            <a:r>
              <a:rPr lang="fr-FR" sz="1000" i="1" dirty="0">
                <a:solidFill>
                  <a:srgbClr val="FF008C"/>
                </a:solidFill>
                <a:latin typeface="Segoe UI" panose="020B0502040204020203" pitchFamily="34" charset="0"/>
                <a:cs typeface="Segoe UI" panose="020B0502040204020203" pitchFamily="34" charset="0"/>
              </a:rPr>
              <a:t>Approche par</a:t>
            </a:r>
          </a:p>
          <a:p>
            <a:pPr algn="ctr"/>
            <a:r>
              <a:rPr lang="fr-FR" sz="1000" i="1" dirty="0">
                <a:solidFill>
                  <a:srgbClr val="FF008C"/>
                </a:solidFill>
                <a:latin typeface="Segoe UI" panose="020B0502040204020203" pitchFamily="34" charset="0"/>
                <a:cs typeface="Segoe UI" panose="020B0502040204020203" pitchFamily="34" charset="0"/>
              </a:rPr>
              <a:t>« conformité »</a:t>
            </a:r>
          </a:p>
        </p:txBody>
      </p:sp>
      <p:sp>
        <p:nvSpPr>
          <p:cNvPr id="38" name="Rectangle 37"/>
          <p:cNvSpPr/>
          <p:nvPr/>
        </p:nvSpPr>
        <p:spPr>
          <a:xfrm>
            <a:off x="7699704" y="2309793"/>
            <a:ext cx="1000119" cy="307777"/>
          </a:xfrm>
          <a:prstGeom prst="rect">
            <a:avLst/>
          </a:prstGeom>
        </p:spPr>
        <p:txBody>
          <a:bodyPr wrap="square" lIns="0" tIns="0" rIns="0" bIns="0">
            <a:spAutoFit/>
          </a:bodyPr>
          <a:lstStyle/>
          <a:p>
            <a:pPr algn="ctr"/>
            <a:r>
              <a:rPr lang="fr-FR" sz="1000" i="1" dirty="0">
                <a:solidFill>
                  <a:srgbClr val="00C8DE"/>
                </a:solidFill>
                <a:latin typeface="Segoe UI" panose="020B0502040204020203" pitchFamily="34" charset="0"/>
                <a:cs typeface="Segoe UI" panose="020B0502040204020203" pitchFamily="34" charset="0"/>
              </a:rPr>
              <a:t>Approche par</a:t>
            </a:r>
          </a:p>
          <a:p>
            <a:pPr algn="ctr"/>
            <a:r>
              <a:rPr lang="fr-FR" sz="1000" i="1" dirty="0">
                <a:solidFill>
                  <a:srgbClr val="00C8DE"/>
                </a:solidFill>
                <a:latin typeface="Segoe UI" panose="020B0502040204020203" pitchFamily="34" charset="0"/>
                <a:cs typeface="Segoe UI" panose="020B0502040204020203" pitchFamily="34" charset="0"/>
              </a:rPr>
              <a:t>« scénarios »</a:t>
            </a:r>
          </a:p>
        </p:txBody>
      </p:sp>
      <p:sp>
        <p:nvSpPr>
          <p:cNvPr id="2" name="Title 4">
            <a:extLst>
              <a:ext uri="{FF2B5EF4-FFF2-40B4-BE49-F238E27FC236}">
                <a16:creationId xmlns:a16="http://schemas.microsoft.com/office/drawing/2014/main" id="{D1E0A553-4281-B474-F480-2F1D950A36CE}"/>
              </a:ext>
            </a:extLst>
          </p:cNvPr>
          <p:cNvSpPr txBox="1">
            <a:spLocks/>
          </p:cNvSpPr>
          <p:nvPr>
            <p:custDataLst>
              <p:tags r:id="rId1"/>
            </p:custDataLst>
          </p:nvPr>
        </p:nvSpPr>
        <p:spPr>
          <a:xfrm>
            <a:off x="1980000" y="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2 : une synthèse entre conformité et</a:t>
            </a:r>
            <a:br>
              <a:rPr lang="fr-FR" sz="1800" dirty="0">
                <a:solidFill>
                  <a:srgbClr val="252525"/>
                </a:solidFill>
                <a:latin typeface="Segoe UI" panose="020B0502040204020203" pitchFamily="34" charset="0"/>
                <a:cs typeface="Segoe UI" panose="020B0502040204020203" pitchFamily="34" charset="0"/>
              </a:rPr>
            </a:br>
            <a:r>
              <a:rPr lang="fr-FR" sz="1800" dirty="0">
                <a:solidFill>
                  <a:srgbClr val="252525"/>
                </a:solidFill>
                <a:latin typeface="Segoe UI" panose="020B0502040204020203" pitchFamily="34" charset="0"/>
                <a:cs typeface="Segoe UI" panose="020B0502040204020203" pitchFamily="34" charset="0"/>
              </a:rPr>
              <a:t>scénarios de risques</a:t>
            </a:r>
          </a:p>
        </p:txBody>
      </p:sp>
      <p:sp>
        <p:nvSpPr>
          <p:cNvPr id="3" name="ZoneTexte 2">
            <a:extLst>
              <a:ext uri="{FF2B5EF4-FFF2-40B4-BE49-F238E27FC236}">
                <a16:creationId xmlns:a16="http://schemas.microsoft.com/office/drawing/2014/main" id="{40A06777-D1D9-8EEB-DB8E-41F7BB5A0409}"/>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00C8DE"/>
                </a:solidFill>
                <a:latin typeface="Segoe UI" panose="020B0502040204020203" pitchFamily="34" charset="0"/>
                <a:cs typeface="Segoe UI" panose="020B0502040204020203" pitchFamily="34" charset="0"/>
              </a:rPr>
              <a:t>La pyramide du management du risque</a:t>
            </a:r>
            <a:endParaRPr lang="fr-FR" sz="1400" b="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14103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4C258B20-8033-F37A-9A29-3EE157D5E5E3}"/>
              </a:ext>
            </a:extLst>
          </p:cNvPr>
          <p:cNvPicPr>
            <a:picLocks noChangeAspect="1"/>
          </p:cNvPicPr>
          <p:nvPr/>
        </p:nvPicPr>
        <p:blipFill>
          <a:blip r:embed="rId4"/>
          <a:stretch>
            <a:fillRect/>
          </a:stretch>
        </p:blipFill>
        <p:spPr>
          <a:xfrm>
            <a:off x="1306284" y="1590934"/>
            <a:ext cx="6658068" cy="3048566"/>
          </a:xfrm>
          <a:prstGeom prst="rect">
            <a:avLst/>
          </a:prstGeom>
        </p:spPr>
      </p:pic>
      <p:sp>
        <p:nvSpPr>
          <p:cNvPr id="3" name="Rectangle 2">
            <a:extLst>
              <a:ext uri="{FF2B5EF4-FFF2-40B4-BE49-F238E27FC236}">
                <a16:creationId xmlns:a16="http://schemas.microsoft.com/office/drawing/2014/main" id="{D81160EF-5BD1-6C67-84D9-6CEE1BF7565B}"/>
              </a:ext>
            </a:extLst>
          </p:cNvPr>
          <p:cNvSpPr/>
          <p:nvPr/>
        </p:nvSpPr>
        <p:spPr>
          <a:xfrm>
            <a:off x="1187624" y="1571331"/>
            <a:ext cx="1194839" cy="432048"/>
          </a:xfrm>
          <a:prstGeom prst="rect">
            <a:avLst/>
          </a:prstGeom>
          <a:noFill/>
          <a:ln w="25400" cap="flat" cmpd="sng" algn="ctr">
            <a:noFill/>
            <a:prstDash val="solid"/>
          </a:ln>
          <a:effectLst/>
        </p:spPr>
        <p:txBody>
          <a:bodyPr lIns="0" tIns="0" rIns="0" bIns="0" rtlCol="0" anchor="t" anchorCtr="0"/>
          <a:lstStyle/>
          <a:p>
            <a:pPr algn="ctr"/>
            <a:r>
              <a:rPr lang="fr-FR" sz="1000" b="1" i="1" dirty="0">
                <a:latin typeface="Segoe UI Semibold" panose="020B0502040204020203" pitchFamily="34" charset="0"/>
                <a:cs typeface="Segoe UI Semibold" panose="020B0502040204020203" pitchFamily="34" charset="0"/>
              </a:rPr>
              <a:t>Point de vue de </a:t>
            </a:r>
            <a:r>
              <a:rPr lang="fr-FR" sz="1000" b="1" i="1" dirty="0">
                <a:solidFill>
                  <a:srgbClr val="00B050"/>
                </a:solidFill>
                <a:latin typeface="Segoe UI Semibold" panose="020B0502040204020203" pitchFamily="34" charset="0"/>
                <a:cs typeface="Segoe UI Semibold" panose="020B0502040204020203" pitchFamily="34" charset="0"/>
              </a:rPr>
              <a:t>l’organisation</a:t>
            </a:r>
          </a:p>
        </p:txBody>
      </p:sp>
      <p:pic>
        <p:nvPicPr>
          <p:cNvPr id="18" name="Image 17">
            <a:extLst>
              <a:ext uri="{FF2B5EF4-FFF2-40B4-BE49-F238E27FC236}">
                <a16:creationId xmlns:a16="http://schemas.microsoft.com/office/drawing/2014/main" id="{2DDEDC39-73C4-410C-A78D-BD669D2C7A2E}"/>
              </a:ext>
            </a:extLst>
          </p:cNvPr>
          <p:cNvPicPr>
            <a:picLocks noChangeAspect="1"/>
          </p:cNvPicPr>
          <p:nvPr/>
        </p:nvPicPr>
        <p:blipFill>
          <a:blip r:embed="rId5"/>
          <a:stretch>
            <a:fillRect/>
          </a:stretch>
        </p:blipFill>
        <p:spPr>
          <a:xfrm>
            <a:off x="3863233" y="1502283"/>
            <a:ext cx="607566" cy="607566"/>
          </a:xfrm>
          <a:prstGeom prst="rect">
            <a:avLst/>
          </a:prstGeom>
        </p:spPr>
      </p:pic>
      <p:pic>
        <p:nvPicPr>
          <p:cNvPr id="21" name="Image 20">
            <a:extLst>
              <a:ext uri="{FF2B5EF4-FFF2-40B4-BE49-F238E27FC236}">
                <a16:creationId xmlns:a16="http://schemas.microsoft.com/office/drawing/2014/main" id="{56626843-3659-4F73-1CA4-D0EBF8EE7288}"/>
              </a:ext>
            </a:extLst>
          </p:cNvPr>
          <p:cNvPicPr>
            <a:picLocks noChangeAspect="1"/>
          </p:cNvPicPr>
          <p:nvPr/>
        </p:nvPicPr>
        <p:blipFill>
          <a:blip r:embed="rId6"/>
          <a:stretch>
            <a:fillRect/>
          </a:stretch>
        </p:blipFill>
        <p:spPr>
          <a:xfrm>
            <a:off x="1615086" y="1931371"/>
            <a:ext cx="436856" cy="537669"/>
          </a:xfrm>
          <a:prstGeom prst="rect">
            <a:avLst/>
          </a:prstGeom>
        </p:spPr>
      </p:pic>
      <p:sp>
        <p:nvSpPr>
          <p:cNvPr id="25" name="Rectangle 24">
            <a:extLst>
              <a:ext uri="{FF2B5EF4-FFF2-40B4-BE49-F238E27FC236}">
                <a16:creationId xmlns:a16="http://schemas.microsoft.com/office/drawing/2014/main" id="{69BD3756-4524-28D3-9C7E-005E425812AF}"/>
              </a:ext>
            </a:extLst>
          </p:cNvPr>
          <p:cNvSpPr/>
          <p:nvPr/>
        </p:nvSpPr>
        <p:spPr>
          <a:xfrm>
            <a:off x="6814302" y="1571331"/>
            <a:ext cx="1194839" cy="432048"/>
          </a:xfrm>
          <a:prstGeom prst="rect">
            <a:avLst/>
          </a:prstGeom>
          <a:noFill/>
          <a:ln w="25400" cap="flat" cmpd="sng" algn="ctr">
            <a:noFill/>
            <a:prstDash val="solid"/>
          </a:ln>
          <a:effectLst/>
        </p:spPr>
        <p:txBody>
          <a:bodyPr lIns="0" tIns="0" rIns="0" bIns="0" rtlCol="0" anchor="t" anchorCtr="0"/>
          <a:lstStyle/>
          <a:p>
            <a:pPr algn="ctr"/>
            <a:r>
              <a:rPr lang="fr-FR" sz="1000" b="1" i="1" dirty="0">
                <a:latin typeface="Segoe UI Semibold" panose="020B0502040204020203" pitchFamily="34" charset="0"/>
                <a:cs typeface="Segoe UI Semibold" panose="020B0502040204020203" pitchFamily="34" charset="0"/>
              </a:rPr>
              <a:t>Point de vue de </a:t>
            </a:r>
            <a:r>
              <a:rPr lang="fr-FR" sz="1000" b="1" i="1" dirty="0">
                <a:solidFill>
                  <a:srgbClr val="00B050"/>
                </a:solidFill>
                <a:latin typeface="Segoe UI Semibold" panose="020B0502040204020203" pitchFamily="34" charset="0"/>
                <a:cs typeface="Segoe UI Semibold" panose="020B0502040204020203" pitchFamily="34" charset="0"/>
              </a:rPr>
              <a:t>l’organisation</a:t>
            </a:r>
          </a:p>
        </p:txBody>
      </p:sp>
      <p:pic>
        <p:nvPicPr>
          <p:cNvPr id="26" name="Image 25">
            <a:extLst>
              <a:ext uri="{FF2B5EF4-FFF2-40B4-BE49-F238E27FC236}">
                <a16:creationId xmlns:a16="http://schemas.microsoft.com/office/drawing/2014/main" id="{EE01C878-0FA2-6AE2-FC2A-87853189F51B}"/>
              </a:ext>
            </a:extLst>
          </p:cNvPr>
          <p:cNvPicPr>
            <a:picLocks noChangeAspect="1"/>
          </p:cNvPicPr>
          <p:nvPr/>
        </p:nvPicPr>
        <p:blipFill>
          <a:blip r:embed="rId6"/>
          <a:stretch>
            <a:fillRect/>
          </a:stretch>
        </p:blipFill>
        <p:spPr>
          <a:xfrm>
            <a:off x="7241764" y="1931371"/>
            <a:ext cx="436856" cy="537669"/>
          </a:xfrm>
          <a:prstGeom prst="rect">
            <a:avLst/>
          </a:prstGeom>
        </p:spPr>
      </p:pic>
      <p:sp>
        <p:nvSpPr>
          <p:cNvPr id="4" name="Rectangle 3">
            <a:extLst>
              <a:ext uri="{FF2B5EF4-FFF2-40B4-BE49-F238E27FC236}">
                <a16:creationId xmlns:a16="http://schemas.microsoft.com/office/drawing/2014/main" id="{57FE0D53-25A0-A283-5C1F-DA7C77CCEBD5}"/>
              </a:ext>
            </a:extLst>
          </p:cNvPr>
          <p:cNvSpPr/>
          <p:nvPr/>
        </p:nvSpPr>
        <p:spPr>
          <a:xfrm>
            <a:off x="3851920" y="1461725"/>
            <a:ext cx="1440160" cy="702419"/>
          </a:xfrm>
          <a:prstGeom prst="rect">
            <a:avLst/>
          </a:prstGeom>
          <a:noFill/>
          <a:ln w="25400" cap="flat" cmpd="sng" algn="ctr">
            <a:noFill/>
            <a:prstDash val="solid"/>
          </a:ln>
          <a:effectLst/>
        </p:spPr>
        <p:txBody>
          <a:bodyPr lIns="0" tIns="0" rIns="0" bIns="0" rtlCol="0" anchor="t" anchorCtr="0"/>
          <a:lstStyle/>
          <a:p>
            <a:pPr algn="ctr"/>
            <a:r>
              <a:rPr lang="fr-FR" sz="1000" b="1" i="1" dirty="0">
                <a:latin typeface="Segoe UI Semibold" panose="020B0502040204020203" pitchFamily="34" charset="0"/>
                <a:cs typeface="Segoe UI Semibold" panose="020B0502040204020203" pitchFamily="34" charset="0"/>
              </a:rPr>
              <a:t>Point de vue de </a:t>
            </a:r>
            <a:r>
              <a:rPr lang="fr-FR" sz="1000" b="1" i="1" dirty="0">
                <a:solidFill>
                  <a:srgbClr val="FF0000"/>
                </a:solidFill>
                <a:latin typeface="Segoe UI Semibold" panose="020B0502040204020203" pitchFamily="34" charset="0"/>
                <a:cs typeface="Segoe UI Semibold" panose="020B0502040204020203" pitchFamily="34" charset="0"/>
              </a:rPr>
              <a:t>l’attaquant</a:t>
            </a:r>
          </a:p>
        </p:txBody>
      </p:sp>
      <p:sp>
        <p:nvSpPr>
          <p:cNvPr id="2" name="Title 4">
            <a:extLst>
              <a:ext uri="{FF2B5EF4-FFF2-40B4-BE49-F238E27FC236}">
                <a16:creationId xmlns:a16="http://schemas.microsoft.com/office/drawing/2014/main" id="{87312EBD-F26E-076B-E878-8105D1113A1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3 : une alternance entre points de vue</a:t>
            </a:r>
            <a:endParaRPr lang="fr-FR" sz="18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5" name="ZoneTexte 4">
            <a:extLst>
              <a:ext uri="{FF2B5EF4-FFF2-40B4-BE49-F238E27FC236}">
                <a16:creationId xmlns:a16="http://schemas.microsoft.com/office/drawing/2014/main" id="{8B1F8DC2-33DB-6766-6134-D436C5277ADB}"/>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00C8DE"/>
                </a:solidFill>
                <a:latin typeface="Segoe UI" panose="020B0502040204020203" pitchFamily="34" charset="0"/>
                <a:cs typeface="Segoe UI" panose="020B0502040204020203" pitchFamily="34" charset="0"/>
              </a:rPr>
              <a:t>Organisation versus attaquant</a:t>
            </a:r>
          </a:p>
        </p:txBody>
      </p:sp>
    </p:spTree>
    <p:extLst>
      <p:ext uri="{BB962C8B-B14F-4D97-AF65-F5344CB8AC3E}">
        <p14:creationId xmlns:p14="http://schemas.microsoft.com/office/powerpoint/2010/main" val="2031122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5B24ACFC-783C-CDEC-6782-E4DD7F840012}"/>
              </a:ext>
            </a:extLst>
          </p:cNvPr>
          <p:cNvPicPr>
            <a:picLocks noChangeAspect="1"/>
          </p:cNvPicPr>
          <p:nvPr/>
        </p:nvPicPr>
        <p:blipFill>
          <a:blip r:embed="rId11"/>
          <a:stretch>
            <a:fillRect/>
          </a:stretch>
        </p:blipFill>
        <p:spPr>
          <a:xfrm>
            <a:off x="1752600" y="774000"/>
            <a:ext cx="5638800" cy="3860800"/>
          </a:xfrm>
          <a:prstGeom prst="rect">
            <a:avLst/>
          </a:prstGeom>
        </p:spPr>
      </p:pic>
      <p:sp>
        <p:nvSpPr>
          <p:cNvPr id="23" name="ZoneTexte 22">
            <a:extLst>
              <a:ext uri="{FF2B5EF4-FFF2-40B4-BE49-F238E27FC236}">
                <a16:creationId xmlns:a16="http://schemas.microsoft.com/office/drawing/2014/main" id="{47BEC7DF-F57B-113A-D4E4-11B3B9C1C550}"/>
              </a:ext>
            </a:extLst>
          </p:cNvPr>
          <p:cNvSpPr txBox="1"/>
          <p:nvPr/>
        </p:nvSpPr>
        <p:spPr>
          <a:xfrm>
            <a:off x="2052000" y="504000"/>
            <a:ext cx="1800201" cy="720080"/>
          </a:xfrm>
          <a:prstGeom prst="rect">
            <a:avLst/>
          </a:prstGeom>
          <a:noFill/>
        </p:spPr>
        <p:txBody>
          <a:bodyPr wrap="square" lIns="0" tIns="0" rIns="0" bIns="0">
            <a:noAutofit/>
          </a:bodyPr>
          <a:lstStyle/>
          <a:p>
            <a:r>
              <a:rPr lang="fr-FR" b="1" dirty="0">
                <a:solidFill>
                  <a:srgbClr val="252525"/>
                </a:solidFill>
                <a:latin typeface="Segoe UI" panose="020B0502040204020203" pitchFamily="34" charset="0"/>
                <a:cs typeface="Segoe UI" panose="020B0502040204020203" pitchFamily="34" charset="0"/>
              </a:rPr>
              <a:t>Sommaire</a:t>
            </a:r>
          </a:p>
        </p:txBody>
      </p:sp>
      <p:sp>
        <p:nvSpPr>
          <p:cNvPr id="24" name="Content Placeholder 5">
            <a:extLst>
              <a:ext uri="{FF2B5EF4-FFF2-40B4-BE49-F238E27FC236}">
                <a16:creationId xmlns:a16="http://schemas.microsoft.com/office/drawing/2014/main" id="{CA71E87D-BFF7-9523-71BF-8A07E58540D5}"/>
              </a:ext>
            </a:extLst>
          </p:cNvPr>
          <p:cNvSpPr txBox="1">
            <a:spLocks/>
          </p:cNvSpPr>
          <p:nvPr>
            <p:custDataLst>
              <p:tags r:id="rId1"/>
            </p:custDataLst>
          </p:nvPr>
        </p:nvSpPr>
        <p:spPr>
          <a:xfrm>
            <a:off x="4134560" y="1143346"/>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LES BASES</a:t>
            </a:r>
          </a:p>
        </p:txBody>
      </p:sp>
      <p:sp>
        <p:nvSpPr>
          <p:cNvPr id="25" name="Content Placeholder 5">
            <a:extLst>
              <a:ext uri="{FF2B5EF4-FFF2-40B4-BE49-F238E27FC236}">
                <a16:creationId xmlns:a16="http://schemas.microsoft.com/office/drawing/2014/main" id="{F7EA1056-4589-C17C-6419-5ACE76328D66}"/>
              </a:ext>
            </a:extLst>
          </p:cNvPr>
          <p:cNvSpPr txBox="1">
            <a:spLocks/>
          </p:cNvSpPr>
          <p:nvPr>
            <p:custDataLst>
              <p:tags r:id="rId2"/>
            </p:custDataLst>
          </p:nvPr>
        </p:nvSpPr>
        <p:spPr>
          <a:xfrm>
            <a:off x="1863568" y="231566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CADRAGE &amp; SOCLE DE SÉCURITÉ</a:t>
            </a:r>
          </a:p>
        </p:txBody>
      </p:sp>
      <p:sp>
        <p:nvSpPr>
          <p:cNvPr id="26" name="Content Placeholder 5">
            <a:extLst>
              <a:ext uri="{FF2B5EF4-FFF2-40B4-BE49-F238E27FC236}">
                <a16:creationId xmlns:a16="http://schemas.microsoft.com/office/drawing/2014/main" id="{C1DAC7FD-8674-ED9B-4847-CB45777C8A17}"/>
              </a:ext>
            </a:extLst>
          </p:cNvPr>
          <p:cNvSpPr txBox="1">
            <a:spLocks/>
          </p:cNvSpPr>
          <p:nvPr>
            <p:custDataLst>
              <p:tags r:id="rId3"/>
            </p:custDataLst>
          </p:nvPr>
        </p:nvSpPr>
        <p:spPr>
          <a:xfrm>
            <a:off x="3003093" y="231566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SOURCES DE RISQUE</a:t>
            </a:r>
          </a:p>
        </p:txBody>
      </p:sp>
      <p:sp>
        <p:nvSpPr>
          <p:cNvPr id="27" name="Content Placeholder 5">
            <a:extLst>
              <a:ext uri="{FF2B5EF4-FFF2-40B4-BE49-F238E27FC236}">
                <a16:creationId xmlns:a16="http://schemas.microsoft.com/office/drawing/2014/main" id="{DA2E05D3-2DA2-9E04-0D1B-446BDE454D39}"/>
              </a:ext>
            </a:extLst>
          </p:cNvPr>
          <p:cNvSpPr txBox="1">
            <a:spLocks/>
          </p:cNvSpPr>
          <p:nvPr>
            <p:custDataLst>
              <p:tags r:id="rId4"/>
            </p:custDataLst>
          </p:nvPr>
        </p:nvSpPr>
        <p:spPr>
          <a:xfrm>
            <a:off x="4124458"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SCÉNARIOS STRATÉGIQUES</a:t>
            </a:r>
          </a:p>
        </p:txBody>
      </p:sp>
      <p:sp>
        <p:nvSpPr>
          <p:cNvPr id="28" name="Content Placeholder 5">
            <a:extLst>
              <a:ext uri="{FF2B5EF4-FFF2-40B4-BE49-F238E27FC236}">
                <a16:creationId xmlns:a16="http://schemas.microsoft.com/office/drawing/2014/main" id="{2D79594E-A9CB-89B0-AD30-3B4E696AF05C}"/>
              </a:ext>
            </a:extLst>
          </p:cNvPr>
          <p:cNvSpPr txBox="1">
            <a:spLocks/>
          </p:cNvSpPr>
          <p:nvPr>
            <p:custDataLst>
              <p:tags r:id="rId5"/>
            </p:custDataLst>
          </p:nvPr>
        </p:nvSpPr>
        <p:spPr>
          <a:xfrm>
            <a:off x="5254598" y="2315660"/>
            <a:ext cx="901578"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SCÉNARIOS </a:t>
            </a:r>
            <a:r>
              <a:rPr lang="fr-FR" sz="850" dirty="0">
                <a:solidFill>
                  <a:srgbClr val="252525"/>
                </a:solidFill>
                <a:latin typeface="Segoe UI" panose="020B0502040204020203" pitchFamily="34" charset="0"/>
                <a:cs typeface="Segoe UI" panose="020B0502040204020203" pitchFamily="34" charset="0"/>
              </a:rPr>
              <a:t>OPÉRATIONNELS</a:t>
            </a:r>
          </a:p>
        </p:txBody>
      </p:sp>
      <p:sp>
        <p:nvSpPr>
          <p:cNvPr id="29" name="Content Placeholder 5">
            <a:extLst>
              <a:ext uri="{FF2B5EF4-FFF2-40B4-BE49-F238E27FC236}">
                <a16:creationId xmlns:a16="http://schemas.microsoft.com/office/drawing/2014/main" id="{BA79C8B9-2885-2B73-7609-16CFD3C6C639}"/>
              </a:ext>
            </a:extLst>
          </p:cNvPr>
          <p:cNvSpPr txBox="1">
            <a:spLocks/>
          </p:cNvSpPr>
          <p:nvPr>
            <p:custDataLst>
              <p:tags r:id="rId6"/>
            </p:custDataLst>
          </p:nvPr>
        </p:nvSpPr>
        <p:spPr>
          <a:xfrm>
            <a:off x="6396919"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DU RISQUE</a:t>
            </a:r>
          </a:p>
        </p:txBody>
      </p:sp>
      <p:sp>
        <p:nvSpPr>
          <p:cNvPr id="30" name="Content Placeholder 5">
            <a:extLst>
              <a:ext uri="{FF2B5EF4-FFF2-40B4-BE49-F238E27FC236}">
                <a16:creationId xmlns:a16="http://schemas.microsoft.com/office/drawing/2014/main" id="{28F5769E-82D2-200D-A892-480A7D9F61BC}"/>
              </a:ext>
            </a:extLst>
          </p:cNvPr>
          <p:cNvSpPr txBox="1">
            <a:spLocks/>
          </p:cNvSpPr>
          <p:nvPr>
            <p:custDataLst>
              <p:tags r:id="rId7"/>
            </p:custDataLst>
          </p:nvPr>
        </p:nvSpPr>
        <p:spPr>
          <a:xfrm>
            <a:off x="3508489" y="3713821"/>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MÉTHODE</a:t>
            </a:r>
          </a:p>
        </p:txBody>
      </p:sp>
      <p:sp>
        <p:nvSpPr>
          <p:cNvPr id="31" name="Content Placeholder 5">
            <a:extLst>
              <a:ext uri="{FF2B5EF4-FFF2-40B4-BE49-F238E27FC236}">
                <a16:creationId xmlns:a16="http://schemas.microsoft.com/office/drawing/2014/main" id="{BFD616DD-2F52-5BCE-2F91-3AF8AA4EB2E3}"/>
              </a:ext>
            </a:extLst>
          </p:cNvPr>
          <p:cNvSpPr txBox="1">
            <a:spLocks/>
          </p:cNvSpPr>
          <p:nvPr>
            <p:custDataLst>
              <p:tags r:id="rId8"/>
            </p:custDataLst>
          </p:nvPr>
        </p:nvSpPr>
        <p:spPr>
          <a:xfrm>
            <a:off x="4741591" y="371382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252525"/>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3650261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0AE177B-932F-4CA8-B35F-060466429999}"/>
              </a:ext>
            </a:extLst>
          </p:cNvPr>
          <p:cNvPicPr>
            <a:picLocks noChangeAspect="1"/>
          </p:cNvPicPr>
          <p:nvPr/>
        </p:nvPicPr>
        <p:blipFill>
          <a:blip r:embed="rId4"/>
          <a:stretch>
            <a:fillRect/>
          </a:stretch>
        </p:blipFill>
        <p:spPr>
          <a:xfrm>
            <a:off x="3108874" y="1159379"/>
            <a:ext cx="4818501" cy="3826800"/>
          </a:xfrm>
          <a:prstGeom prst="rect">
            <a:avLst/>
          </a:prstGeom>
        </p:spPr>
      </p:pic>
      <p:sp>
        <p:nvSpPr>
          <p:cNvPr id="29" name="Rectangle 28">
            <a:extLst>
              <a:ext uri="{FF2B5EF4-FFF2-40B4-BE49-F238E27FC236}">
                <a16:creationId xmlns:a16="http://schemas.microsoft.com/office/drawing/2014/main" id="{1474E4B6-B001-E273-F6E7-2F00994C464F}"/>
              </a:ext>
            </a:extLst>
          </p:cNvPr>
          <p:cNvSpPr/>
          <p:nvPr/>
        </p:nvSpPr>
        <p:spPr>
          <a:xfrm>
            <a:off x="4860032" y="4492523"/>
            <a:ext cx="1000119" cy="184666"/>
          </a:xfrm>
          <a:prstGeom prst="rect">
            <a:avLst/>
          </a:prstGeom>
        </p:spPr>
        <p:txBody>
          <a:bodyPr wrap="square" lIns="0" tIns="0" rIns="0" bIns="0">
            <a:spAutoFit/>
          </a:bodyPr>
          <a:lstStyle/>
          <a:p>
            <a:pPr algn="ctr"/>
            <a:r>
              <a:rPr lang="fr-FR" sz="1200" dirty="0">
                <a:solidFill>
                  <a:srgbClr val="5D7AB5"/>
                </a:solidFill>
                <a:latin typeface="Calibri" panose="020F0502020204030204" pitchFamily="34" charset="0"/>
              </a:rPr>
              <a:t>ECOSYSTEME</a:t>
            </a:r>
          </a:p>
        </p:txBody>
      </p:sp>
      <p:sp>
        <p:nvSpPr>
          <p:cNvPr id="30" name="Rectangle 29">
            <a:extLst>
              <a:ext uri="{FF2B5EF4-FFF2-40B4-BE49-F238E27FC236}">
                <a16:creationId xmlns:a16="http://schemas.microsoft.com/office/drawing/2014/main" id="{44B6A087-BC86-A743-CB30-778C57415F35}"/>
              </a:ext>
            </a:extLst>
          </p:cNvPr>
          <p:cNvSpPr/>
          <p:nvPr/>
        </p:nvSpPr>
        <p:spPr>
          <a:xfrm>
            <a:off x="4860032" y="3323188"/>
            <a:ext cx="1000119" cy="184666"/>
          </a:xfrm>
          <a:prstGeom prst="rect">
            <a:avLst/>
          </a:prstGeom>
        </p:spPr>
        <p:txBody>
          <a:bodyPr wrap="square" lIns="0" tIns="0" rIns="0" bIns="0">
            <a:spAutoFit/>
          </a:bodyPr>
          <a:lstStyle/>
          <a:p>
            <a:pPr algn="ctr"/>
            <a:r>
              <a:rPr lang="fr-FR" sz="1200" dirty="0">
                <a:solidFill>
                  <a:schemeClr val="bg1"/>
                </a:solidFill>
                <a:latin typeface="Calibri" panose="020F0502020204030204" pitchFamily="34" charset="0"/>
              </a:rPr>
              <a:t>SYSTEME</a:t>
            </a:r>
          </a:p>
        </p:txBody>
      </p:sp>
      <p:sp>
        <p:nvSpPr>
          <p:cNvPr id="31" name="Rectangle 30">
            <a:extLst>
              <a:ext uri="{FF2B5EF4-FFF2-40B4-BE49-F238E27FC236}">
                <a16:creationId xmlns:a16="http://schemas.microsoft.com/office/drawing/2014/main" id="{E34A65BB-CB67-A4F5-4C05-753715EDE4D0}"/>
              </a:ext>
            </a:extLst>
          </p:cNvPr>
          <p:cNvSpPr/>
          <p:nvPr/>
        </p:nvSpPr>
        <p:spPr>
          <a:xfrm>
            <a:off x="4860032" y="3206695"/>
            <a:ext cx="1000119" cy="138499"/>
          </a:xfrm>
          <a:prstGeom prst="rect">
            <a:avLst/>
          </a:prstGeom>
        </p:spPr>
        <p:txBody>
          <a:bodyPr wrap="square" lIns="0" tIns="0" rIns="0" bIns="0">
            <a:spAutoFit/>
          </a:bodyPr>
          <a:lstStyle/>
          <a:p>
            <a:pPr algn="ctr"/>
            <a:r>
              <a:rPr lang="fr-FR" sz="900" dirty="0">
                <a:solidFill>
                  <a:srgbClr val="252525"/>
                </a:solidFill>
                <a:latin typeface="Calibri" panose="020F0502020204030204" pitchFamily="34" charset="0"/>
              </a:rPr>
              <a:t>Biens supports</a:t>
            </a:r>
          </a:p>
        </p:txBody>
      </p:sp>
      <p:sp>
        <p:nvSpPr>
          <p:cNvPr id="33" name="Rectangle 32"/>
          <p:cNvSpPr/>
          <p:nvPr/>
        </p:nvSpPr>
        <p:spPr>
          <a:xfrm>
            <a:off x="867586" y="1399842"/>
            <a:ext cx="2166892" cy="873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fr-FR" sz="1100" b="1" dirty="0">
                <a:solidFill>
                  <a:srgbClr val="252525"/>
                </a:solidFill>
                <a:latin typeface="Segoe UI Semibold" panose="020B0502040204020203" pitchFamily="34" charset="0"/>
                <a:cs typeface="Segoe UI Semibold" panose="020B0502040204020203" pitchFamily="34" charset="0"/>
              </a:rPr>
              <a:t>Quelles parties prenantes de l'écosystème peuvent exposer le SI par leur faible fiabilité cyber et du fait de ma forte dépendance ?</a:t>
            </a:r>
          </a:p>
        </p:txBody>
      </p:sp>
      <p:grpSp>
        <p:nvGrpSpPr>
          <p:cNvPr id="26" name="Groupe 25">
            <a:extLst>
              <a:ext uri="{FF2B5EF4-FFF2-40B4-BE49-F238E27FC236}">
                <a16:creationId xmlns:a16="http://schemas.microsoft.com/office/drawing/2014/main" id="{F01514FD-DC0B-E4EF-19F5-E2D1F32AEEFF}"/>
              </a:ext>
            </a:extLst>
          </p:cNvPr>
          <p:cNvGrpSpPr/>
          <p:nvPr/>
        </p:nvGrpSpPr>
        <p:grpSpPr>
          <a:xfrm>
            <a:off x="1266328" y="2355726"/>
            <a:ext cx="2009528" cy="1893540"/>
            <a:chOff x="1266328" y="2355726"/>
            <a:chExt cx="2009528" cy="1893540"/>
          </a:xfrm>
        </p:grpSpPr>
        <p:sp>
          <p:nvSpPr>
            <p:cNvPr id="249" name="Rectangle 248">
              <a:extLst>
                <a:ext uri="{FF2B5EF4-FFF2-40B4-BE49-F238E27FC236}">
                  <a16:creationId xmlns:a16="http://schemas.microsoft.com/office/drawing/2014/main" id="{2221A55C-0616-4FB0-8CF2-CFC3E22554E5}"/>
                </a:ext>
              </a:extLst>
            </p:cNvPr>
            <p:cNvSpPr/>
            <p:nvPr/>
          </p:nvSpPr>
          <p:spPr bwMode="auto">
            <a:xfrm>
              <a:off x="1691680" y="2355726"/>
              <a:ext cx="1584176" cy="1765613"/>
            </a:xfrm>
            <a:prstGeom prst="rect">
              <a:avLst/>
            </a:prstGeom>
            <a:noFill/>
            <a:ln w="9525" cap="flat" cmpd="sng" algn="ctr">
              <a:noFill/>
              <a:prstDash val="solid"/>
            </a:ln>
            <a:effectLst/>
          </p:spPr>
          <p:txBody>
            <a:bodyPr lIns="0" tIns="0" rIns="0" bIns="0" anchor="b"/>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endParaRPr lang="fr-FR" sz="800" b="1" i="1" dirty="0">
                <a:solidFill>
                  <a:srgbClr val="252525"/>
                </a:solidFill>
                <a:latin typeface="Segoe UI" panose="020B0502040204020203" pitchFamily="34" charset="0"/>
                <a:cs typeface="Segoe UI" panose="020B0502040204020203" pitchFamily="34" charset="0"/>
              </a:endParaRPr>
            </a:p>
            <a:p>
              <a:pPr>
                <a:spcAft>
                  <a:spcPts val="2000"/>
                </a:spcAft>
                <a:defRPr/>
              </a:pPr>
              <a:r>
                <a:rPr lang="en-GB" sz="800" i="1" dirty="0">
                  <a:solidFill>
                    <a:srgbClr val="252525"/>
                  </a:solidFill>
                  <a:latin typeface="Segoe UI" panose="020B0502040204020203" pitchFamily="34" charset="0"/>
                  <a:cs typeface="Segoe UI" panose="020B0502040204020203" pitchFamily="34" charset="0"/>
                </a:rPr>
                <a:t>Source de </a:t>
              </a:r>
              <a:r>
                <a:rPr lang="fr-FR" sz="800" i="1" dirty="0">
                  <a:solidFill>
                    <a:srgbClr val="252525"/>
                  </a:solidFill>
                  <a:latin typeface="Segoe UI" panose="020B0502040204020203" pitchFamily="34" charset="0"/>
                  <a:cs typeface="Segoe UI" panose="020B0502040204020203" pitchFamily="34" charset="0"/>
                </a:rPr>
                <a:t>Risque</a:t>
              </a:r>
            </a:p>
            <a:p>
              <a:pPr>
                <a:spcAft>
                  <a:spcPts val="1200"/>
                </a:spcAft>
                <a:defRPr/>
              </a:pPr>
              <a:r>
                <a:rPr lang="fr-FR" sz="800" i="1" dirty="0">
                  <a:solidFill>
                    <a:srgbClr val="252525"/>
                  </a:solidFill>
                  <a:latin typeface="Segoe UI" panose="020B0502040204020203" pitchFamily="34" charset="0"/>
                  <a:cs typeface="Segoe UI" panose="020B0502040204020203" pitchFamily="34" charset="0"/>
                </a:rPr>
                <a:t>Partie prenante directement reliée</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au système (1</a:t>
              </a:r>
              <a:r>
                <a:rPr lang="fr-FR" sz="800" i="1" baseline="30000"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niveau de relation)</a:t>
              </a:r>
            </a:p>
            <a:p>
              <a:pPr>
                <a:spcAft>
                  <a:spcPts val="1200"/>
                </a:spcAft>
                <a:defRPr/>
              </a:pPr>
              <a:r>
                <a:rPr lang="fr-FR" sz="800" i="1" dirty="0">
                  <a:solidFill>
                    <a:srgbClr val="252525"/>
                  </a:solidFill>
                  <a:latin typeface="Segoe UI" panose="020B0502040204020203" pitchFamily="34" charset="0"/>
                  <a:cs typeface="Segoe UI" panose="020B0502040204020203" pitchFamily="34" charset="0"/>
                </a:rPr>
                <a:t>Partie prenante reliée à</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une autre partie prenante</a:t>
              </a:r>
              <a:br>
                <a:rPr lang="fr-FR" sz="800" i="1" dirty="0">
                  <a:solidFill>
                    <a:srgbClr val="252525"/>
                  </a:solidFill>
                  <a:latin typeface="Segoe UI" panose="020B0502040204020203" pitchFamily="34" charset="0"/>
                  <a:cs typeface="Segoe UI" panose="020B0502040204020203" pitchFamily="34" charset="0"/>
                </a:rPr>
              </a:br>
              <a:r>
                <a:rPr lang="fr-FR" sz="800" i="1" dirty="0">
                  <a:solidFill>
                    <a:srgbClr val="252525"/>
                  </a:solidFill>
                  <a:latin typeface="Segoe UI" panose="020B0502040204020203" pitchFamily="34" charset="0"/>
                  <a:cs typeface="Segoe UI" panose="020B0502040204020203" pitchFamily="34" charset="0"/>
                </a:rPr>
                <a:t>(2</a:t>
              </a:r>
              <a:r>
                <a:rPr lang="fr-FR" sz="800" i="1" baseline="30000" dirty="0">
                  <a:solidFill>
                    <a:srgbClr val="252525"/>
                  </a:solidFill>
                  <a:latin typeface="Segoe UI" panose="020B0502040204020203" pitchFamily="34" charset="0"/>
                  <a:cs typeface="Segoe UI" panose="020B0502040204020203" pitchFamily="34" charset="0"/>
                </a:rPr>
                <a:t>ème</a:t>
              </a:r>
              <a:r>
                <a:rPr lang="fr-FR" sz="800" i="1" dirty="0">
                  <a:solidFill>
                    <a:srgbClr val="252525"/>
                  </a:solidFill>
                  <a:latin typeface="Segoe UI" panose="020B0502040204020203" pitchFamily="34" charset="0"/>
                  <a:cs typeface="Segoe UI" panose="020B0502040204020203" pitchFamily="34" charset="0"/>
                </a:rPr>
                <a:t> niveau de relation)</a:t>
              </a:r>
              <a:endParaRPr lang="en-GB" sz="800" i="1" dirty="0">
                <a:solidFill>
                  <a:srgbClr val="252525"/>
                </a:solidFill>
                <a:latin typeface="Segoe UI" panose="020B0502040204020203" pitchFamily="34" charset="0"/>
                <a:cs typeface="Segoe UI" panose="020B0502040204020203" pitchFamily="34" charset="0"/>
              </a:endParaRPr>
            </a:p>
            <a:p>
              <a:pPr>
                <a:spcAft>
                  <a:spcPts val="300"/>
                </a:spcAft>
                <a:defRPr/>
              </a:pPr>
              <a:r>
                <a:rPr lang="fr-FR" sz="800" i="1" dirty="0">
                  <a:solidFill>
                    <a:srgbClr val="252525"/>
                  </a:solidFill>
                  <a:latin typeface="Segoe UI" panose="020B0502040204020203" pitchFamily="34" charset="0"/>
                  <a:cs typeface="Segoe UI" panose="020B0502040204020203" pitchFamily="34" charset="0"/>
                </a:rPr>
                <a:t>Partie</a:t>
              </a:r>
              <a:r>
                <a:rPr lang="en-GB" sz="800" i="1" dirty="0">
                  <a:solidFill>
                    <a:srgbClr val="252525"/>
                  </a:solidFill>
                  <a:latin typeface="Segoe UI" panose="020B0502040204020203" pitchFamily="34" charset="0"/>
                  <a:cs typeface="Segoe UI" panose="020B0502040204020203" pitchFamily="34" charset="0"/>
                </a:rPr>
                <a:t> </a:t>
              </a:r>
              <a:r>
                <a:rPr lang="fr-FR" sz="800" i="1" dirty="0">
                  <a:solidFill>
                    <a:srgbClr val="252525"/>
                  </a:solidFill>
                  <a:latin typeface="Segoe UI" panose="020B0502040204020203" pitchFamily="34" charset="0"/>
                  <a:cs typeface="Segoe UI" panose="020B0502040204020203" pitchFamily="34" charset="0"/>
                </a:rPr>
                <a:t>prenante</a:t>
              </a:r>
              <a:r>
                <a:rPr lang="en-GB" sz="800" i="1" dirty="0">
                  <a:solidFill>
                    <a:srgbClr val="252525"/>
                  </a:solidFill>
                  <a:latin typeface="Segoe UI" panose="020B0502040204020203" pitchFamily="34" charset="0"/>
                  <a:cs typeface="Segoe UI" panose="020B0502040204020203" pitchFamily="34" charset="0"/>
                </a:rPr>
                <a:t> de 3</a:t>
              </a:r>
              <a:r>
                <a:rPr lang="fr-FR" sz="800" i="1" baseline="30000" dirty="0">
                  <a:solidFill>
                    <a:srgbClr val="252525"/>
                  </a:solidFill>
                  <a:latin typeface="Segoe UI" panose="020B0502040204020203" pitchFamily="34" charset="0"/>
                  <a:cs typeface="Segoe UI" panose="020B0502040204020203" pitchFamily="34" charset="0"/>
                </a:rPr>
                <a:t>ème</a:t>
              </a:r>
              <a:r>
                <a:rPr lang="en-GB" sz="800" i="1" dirty="0">
                  <a:solidFill>
                    <a:srgbClr val="252525"/>
                  </a:solidFill>
                  <a:latin typeface="Segoe UI" panose="020B0502040204020203" pitchFamily="34" charset="0"/>
                  <a:cs typeface="Segoe UI" panose="020B0502040204020203" pitchFamily="34" charset="0"/>
                </a:rPr>
                <a:t> </a:t>
              </a:r>
              <a:r>
                <a:rPr lang="fr-FR" sz="800" i="1" dirty="0">
                  <a:solidFill>
                    <a:srgbClr val="252525"/>
                  </a:solidFill>
                  <a:latin typeface="Segoe UI" panose="020B0502040204020203" pitchFamily="34" charset="0"/>
                  <a:cs typeface="Segoe UI" panose="020B0502040204020203" pitchFamily="34" charset="0"/>
                </a:rPr>
                <a:t>niveau</a:t>
              </a:r>
            </a:p>
          </p:txBody>
        </p:sp>
        <p:pic>
          <p:nvPicPr>
            <p:cNvPr id="14" name="Image 13">
              <a:extLst>
                <a:ext uri="{FF2B5EF4-FFF2-40B4-BE49-F238E27FC236}">
                  <a16:creationId xmlns:a16="http://schemas.microsoft.com/office/drawing/2014/main" id="{2F2330F9-14E5-A0ED-79F3-FD25C1AB3CD8}"/>
                </a:ext>
              </a:extLst>
            </p:cNvPr>
            <p:cNvPicPr>
              <a:picLocks noChangeAspect="1"/>
            </p:cNvPicPr>
            <p:nvPr/>
          </p:nvPicPr>
          <p:blipFill>
            <a:blip r:embed="rId5"/>
            <a:stretch>
              <a:fillRect/>
            </a:stretch>
          </p:blipFill>
          <p:spPr>
            <a:xfrm>
              <a:off x="1266328" y="2571750"/>
              <a:ext cx="379780" cy="379780"/>
            </a:xfrm>
            <a:prstGeom prst="rect">
              <a:avLst/>
            </a:prstGeom>
          </p:spPr>
        </p:pic>
        <p:pic>
          <p:nvPicPr>
            <p:cNvPr id="20" name="Image 19">
              <a:extLst>
                <a:ext uri="{FF2B5EF4-FFF2-40B4-BE49-F238E27FC236}">
                  <a16:creationId xmlns:a16="http://schemas.microsoft.com/office/drawing/2014/main" id="{81A07C86-E3D6-B90D-4404-D40C82E8747A}"/>
                </a:ext>
              </a:extLst>
            </p:cNvPr>
            <p:cNvPicPr>
              <a:picLocks noChangeAspect="1"/>
            </p:cNvPicPr>
            <p:nvPr/>
          </p:nvPicPr>
          <p:blipFill>
            <a:blip r:embed="rId6"/>
            <a:stretch>
              <a:fillRect/>
            </a:stretch>
          </p:blipFill>
          <p:spPr>
            <a:xfrm>
              <a:off x="1266328" y="3003798"/>
              <a:ext cx="360000" cy="360000"/>
            </a:xfrm>
            <a:prstGeom prst="rect">
              <a:avLst/>
            </a:prstGeom>
          </p:spPr>
        </p:pic>
        <p:pic>
          <p:nvPicPr>
            <p:cNvPr id="21" name="Image 20">
              <a:extLst>
                <a:ext uri="{FF2B5EF4-FFF2-40B4-BE49-F238E27FC236}">
                  <a16:creationId xmlns:a16="http://schemas.microsoft.com/office/drawing/2014/main" id="{4CBF7310-9CB8-02CE-47FC-79295A5D8B48}"/>
                </a:ext>
              </a:extLst>
            </p:cNvPr>
            <p:cNvPicPr>
              <a:picLocks noChangeAspect="1"/>
            </p:cNvPicPr>
            <p:nvPr/>
          </p:nvPicPr>
          <p:blipFill>
            <a:blip r:embed="rId7"/>
            <a:stretch>
              <a:fillRect/>
            </a:stretch>
          </p:blipFill>
          <p:spPr>
            <a:xfrm>
              <a:off x="1266328" y="3446532"/>
              <a:ext cx="378947" cy="360000"/>
            </a:xfrm>
            <a:prstGeom prst="rect">
              <a:avLst/>
            </a:prstGeom>
          </p:spPr>
        </p:pic>
        <p:pic>
          <p:nvPicPr>
            <p:cNvPr id="23" name="Image 22">
              <a:extLst>
                <a:ext uri="{FF2B5EF4-FFF2-40B4-BE49-F238E27FC236}">
                  <a16:creationId xmlns:a16="http://schemas.microsoft.com/office/drawing/2014/main" id="{F7DCB142-C1B9-10DA-5067-B1C626288A50}"/>
                </a:ext>
              </a:extLst>
            </p:cNvPr>
            <p:cNvPicPr>
              <a:picLocks noChangeAspect="1"/>
            </p:cNvPicPr>
            <p:nvPr/>
          </p:nvPicPr>
          <p:blipFill>
            <a:blip r:embed="rId8"/>
            <a:stretch>
              <a:fillRect/>
            </a:stretch>
          </p:blipFill>
          <p:spPr>
            <a:xfrm>
              <a:off x="1266328" y="3889266"/>
              <a:ext cx="353793" cy="360000"/>
            </a:xfrm>
            <a:prstGeom prst="rect">
              <a:avLst/>
            </a:prstGeom>
          </p:spPr>
        </p:pic>
      </p:grpSp>
      <p:sp>
        <p:nvSpPr>
          <p:cNvPr id="3" name="Title 4">
            <a:extLst>
              <a:ext uri="{FF2B5EF4-FFF2-40B4-BE49-F238E27FC236}">
                <a16:creationId xmlns:a16="http://schemas.microsoft.com/office/drawing/2014/main" id="{00A30901-3F65-6C6F-DF24-4CE423AE77A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Fondamentaux 4 : une prise en compte de l’écosystème</a:t>
            </a:r>
            <a:endParaRPr lang="fr-FR" sz="18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5" name="ZoneTexte 4">
            <a:extLst>
              <a:ext uri="{FF2B5EF4-FFF2-40B4-BE49-F238E27FC236}">
                <a16:creationId xmlns:a16="http://schemas.microsoft.com/office/drawing/2014/main" id="{8D8240D7-A961-CD90-9AD4-ED24B9C13C82}"/>
              </a:ext>
            </a:extLst>
          </p:cNvPr>
          <p:cNvSpPr txBox="1"/>
          <p:nvPr/>
        </p:nvSpPr>
        <p:spPr>
          <a:xfrm>
            <a:off x="1980000" y="540000"/>
            <a:ext cx="6437155" cy="215444"/>
          </a:xfrm>
          <a:prstGeom prst="rect">
            <a:avLst/>
          </a:prstGeom>
          <a:noFill/>
        </p:spPr>
        <p:txBody>
          <a:bodyPr wrap="square" lIns="0" tIns="0" rIns="0" bIns="0">
            <a:spAutoFit/>
          </a:bodyPr>
          <a:lstStyle/>
          <a:p>
            <a:pPr algn="l"/>
            <a:r>
              <a:rPr lang="fr-FR" sz="1400" b="0" dirty="0">
                <a:solidFill>
                  <a:srgbClr val="00C8DE"/>
                </a:solidFill>
                <a:latin typeface="Segoe UI" panose="020B0502040204020203" pitchFamily="34" charset="0"/>
                <a:ea typeface="Malgun Gothic" panose="020B0503020000020004" pitchFamily="34" charset="-127"/>
                <a:cs typeface="Segoe UI" panose="020B0502040204020203" pitchFamily="34" charset="0"/>
              </a:rPr>
              <a:t>E</a:t>
            </a:r>
            <a:r>
              <a:rPr lang="fr-FR" sz="1400" b="0" dirty="0">
                <a:solidFill>
                  <a:srgbClr val="00C8DE"/>
                </a:solidFill>
                <a:latin typeface="Segoe UI" panose="020B0502040204020203" pitchFamily="34" charset="0"/>
                <a:cs typeface="Segoe UI" panose="020B0502040204020203" pitchFamily="34" charset="0"/>
              </a:rPr>
              <a:t>nsemble des parties prenantes en interaction avec l’objet de l’étude</a:t>
            </a:r>
          </a:p>
        </p:txBody>
      </p:sp>
    </p:spTree>
    <p:extLst>
      <p:ext uri="{BB962C8B-B14F-4D97-AF65-F5344CB8AC3E}">
        <p14:creationId xmlns:p14="http://schemas.microsoft.com/office/powerpoint/2010/main" val="3298835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ZoneTexte 39">
            <a:extLst>
              <a:ext uri="{FF2B5EF4-FFF2-40B4-BE49-F238E27FC236}">
                <a16:creationId xmlns:a16="http://schemas.microsoft.com/office/drawing/2014/main" id="{5C24575A-99CF-4664-93B0-B815D8977421}"/>
              </a:ext>
            </a:extLst>
          </p:cNvPr>
          <p:cNvSpPr txBox="1"/>
          <p:nvPr/>
        </p:nvSpPr>
        <p:spPr>
          <a:xfrm>
            <a:off x="2051050" y="1430633"/>
            <a:ext cx="4110264" cy="1892826"/>
          </a:xfrm>
          <a:prstGeom prst="rect">
            <a:avLst/>
          </a:prstGeom>
          <a:noFill/>
        </p:spPr>
        <p:txBody>
          <a:bodyPr wrap="square" lIns="0" tIns="0" rIns="0" bIns="0" rtlCol="0">
            <a:spAutoFit/>
          </a:bodyPr>
          <a:lstStyle/>
          <a:p>
            <a:pPr>
              <a:spcAft>
                <a:spcPts val="300"/>
              </a:spcAft>
              <a:buClr>
                <a:srgbClr val="00C8DE"/>
              </a:buClr>
            </a:pPr>
            <a:r>
              <a:rPr lang="fr-FR" sz="1200" b="1" dirty="0">
                <a:solidFill>
                  <a:srgbClr val="00C8DE"/>
                </a:solidFill>
                <a:latin typeface="Segoe UI" panose="020B0502040204020203" pitchFamily="34" charset="0"/>
                <a:cs typeface="Segoe UI" panose="020B0502040204020203" pitchFamily="34" charset="0"/>
              </a:rPr>
              <a:t>Un outil de gestion de risque</a:t>
            </a:r>
          </a:p>
          <a:p>
            <a:pPr>
              <a:spcAft>
                <a:spcPts val="300"/>
              </a:spcAft>
              <a:buClr>
                <a:srgbClr val="00C8DE"/>
              </a:buClr>
            </a:pPr>
            <a:endParaRPr lang="fr-FR" sz="1200" dirty="0">
              <a:solidFill>
                <a:srgbClr val="252525"/>
              </a:solidFill>
              <a:latin typeface="Segoe UI" panose="020B0502040204020203" pitchFamily="34" charset="0"/>
              <a:cs typeface="Segoe UI" panose="020B0502040204020203" pitchFamily="34" charset="0"/>
            </a:endParaRPr>
          </a:p>
          <a:p>
            <a:pPr marL="90488" indent="-90488">
              <a:spcAft>
                <a:spcPts val="3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Focalisation sur les éléments les plus importants / urgents / graves</a:t>
            </a:r>
          </a:p>
          <a:p>
            <a:pPr marL="90488" indent="-90488">
              <a:spcAft>
                <a:spcPts val="300"/>
              </a:spcAft>
              <a:buClr>
                <a:srgbClr val="00C8DE"/>
              </a:buClr>
              <a:buFont typeface="Arial" panose="020B0604020202020204" pitchFamily="34" charset="0"/>
              <a:buChar char="•"/>
            </a:pPr>
            <a:endParaRPr lang="fr-FR" sz="1200" dirty="0">
              <a:solidFill>
                <a:srgbClr val="252525"/>
              </a:solidFill>
              <a:latin typeface="Segoe UI" panose="020B0502040204020203" pitchFamily="34" charset="0"/>
              <a:cs typeface="Segoe UI" panose="020B0502040204020203" pitchFamily="34" charset="0"/>
            </a:endParaRPr>
          </a:p>
          <a:p>
            <a:pPr marL="90488" indent="-90488">
              <a:spcAft>
                <a:spcPts val="300"/>
              </a:spcAft>
              <a:buClr>
                <a:srgbClr val="00C8D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Production d’un document efficace et accessible plutôt qu’exhaustif</a:t>
            </a:r>
          </a:p>
          <a:p>
            <a:pPr marL="90488" indent="-90488">
              <a:spcAft>
                <a:spcPts val="300"/>
              </a:spcAft>
              <a:buClr>
                <a:srgbClr val="00C8DE"/>
              </a:buClr>
              <a:buFont typeface="Arial" panose="020B0604020202020204" pitchFamily="34" charset="0"/>
              <a:buChar char="•"/>
            </a:pPr>
            <a:endParaRPr lang="fr-FR" sz="1200" dirty="0">
              <a:solidFill>
                <a:srgbClr val="252525"/>
              </a:solidFill>
              <a:latin typeface="Segoe UI" panose="020B0502040204020203" pitchFamily="34" charset="0"/>
              <a:cs typeface="Segoe UI" panose="020B0502040204020203" pitchFamily="34" charset="0"/>
            </a:endParaRPr>
          </a:p>
          <a:p>
            <a:pPr>
              <a:spcAft>
                <a:spcPts val="300"/>
              </a:spcAft>
              <a:buClr>
                <a:srgbClr val="00C8DE"/>
              </a:buClr>
            </a:pPr>
            <a:r>
              <a:rPr lang="fr-FR" sz="1200" b="1" dirty="0">
                <a:solidFill>
                  <a:srgbClr val="00C8DE"/>
                </a:solidFill>
                <a:latin typeface="Segoe UI" panose="020B0502040204020203" pitchFamily="34" charset="0"/>
                <a:cs typeface="Segoe UI" panose="020B0502040204020203" pitchFamily="34" charset="0"/>
                <a:sym typeface="Wingdings" panose="05000000000000000000" pitchFamily="2" charset="2"/>
              </a:rPr>
              <a:t></a:t>
            </a:r>
            <a:r>
              <a:rPr lang="fr-FR" sz="1200" dirty="0">
                <a:solidFill>
                  <a:srgbClr val="252525"/>
                </a:solidFill>
                <a:latin typeface="Segoe UI" panose="020B0502040204020203" pitchFamily="34" charset="0"/>
                <a:cs typeface="Segoe UI" panose="020B0502040204020203" pitchFamily="34" charset="0"/>
                <a:sym typeface="Wingdings" panose="05000000000000000000" pitchFamily="2" charset="2"/>
              </a:rPr>
              <a:t> </a:t>
            </a:r>
            <a:r>
              <a:rPr lang="fr-FR" sz="1200" dirty="0">
                <a:solidFill>
                  <a:srgbClr val="252525"/>
                </a:solidFill>
                <a:latin typeface="Segoe UI" panose="020B0502040204020203" pitchFamily="34" charset="0"/>
                <a:cs typeface="Segoe UI" panose="020B0502040204020203" pitchFamily="34" charset="0"/>
              </a:rPr>
              <a:t>EBIOS RM devient un outil de gestion de risque.</a:t>
            </a:r>
          </a:p>
        </p:txBody>
      </p:sp>
      <p:pic>
        <p:nvPicPr>
          <p:cNvPr id="7" name="Image 6">
            <a:extLst>
              <a:ext uri="{FF2B5EF4-FFF2-40B4-BE49-F238E27FC236}">
                <a16:creationId xmlns:a16="http://schemas.microsoft.com/office/drawing/2014/main" id="{2EDD351D-6982-E964-B75B-CD0CB86D9B21}"/>
              </a:ext>
            </a:extLst>
          </p:cNvPr>
          <p:cNvPicPr>
            <a:picLocks noChangeAspect="1"/>
          </p:cNvPicPr>
          <p:nvPr/>
        </p:nvPicPr>
        <p:blipFill>
          <a:blip r:embed="rId4"/>
          <a:stretch>
            <a:fillRect/>
          </a:stretch>
        </p:blipFill>
        <p:spPr>
          <a:xfrm>
            <a:off x="6065181" y="1563638"/>
            <a:ext cx="2667242" cy="3579862"/>
          </a:xfrm>
          <a:prstGeom prst="rect">
            <a:avLst/>
          </a:prstGeom>
        </p:spPr>
      </p:pic>
      <p:sp>
        <p:nvSpPr>
          <p:cNvPr id="2" name="Title 4">
            <a:extLst>
              <a:ext uri="{FF2B5EF4-FFF2-40B4-BE49-F238E27FC236}">
                <a16:creationId xmlns:a16="http://schemas.microsoft.com/office/drawing/2014/main" id="{D2ABA6F3-5754-050B-59EE-6BA43356C129}"/>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r>
              <a:rPr lang="fr-FR" sz="1800" dirty="0">
                <a:solidFill>
                  <a:srgbClr val="252525"/>
                </a:solidFill>
                <a:latin typeface="Segoe UI" panose="020B0502040204020203" pitchFamily="34" charset="0"/>
                <a:cs typeface="Segoe UI" panose="020B0502040204020203" pitchFamily="34" charset="0"/>
              </a:rPr>
              <a:t>Fondamentaux 5 : une approche efficace plutôt qu’exhaustive</a:t>
            </a:r>
            <a:endParaRPr lang="fr-FR" altLang="fr-FR" sz="1100" dirty="0"/>
          </a:p>
        </p:txBody>
      </p:sp>
    </p:spTree>
    <p:extLst>
      <p:ext uri="{BB962C8B-B14F-4D97-AF65-F5344CB8AC3E}">
        <p14:creationId xmlns:p14="http://schemas.microsoft.com/office/powerpoint/2010/main" val="42017720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3B2D4DC9-E849-95DE-E6D1-DC3D231947CA}"/>
              </a:ext>
            </a:extLst>
          </p:cNvPr>
          <p:cNvPicPr>
            <a:picLocks noChangeAspect="1"/>
          </p:cNvPicPr>
          <p:nvPr/>
        </p:nvPicPr>
        <p:blipFill>
          <a:blip r:embed="rId4"/>
          <a:stretch>
            <a:fillRect/>
          </a:stretch>
        </p:blipFill>
        <p:spPr>
          <a:xfrm>
            <a:off x="2153335" y="1563688"/>
            <a:ext cx="4687726" cy="3584002"/>
          </a:xfrm>
          <a:prstGeom prst="rect">
            <a:avLst/>
          </a:prstGeom>
        </p:spPr>
      </p:pic>
      <p:sp>
        <p:nvSpPr>
          <p:cNvPr id="7" name="ZoneTexte 6">
            <a:extLst>
              <a:ext uri="{FF2B5EF4-FFF2-40B4-BE49-F238E27FC236}">
                <a16:creationId xmlns:a16="http://schemas.microsoft.com/office/drawing/2014/main" id="{D2D7DF0D-DA67-9B84-2922-5DB6F25D9DF9}"/>
              </a:ext>
            </a:extLst>
          </p:cNvPr>
          <p:cNvSpPr txBox="1"/>
          <p:nvPr/>
        </p:nvSpPr>
        <p:spPr>
          <a:xfrm>
            <a:off x="4211960" y="2063027"/>
            <a:ext cx="2376264" cy="1292662"/>
          </a:xfrm>
          <a:prstGeom prst="rect">
            <a:avLst/>
          </a:prstGeom>
          <a:noFill/>
        </p:spPr>
        <p:txBody>
          <a:bodyPr wrap="square" lIns="0" tIns="0" rIns="0" bIns="0" rtlCol="0">
            <a:spAutoFit/>
          </a:bodyPr>
          <a:lstStyle/>
          <a:p>
            <a:r>
              <a:rPr lang="fr-FR" sz="1400" b="1" dirty="0">
                <a:solidFill>
                  <a:schemeClr val="bg1"/>
                </a:solidFill>
                <a:latin typeface="Arial" panose="020B0604020202020204" pitchFamily="34" charset="0"/>
                <a:cs typeface="Arial" panose="020B0604020202020204" pitchFamily="34" charset="0"/>
              </a:rPr>
              <a:t>❯ </a:t>
            </a:r>
            <a:r>
              <a:rPr lang="fr-FR" sz="1400" dirty="0">
                <a:solidFill>
                  <a:schemeClr val="bg1"/>
                </a:solidFill>
                <a:latin typeface="Segoe UI" panose="020B0502040204020203" pitchFamily="34" charset="0"/>
                <a:cs typeface="Segoe UI" panose="020B0502040204020203" pitchFamily="34" charset="0"/>
              </a:rPr>
              <a:t>Savoir définir un risque</a:t>
            </a:r>
          </a:p>
          <a:p>
            <a:endParaRPr lang="fr-FR" sz="1400" dirty="0">
              <a:solidFill>
                <a:schemeClr val="bg1"/>
              </a:solidFill>
              <a:latin typeface="Segoe UI" panose="020B0502040204020203" pitchFamily="34" charset="0"/>
              <a:cs typeface="Segoe UI" panose="020B0502040204020203" pitchFamily="34" charset="0"/>
            </a:endParaRPr>
          </a:p>
          <a:p>
            <a:r>
              <a:rPr lang="fr-FR" sz="1400" b="1" dirty="0">
                <a:solidFill>
                  <a:schemeClr val="bg1"/>
                </a:solidFill>
                <a:latin typeface="Arial" panose="020B0604020202020204" pitchFamily="34" charset="0"/>
                <a:cs typeface="Arial" panose="020B0604020202020204" pitchFamily="34" charset="0"/>
              </a:rPr>
              <a:t>❯ </a:t>
            </a:r>
            <a:r>
              <a:rPr lang="fr-FR" sz="1400" dirty="0">
                <a:solidFill>
                  <a:schemeClr val="bg1"/>
                </a:solidFill>
                <a:latin typeface="Segoe UI" panose="020B0502040204020203" pitchFamily="34" charset="0"/>
                <a:cs typeface="Segoe UI" panose="020B0502040204020203" pitchFamily="34" charset="0"/>
              </a:rPr>
              <a:t>Lister les 5 fondamentaux de la méthode EBIOS </a:t>
            </a:r>
            <a:r>
              <a:rPr lang="fr-FR" sz="1400" i="1" dirty="0">
                <a:solidFill>
                  <a:schemeClr val="bg1"/>
                </a:solidFill>
                <a:latin typeface="Segoe UI" panose="020B0502040204020203" pitchFamily="34" charset="0"/>
                <a:cs typeface="Segoe UI" panose="020B0502040204020203" pitchFamily="34" charset="0"/>
              </a:rPr>
              <a:t>Risk Manager</a:t>
            </a:r>
          </a:p>
          <a:p>
            <a:pPr>
              <a:spcAft>
                <a:spcPts val="300"/>
              </a:spcAft>
              <a:buClr>
                <a:srgbClr val="00C8DE"/>
              </a:buClr>
            </a:pPr>
            <a:endParaRPr lang="fr-FR" sz="1400" dirty="0">
              <a:solidFill>
                <a:schemeClr val="bg1"/>
              </a:solidFill>
              <a:latin typeface="Segoe UI" panose="020B0502040204020203" pitchFamily="34" charset="0"/>
              <a:cs typeface="Segoe UI" panose="020B0502040204020203" pitchFamily="34" charset="0"/>
            </a:endParaRPr>
          </a:p>
        </p:txBody>
      </p:sp>
      <p:sp>
        <p:nvSpPr>
          <p:cNvPr id="5" name="Title 4">
            <a:extLst>
              <a:ext uri="{FF2B5EF4-FFF2-40B4-BE49-F238E27FC236}">
                <a16:creationId xmlns:a16="http://schemas.microsoft.com/office/drawing/2014/main" id="{1F549BCF-ABEE-28D7-4CB2-114B3B8AF5E3}"/>
              </a:ext>
            </a:extLst>
          </p:cNvPr>
          <p:cNvSpPr txBox="1">
            <a:spLocks/>
          </p:cNvSpPr>
          <p:nvPr>
            <p:custDataLst>
              <p:tags r:id="rId1"/>
            </p:custDataLst>
          </p:nvPr>
        </p:nvSpPr>
        <p:spPr>
          <a:xfrm>
            <a:off x="1980000" y="144000"/>
            <a:ext cx="6768150" cy="276999"/>
          </a:xfrm>
          <a:prstGeom prst="rect">
            <a:avLst/>
          </a:prstGeom>
        </p:spPr>
        <p:txBody>
          <a:bodyPr lIns="0" tIns="0" rIns="0" bIns="0">
            <a:no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Ce que vous devez être capable de faire à ce stade</a:t>
            </a:r>
          </a:p>
        </p:txBody>
      </p:sp>
      <p:sp>
        <p:nvSpPr>
          <p:cNvPr id="2" name="Ellipse 1">
            <a:extLst>
              <a:ext uri="{FF2B5EF4-FFF2-40B4-BE49-F238E27FC236}">
                <a16:creationId xmlns:a16="http://schemas.microsoft.com/office/drawing/2014/main" id="{884B3381-B348-48DE-AAC7-1090272B84B1}"/>
              </a:ext>
            </a:extLst>
          </p:cNvPr>
          <p:cNvSpPr/>
          <p:nvPr/>
        </p:nvSpPr>
        <p:spPr>
          <a:xfrm>
            <a:off x="2559844" y="2205038"/>
            <a:ext cx="45719" cy="7944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a:extLst>
              <a:ext uri="{FF2B5EF4-FFF2-40B4-BE49-F238E27FC236}">
                <a16:creationId xmlns:a16="http://schemas.microsoft.com/office/drawing/2014/main" id="{A02DB197-BF18-4316-B0E0-9460288DCA1E}"/>
              </a:ext>
            </a:extLst>
          </p:cNvPr>
          <p:cNvSpPr/>
          <p:nvPr/>
        </p:nvSpPr>
        <p:spPr>
          <a:xfrm>
            <a:off x="2886075" y="2205038"/>
            <a:ext cx="45719" cy="79446"/>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3D9C7C53-E3CE-40C1-979C-274802C379EF}"/>
              </a:ext>
            </a:extLst>
          </p:cNvPr>
          <p:cNvPicPr>
            <a:picLocks noChangeAspect="1"/>
          </p:cNvPicPr>
          <p:nvPr/>
        </p:nvPicPr>
        <p:blipFill>
          <a:blip r:embed="rId5"/>
          <a:stretch>
            <a:fillRect/>
          </a:stretch>
        </p:blipFill>
        <p:spPr>
          <a:xfrm>
            <a:off x="2377417" y="1643062"/>
            <a:ext cx="741383" cy="876766"/>
          </a:xfrm>
          <a:prstGeom prst="rect">
            <a:avLst/>
          </a:prstGeom>
        </p:spPr>
      </p:pic>
    </p:spTree>
    <p:extLst>
      <p:ext uri="{BB962C8B-B14F-4D97-AF65-F5344CB8AC3E}">
        <p14:creationId xmlns:p14="http://schemas.microsoft.com/office/powerpoint/2010/main" val="2117377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a:extLst>
              <a:ext uri="{FF2B5EF4-FFF2-40B4-BE49-F238E27FC236}">
                <a16:creationId xmlns:a16="http://schemas.microsoft.com/office/drawing/2014/main" id="{56D76F35-9B23-12E7-8BB9-277759B433C7}"/>
              </a:ext>
            </a:extLst>
          </p:cNvPr>
          <p:cNvPicPr>
            <a:picLocks noChangeAspect="1"/>
          </p:cNvPicPr>
          <p:nvPr/>
        </p:nvPicPr>
        <p:blipFill>
          <a:blip r:embed="rId11"/>
          <a:stretch>
            <a:fillRect/>
          </a:stretch>
        </p:blipFill>
        <p:spPr>
          <a:xfrm>
            <a:off x="1752600" y="771550"/>
            <a:ext cx="5638800" cy="3860800"/>
          </a:xfrm>
          <a:prstGeom prst="rect">
            <a:avLst/>
          </a:prstGeom>
        </p:spPr>
      </p:pic>
      <p:sp>
        <p:nvSpPr>
          <p:cNvPr id="4" name="ZoneTexte 3">
            <a:extLst>
              <a:ext uri="{FF2B5EF4-FFF2-40B4-BE49-F238E27FC236}">
                <a16:creationId xmlns:a16="http://schemas.microsoft.com/office/drawing/2014/main" id="{D750B66E-C9D2-9F7B-E805-E187B349EEB1}"/>
              </a:ext>
            </a:extLst>
          </p:cNvPr>
          <p:cNvSpPr txBox="1"/>
          <p:nvPr/>
        </p:nvSpPr>
        <p:spPr>
          <a:xfrm>
            <a:off x="2052000" y="504000"/>
            <a:ext cx="1800201" cy="720080"/>
          </a:xfrm>
          <a:prstGeom prst="rect">
            <a:avLst/>
          </a:prstGeom>
          <a:noFill/>
        </p:spPr>
        <p:txBody>
          <a:bodyPr wrap="square" lIns="0" tIns="0" rIns="0" bIns="0">
            <a:noAutofit/>
          </a:bodyPr>
          <a:lstStyle/>
          <a:p>
            <a:r>
              <a:rPr lang="fr-FR">
                <a:solidFill>
                  <a:srgbClr val="E6007E"/>
                </a:solidFill>
                <a:latin typeface="Segoe UI" panose="020B0502040204020203" pitchFamily="34" charset="0"/>
                <a:cs typeface="Segoe UI" panose="020B0502040204020203" pitchFamily="34" charset="0"/>
              </a:rPr>
              <a:t>Atelier 1</a:t>
            </a:r>
          </a:p>
          <a:p>
            <a:r>
              <a:rPr lang="fr-FR" b="1">
                <a:solidFill>
                  <a:srgbClr val="252525"/>
                </a:solidFill>
                <a:latin typeface="Segoe UI" panose="020B0502040204020203" pitchFamily="34" charset="0"/>
                <a:cs typeface="Segoe UI" panose="020B0502040204020203" pitchFamily="34" charset="0"/>
              </a:rPr>
              <a:t>Cadrage &amp; socle de sécurité</a:t>
            </a:r>
          </a:p>
        </p:txBody>
      </p:sp>
      <p:sp>
        <p:nvSpPr>
          <p:cNvPr id="22" name="Content Placeholder 5">
            <a:extLst>
              <a:ext uri="{FF2B5EF4-FFF2-40B4-BE49-F238E27FC236}">
                <a16:creationId xmlns:a16="http://schemas.microsoft.com/office/drawing/2014/main" id="{4CE95383-168A-CC20-DE37-2158089667E6}"/>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23" name="Content Placeholder 5">
            <a:extLst>
              <a:ext uri="{FF2B5EF4-FFF2-40B4-BE49-F238E27FC236}">
                <a16:creationId xmlns:a16="http://schemas.microsoft.com/office/drawing/2014/main" id="{301256E3-F839-A176-E867-B441DA17DD3D}"/>
              </a:ext>
            </a:extLst>
          </p:cNvPr>
          <p:cNvSpPr txBox="1">
            <a:spLocks/>
          </p:cNvSpPr>
          <p:nvPr>
            <p:custDataLst>
              <p:tags r:id="rId2"/>
            </p:custDataLst>
          </p:nvPr>
        </p:nvSpPr>
        <p:spPr>
          <a:xfrm>
            <a:off x="1863568" y="230795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CADRAGE &amp; SOCLE DE SÉCURITÉ</a:t>
            </a:r>
          </a:p>
        </p:txBody>
      </p:sp>
      <p:sp>
        <p:nvSpPr>
          <p:cNvPr id="24" name="Content Placeholder 5">
            <a:extLst>
              <a:ext uri="{FF2B5EF4-FFF2-40B4-BE49-F238E27FC236}">
                <a16:creationId xmlns:a16="http://schemas.microsoft.com/office/drawing/2014/main" id="{1EA73176-FE53-E548-EA3D-3C3F5B153206}"/>
              </a:ext>
            </a:extLst>
          </p:cNvPr>
          <p:cNvSpPr txBox="1">
            <a:spLocks/>
          </p:cNvSpPr>
          <p:nvPr>
            <p:custDataLst>
              <p:tags r:id="rId3"/>
            </p:custDataLst>
          </p:nvPr>
        </p:nvSpPr>
        <p:spPr>
          <a:xfrm>
            <a:off x="3003093" y="230795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25" name="Content Placeholder 5">
            <a:extLst>
              <a:ext uri="{FF2B5EF4-FFF2-40B4-BE49-F238E27FC236}">
                <a16:creationId xmlns:a16="http://schemas.microsoft.com/office/drawing/2014/main" id="{AF0C030D-9897-F70F-F024-6F30BF3B8BD1}"/>
              </a:ext>
            </a:extLst>
          </p:cNvPr>
          <p:cNvSpPr txBox="1">
            <a:spLocks/>
          </p:cNvSpPr>
          <p:nvPr>
            <p:custDataLst>
              <p:tags r:id="rId4"/>
            </p:custDataLst>
          </p:nvPr>
        </p:nvSpPr>
        <p:spPr>
          <a:xfrm>
            <a:off x="4124458"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26" name="Content Placeholder 5">
            <a:extLst>
              <a:ext uri="{FF2B5EF4-FFF2-40B4-BE49-F238E27FC236}">
                <a16:creationId xmlns:a16="http://schemas.microsoft.com/office/drawing/2014/main" id="{14059800-2473-7AA5-1721-2AF917CF6C06}"/>
              </a:ext>
            </a:extLst>
          </p:cNvPr>
          <p:cNvSpPr txBox="1">
            <a:spLocks/>
          </p:cNvSpPr>
          <p:nvPr>
            <p:custDataLst>
              <p:tags r:id="rId5"/>
            </p:custDataLst>
          </p:nvPr>
        </p:nvSpPr>
        <p:spPr>
          <a:xfrm>
            <a:off x="5254598" y="2307950"/>
            <a:ext cx="883513"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27" name="Content Placeholder 5">
            <a:extLst>
              <a:ext uri="{FF2B5EF4-FFF2-40B4-BE49-F238E27FC236}">
                <a16:creationId xmlns:a16="http://schemas.microsoft.com/office/drawing/2014/main" id="{C7590DDD-8EF2-F17A-50EA-57C1B05A0079}"/>
              </a:ext>
            </a:extLst>
          </p:cNvPr>
          <p:cNvSpPr txBox="1">
            <a:spLocks/>
          </p:cNvSpPr>
          <p:nvPr>
            <p:custDataLst>
              <p:tags r:id="rId6"/>
            </p:custDataLst>
          </p:nvPr>
        </p:nvSpPr>
        <p:spPr>
          <a:xfrm>
            <a:off x="6396919"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28" name="Content Placeholder 5">
            <a:extLst>
              <a:ext uri="{FF2B5EF4-FFF2-40B4-BE49-F238E27FC236}">
                <a16:creationId xmlns:a16="http://schemas.microsoft.com/office/drawing/2014/main" id="{19D9564E-4EA2-7D09-9488-500AE6261C3A}"/>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29" name="Content Placeholder 5">
            <a:extLst>
              <a:ext uri="{FF2B5EF4-FFF2-40B4-BE49-F238E27FC236}">
                <a16:creationId xmlns:a16="http://schemas.microsoft.com/office/drawing/2014/main" id="{2E82D0C7-9EAD-90BC-93EF-83B62AA930C8}"/>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30656473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5186986" y="2690587"/>
            <a:ext cx="3259048" cy="191728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300"/>
              </a:spcAft>
              <a:buClr>
                <a:schemeClr val="tx2"/>
              </a:buClr>
              <a:buSzPts val="2400"/>
            </a:pPr>
            <a:r>
              <a:rPr lang="fr-FR" sz="1200" b="1" dirty="0">
                <a:solidFill>
                  <a:srgbClr val="E6007E"/>
                </a:solidFill>
                <a:latin typeface="Segoe UI" panose="020B0502040204020203" pitchFamily="34" charset="0"/>
                <a:cs typeface="Segoe UI" panose="020B0502040204020203" pitchFamily="34" charset="0"/>
              </a:rPr>
              <a:t>Éléments en sortie</a:t>
            </a:r>
          </a:p>
          <a:p>
            <a:pPr marL="88900" indent="-88900">
              <a:spcAft>
                <a:spcPts val="300"/>
              </a:spcAft>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Éléments de cadrage de l’étude : participants, planning…</a:t>
            </a:r>
          </a:p>
          <a:p>
            <a:pPr marL="88900" indent="-88900">
              <a:spcAft>
                <a:spcPts val="300"/>
              </a:spcAft>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Périmètre métier et technique : missions, valeurs métier, biens supports</a:t>
            </a:r>
          </a:p>
          <a:p>
            <a:pPr marL="88900" indent="-88900">
              <a:spcAft>
                <a:spcPts val="300"/>
              </a:spcAft>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Événements redoutés et leur niveau de gravité</a:t>
            </a:r>
          </a:p>
          <a:p>
            <a:pPr marL="88900" indent="-88900">
              <a:spcAft>
                <a:spcPts val="300"/>
              </a:spcAft>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Socle de sécurité : liste des référentiels applicables, état d’application, identification des écarts.</a:t>
            </a:r>
          </a:p>
        </p:txBody>
      </p:sp>
      <p:sp>
        <p:nvSpPr>
          <p:cNvPr id="14" name="Organigramme : Décision 13"/>
          <p:cNvSpPr/>
          <p:nvPr/>
        </p:nvSpPr>
        <p:spPr>
          <a:xfrm>
            <a:off x="2858206" y="2720326"/>
            <a:ext cx="1857810" cy="1857810"/>
          </a:xfrm>
          <a:prstGeom prst="flowChartDecision">
            <a:avLst/>
          </a:prstGeom>
          <a:solidFill>
            <a:srgbClr val="E7007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b="1" cap="all" dirty="0">
                <a:latin typeface="Segoe UI" panose="020B0502040204020203" pitchFamily="34" charset="0"/>
                <a:cs typeface="Segoe UI" panose="020B0502040204020203" pitchFamily="34" charset="0"/>
              </a:rPr>
              <a:t>Atelier 1</a:t>
            </a:r>
          </a:p>
          <a:p>
            <a:pPr algn="ctr"/>
            <a:r>
              <a:rPr lang="fr-FR" sz="1100" cap="all" dirty="0">
                <a:latin typeface="Segoe UI" panose="020B0502040204020203" pitchFamily="34" charset="0"/>
                <a:cs typeface="Segoe UI" panose="020B0502040204020203" pitchFamily="34" charset="0"/>
              </a:rPr>
              <a:t>Cadrage et socle de sécurité</a:t>
            </a:r>
          </a:p>
        </p:txBody>
      </p:sp>
      <p:sp>
        <p:nvSpPr>
          <p:cNvPr id="16" name="Rectangle 15"/>
          <p:cNvSpPr/>
          <p:nvPr/>
        </p:nvSpPr>
        <p:spPr>
          <a:xfrm>
            <a:off x="568878" y="3173980"/>
            <a:ext cx="1800195" cy="100811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r">
              <a:spcAft>
                <a:spcPts val="300"/>
              </a:spcAft>
              <a:buClr>
                <a:schemeClr val="tx2"/>
              </a:buClr>
              <a:buSzPts val="2400"/>
            </a:pPr>
            <a:r>
              <a:rPr lang="fr-FR" sz="1200" b="1" dirty="0">
                <a:solidFill>
                  <a:srgbClr val="E6007E"/>
                </a:solidFill>
                <a:latin typeface="Segoe UI" panose="020B0502040204020203" pitchFamily="34" charset="0"/>
                <a:cs typeface="Segoe UI" panose="020B0502040204020203" pitchFamily="34" charset="0"/>
              </a:rPr>
              <a:t>Éléments en entrée</a:t>
            </a:r>
          </a:p>
          <a:p>
            <a:pPr algn="r">
              <a:spcAft>
                <a:spcPts val="300"/>
              </a:spcAft>
            </a:pPr>
            <a:r>
              <a:rPr lang="fr-FR" sz="1200" dirty="0">
                <a:solidFill>
                  <a:srgbClr val="252525"/>
                </a:solidFill>
                <a:latin typeface="Segoe UI" panose="020B0502040204020203" pitchFamily="34" charset="0"/>
                <a:cs typeface="Segoe UI" panose="020B0502040204020203" pitchFamily="34" charset="0"/>
              </a:rPr>
              <a:t>Si disponible, résultats d'une précédente analyse des risques</a:t>
            </a:r>
          </a:p>
        </p:txBody>
      </p:sp>
      <p:sp>
        <p:nvSpPr>
          <p:cNvPr id="4" name="Rectangle 3">
            <a:extLst>
              <a:ext uri="{FF2B5EF4-FFF2-40B4-BE49-F238E27FC236}">
                <a16:creationId xmlns:a16="http://schemas.microsoft.com/office/drawing/2014/main" id="{70C29A6E-AF2B-A97E-77F8-A955E4E34A49}"/>
              </a:ext>
            </a:extLst>
          </p:cNvPr>
          <p:cNvSpPr/>
          <p:nvPr/>
        </p:nvSpPr>
        <p:spPr>
          <a:xfrm>
            <a:off x="1331640" y="1735652"/>
            <a:ext cx="3060000" cy="792000"/>
          </a:xfrm>
          <a:prstGeom prst="rect">
            <a:avLst/>
          </a:prstGeom>
          <a:solidFill>
            <a:schemeClr val="bg1"/>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rgbClr val="E6007E"/>
                </a:solidFill>
                <a:latin typeface="Segoe UI" panose="020B0502040204020203" pitchFamily="34" charset="0"/>
                <a:cs typeface="Segoe UI" panose="020B0502040204020203" pitchFamily="34" charset="0"/>
              </a:rPr>
              <a:t>Objectif </a:t>
            </a:r>
          </a:p>
          <a:p>
            <a:r>
              <a:rPr lang="fr-FR" sz="1200" dirty="0">
                <a:solidFill>
                  <a:srgbClr val="252525"/>
                </a:solidFill>
                <a:latin typeface="Segoe UI" panose="020B0502040204020203" pitchFamily="34" charset="0"/>
                <a:cs typeface="Segoe UI" panose="020B0502040204020203" pitchFamily="34" charset="0"/>
              </a:rPr>
              <a:t>Définir le cadre de l’étude et du projet, son périmètre métier et technique.</a:t>
            </a:r>
          </a:p>
        </p:txBody>
      </p:sp>
      <p:sp>
        <p:nvSpPr>
          <p:cNvPr id="6" name="Rectangle 5">
            <a:extLst>
              <a:ext uri="{FF2B5EF4-FFF2-40B4-BE49-F238E27FC236}">
                <a16:creationId xmlns:a16="http://schemas.microsoft.com/office/drawing/2014/main" id="{D27F5620-B87C-2368-9375-3465A770B1E0}"/>
              </a:ext>
            </a:extLst>
          </p:cNvPr>
          <p:cNvSpPr/>
          <p:nvPr/>
        </p:nvSpPr>
        <p:spPr>
          <a:xfrm>
            <a:off x="4644008" y="1735652"/>
            <a:ext cx="3060000" cy="792000"/>
          </a:xfrm>
          <a:prstGeom prst="rect">
            <a:avLst/>
          </a:prstGeom>
          <a:solidFill>
            <a:schemeClr val="bg1"/>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buNone/>
            </a:pPr>
            <a:r>
              <a:rPr lang="fr-FR" sz="1200" b="1" dirty="0">
                <a:solidFill>
                  <a:srgbClr val="E6007E"/>
                </a:solidFill>
                <a:latin typeface="Segoe UI" panose="020B0502040204020203" pitchFamily="34" charset="0"/>
                <a:cs typeface="Segoe UI" panose="020B0502040204020203" pitchFamily="34" charset="0"/>
              </a:rPr>
              <a:t>Participants</a:t>
            </a:r>
            <a:r>
              <a:rPr lang="fr-FR" sz="1200" b="1" dirty="0">
                <a:solidFill>
                  <a:schemeClr val="bg1"/>
                </a:solidFill>
                <a:latin typeface="Segoe UI" panose="020B0502040204020203" pitchFamily="34" charset="0"/>
                <a:cs typeface="Segoe UI" panose="020B0502040204020203" pitchFamily="34" charset="0"/>
              </a:rPr>
              <a:t> </a:t>
            </a:r>
            <a:endParaRPr lang="fr-FR" sz="1200" b="1" dirty="0">
              <a:solidFill>
                <a:srgbClr val="252525"/>
              </a:solidFill>
              <a:latin typeface="Segoe UI" panose="020B0502040204020203" pitchFamily="34" charset="0"/>
              <a:cs typeface="Segoe UI" panose="020B0502040204020203" pitchFamily="34" charset="0"/>
            </a:endParaRPr>
          </a:p>
          <a:p>
            <a:pPr marL="0" indent="0">
              <a:buNone/>
            </a:pPr>
            <a:r>
              <a:rPr lang="fr-FR" sz="1200" dirty="0">
                <a:solidFill>
                  <a:srgbClr val="252525"/>
                </a:solidFill>
                <a:latin typeface="Segoe UI" panose="020B0502040204020203" pitchFamily="34" charset="0"/>
                <a:cs typeface="Segoe UI" panose="020B0502040204020203" pitchFamily="34" charset="0"/>
              </a:rPr>
              <a:t>Direction, Métiers, RSSI, DSI.</a:t>
            </a:r>
          </a:p>
        </p:txBody>
      </p:sp>
      <p:cxnSp>
        <p:nvCxnSpPr>
          <p:cNvPr id="9" name="Connecteur droit avec flèche 8">
            <a:extLst>
              <a:ext uri="{FF2B5EF4-FFF2-40B4-BE49-F238E27FC236}">
                <a16:creationId xmlns:a16="http://schemas.microsoft.com/office/drawing/2014/main" id="{281D1574-E7D5-DFB8-7A30-54B343ADAEEC}"/>
              </a:ext>
            </a:extLst>
          </p:cNvPr>
          <p:cNvCxnSpPr>
            <a:cxnSpLocks/>
          </p:cNvCxnSpPr>
          <p:nvPr/>
        </p:nvCxnSpPr>
        <p:spPr>
          <a:xfrm>
            <a:off x="4562084" y="3649231"/>
            <a:ext cx="441964" cy="0"/>
          </a:xfrm>
          <a:prstGeom prst="straightConnector1">
            <a:avLst/>
          </a:prstGeom>
          <a:noFill/>
          <a:ln w="34925">
            <a:solidFill>
              <a:srgbClr val="E7007E"/>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0" name="Connecteur droit 9">
            <a:extLst>
              <a:ext uri="{FF2B5EF4-FFF2-40B4-BE49-F238E27FC236}">
                <a16:creationId xmlns:a16="http://schemas.microsoft.com/office/drawing/2014/main" id="{B57E360F-1395-0684-5115-CBFD64EF56EF}"/>
              </a:ext>
            </a:extLst>
          </p:cNvPr>
          <p:cNvCxnSpPr>
            <a:cxnSpLocks/>
          </p:cNvCxnSpPr>
          <p:nvPr/>
        </p:nvCxnSpPr>
        <p:spPr>
          <a:xfrm flipV="1">
            <a:off x="5004048" y="2766026"/>
            <a:ext cx="0" cy="1812110"/>
          </a:xfrm>
          <a:prstGeom prst="line">
            <a:avLst/>
          </a:prstGeom>
          <a:ln w="34925">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4FEA0C76-8A12-A8C1-D3D1-F8D280ED4E79}"/>
              </a:ext>
            </a:extLst>
          </p:cNvPr>
          <p:cNvCxnSpPr>
            <a:cxnSpLocks/>
          </p:cNvCxnSpPr>
          <p:nvPr/>
        </p:nvCxnSpPr>
        <p:spPr>
          <a:xfrm flipV="1">
            <a:off x="2547567" y="3253187"/>
            <a:ext cx="0" cy="792088"/>
          </a:xfrm>
          <a:prstGeom prst="line">
            <a:avLst/>
          </a:prstGeom>
          <a:ln w="34925">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4F040F73-09EA-F779-C579-6C7BF0F3A61A}"/>
              </a:ext>
            </a:extLst>
          </p:cNvPr>
          <p:cNvCxnSpPr>
            <a:cxnSpLocks/>
          </p:cNvCxnSpPr>
          <p:nvPr/>
        </p:nvCxnSpPr>
        <p:spPr>
          <a:xfrm>
            <a:off x="2547567" y="3649231"/>
            <a:ext cx="310639" cy="0"/>
          </a:xfrm>
          <a:prstGeom prst="straightConnector1">
            <a:avLst/>
          </a:prstGeom>
          <a:noFill/>
          <a:ln w="34925">
            <a:solidFill>
              <a:srgbClr val="E7007E"/>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27" name="Image 26">
            <a:extLst>
              <a:ext uri="{FF2B5EF4-FFF2-40B4-BE49-F238E27FC236}">
                <a16:creationId xmlns:a16="http://schemas.microsoft.com/office/drawing/2014/main" id="{2FFD8501-FB59-3BF5-6682-B4259C445C45}"/>
              </a:ext>
            </a:extLst>
          </p:cNvPr>
          <p:cNvPicPr>
            <a:picLocks noChangeAspect="1"/>
          </p:cNvPicPr>
          <p:nvPr/>
        </p:nvPicPr>
        <p:blipFill>
          <a:blip r:embed="rId4"/>
          <a:stretch>
            <a:fillRect/>
          </a:stretch>
        </p:blipFill>
        <p:spPr>
          <a:xfrm>
            <a:off x="2471238" y="1159325"/>
            <a:ext cx="720000" cy="720000"/>
          </a:xfrm>
          <a:prstGeom prst="rect">
            <a:avLst/>
          </a:prstGeom>
        </p:spPr>
      </p:pic>
      <p:pic>
        <p:nvPicPr>
          <p:cNvPr id="29" name="Image 28">
            <a:extLst>
              <a:ext uri="{FF2B5EF4-FFF2-40B4-BE49-F238E27FC236}">
                <a16:creationId xmlns:a16="http://schemas.microsoft.com/office/drawing/2014/main" id="{EA6EADBD-B84B-5F95-4703-E127608291C0}"/>
              </a:ext>
            </a:extLst>
          </p:cNvPr>
          <p:cNvPicPr>
            <a:picLocks noChangeAspect="1"/>
          </p:cNvPicPr>
          <p:nvPr/>
        </p:nvPicPr>
        <p:blipFill>
          <a:blip r:embed="rId5"/>
          <a:stretch>
            <a:fillRect/>
          </a:stretch>
        </p:blipFill>
        <p:spPr>
          <a:xfrm>
            <a:off x="5806492" y="1159325"/>
            <a:ext cx="720000" cy="720000"/>
          </a:xfrm>
          <a:prstGeom prst="rect">
            <a:avLst/>
          </a:prstGeom>
        </p:spPr>
      </p:pic>
      <p:sp>
        <p:nvSpPr>
          <p:cNvPr id="2" name="Title 4">
            <a:extLst>
              <a:ext uri="{FF2B5EF4-FFF2-40B4-BE49-F238E27FC236}">
                <a16:creationId xmlns:a16="http://schemas.microsoft.com/office/drawing/2014/main" id="{C4E6F8CA-4008-CABA-89EC-01F39D70460B}"/>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Cadrage &amp; socle de sécurité</a:t>
            </a:r>
            <a:endParaRPr lang="fr-FR" sz="18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3" name="ZoneTexte 2">
            <a:extLst>
              <a:ext uri="{FF2B5EF4-FFF2-40B4-BE49-F238E27FC236}">
                <a16:creationId xmlns:a16="http://schemas.microsoft.com/office/drawing/2014/main" id="{6B7ADD9E-B390-ACDA-3BDB-CEE1CC8B5A4D}"/>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Atelier 1</a:t>
            </a:r>
          </a:p>
        </p:txBody>
      </p:sp>
    </p:spTree>
    <p:extLst>
      <p:ext uri="{BB962C8B-B14F-4D97-AF65-F5344CB8AC3E}">
        <p14:creationId xmlns:p14="http://schemas.microsoft.com/office/powerpoint/2010/main" val="36471446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30A8210B-EAD8-10AD-47B2-EBA28E13B4D5}"/>
              </a:ext>
            </a:extLst>
          </p:cNvPr>
          <p:cNvCxnSpPr>
            <a:cxnSpLocks/>
            <a:stCxn id="7" idx="0"/>
          </p:cNvCxnSpPr>
          <p:nvPr/>
        </p:nvCxnSpPr>
        <p:spPr>
          <a:xfrm>
            <a:off x="4547150" y="1767750"/>
            <a:ext cx="4698" cy="1852195"/>
          </a:xfrm>
          <a:prstGeom prst="line">
            <a:avLst/>
          </a:prstGeom>
          <a:solidFill>
            <a:schemeClr val="bg1"/>
          </a:solidFill>
          <a:ln w="15875">
            <a:solidFill>
              <a:srgbClr val="E6007E"/>
            </a:solidFill>
          </a:ln>
          <a:effectLst/>
        </p:spPr>
        <p:style>
          <a:lnRef idx="1">
            <a:schemeClr val="accent1"/>
          </a:lnRef>
          <a:fillRef idx="3">
            <a:schemeClr val="accent1"/>
          </a:fillRef>
          <a:effectRef idx="2">
            <a:schemeClr val="accent1"/>
          </a:effectRef>
          <a:fontRef idx="minor">
            <a:schemeClr val="lt1"/>
          </a:fontRef>
        </p:style>
      </p:cxnSp>
      <p:grpSp>
        <p:nvGrpSpPr>
          <p:cNvPr id="13" name="Groupe 12">
            <a:extLst>
              <a:ext uri="{FF2B5EF4-FFF2-40B4-BE49-F238E27FC236}">
                <a16:creationId xmlns:a16="http://schemas.microsoft.com/office/drawing/2014/main" id="{97173435-F1AE-3C7D-5CDC-E3ED9A8D25BB}"/>
              </a:ext>
            </a:extLst>
          </p:cNvPr>
          <p:cNvGrpSpPr/>
          <p:nvPr/>
        </p:nvGrpSpPr>
        <p:grpSpPr>
          <a:xfrm>
            <a:off x="4427984" y="1702337"/>
            <a:ext cx="2977816" cy="369332"/>
            <a:chOff x="4427984" y="1702337"/>
            <a:chExt cx="2977816" cy="369332"/>
          </a:xfrm>
        </p:grpSpPr>
        <p:sp>
          <p:nvSpPr>
            <p:cNvPr id="7" name="Ellipse 6">
              <a:extLst>
                <a:ext uri="{FF2B5EF4-FFF2-40B4-BE49-F238E27FC236}">
                  <a16:creationId xmlns:a16="http://schemas.microsoft.com/office/drawing/2014/main" id="{3BC135FB-F58B-79FD-85B9-5EDB3A98714B}"/>
                </a:ext>
              </a:extLst>
            </p:cNvPr>
            <p:cNvSpPr>
              <a:spLocks noChangeAspect="1"/>
            </p:cNvSpPr>
            <p:nvPr/>
          </p:nvSpPr>
          <p:spPr>
            <a:xfrm>
              <a:off x="4427984" y="1767750"/>
              <a:ext cx="238332" cy="238507"/>
            </a:xfrm>
            <a:prstGeom prst="ellipse">
              <a:avLst/>
            </a:prstGeom>
            <a:solidFill>
              <a:schemeClr val="bg1"/>
            </a:solidFill>
            <a:ln w="3810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Title 4">
              <a:extLst>
                <a:ext uri="{FF2B5EF4-FFF2-40B4-BE49-F238E27FC236}">
                  <a16:creationId xmlns:a16="http://schemas.microsoft.com/office/drawing/2014/main" id="{EC4A9EC8-760A-478E-54EA-AE231147F8CE}"/>
                </a:ext>
              </a:extLst>
            </p:cNvPr>
            <p:cNvSpPr txBox="1">
              <a:spLocks/>
            </p:cNvSpPr>
            <p:nvPr>
              <p:custDataLst>
                <p:tags r:id="rId5"/>
              </p:custDataLst>
            </p:nvPr>
          </p:nvSpPr>
          <p:spPr>
            <a:xfrm>
              <a:off x="4782044" y="1702337"/>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6007E"/>
                  </a:solidFill>
                  <a:latin typeface="Segoe UI" panose="020B0502040204020203" pitchFamily="34" charset="0"/>
                  <a:cs typeface="Segoe UI" panose="020B0502040204020203" pitchFamily="34" charset="0"/>
                </a:rPr>
                <a:t>Activité 1</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Définir le cadre de l’étude</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16" name="Groupe 15">
            <a:extLst>
              <a:ext uri="{FF2B5EF4-FFF2-40B4-BE49-F238E27FC236}">
                <a16:creationId xmlns:a16="http://schemas.microsoft.com/office/drawing/2014/main" id="{35E6923A-4A51-D69C-EC30-A746678EC90D}"/>
              </a:ext>
            </a:extLst>
          </p:cNvPr>
          <p:cNvGrpSpPr/>
          <p:nvPr/>
        </p:nvGrpSpPr>
        <p:grpSpPr>
          <a:xfrm>
            <a:off x="4427984" y="2238277"/>
            <a:ext cx="3323846" cy="369332"/>
            <a:chOff x="4427984" y="2238277"/>
            <a:chExt cx="3323846" cy="369332"/>
          </a:xfrm>
        </p:grpSpPr>
        <p:sp>
          <p:nvSpPr>
            <p:cNvPr id="8" name="Ellipse 7">
              <a:extLst>
                <a:ext uri="{FF2B5EF4-FFF2-40B4-BE49-F238E27FC236}">
                  <a16:creationId xmlns:a16="http://schemas.microsoft.com/office/drawing/2014/main" id="{75FF4EDD-1E39-9854-4960-A4FBC4754EE9}"/>
                </a:ext>
              </a:extLst>
            </p:cNvPr>
            <p:cNvSpPr>
              <a:spLocks noChangeAspect="1"/>
            </p:cNvSpPr>
            <p:nvPr/>
          </p:nvSpPr>
          <p:spPr>
            <a:xfrm>
              <a:off x="4427984" y="2303690"/>
              <a:ext cx="238332" cy="238507"/>
            </a:xfrm>
            <a:prstGeom prst="ellipse">
              <a:avLst/>
            </a:prstGeom>
            <a:solidFill>
              <a:schemeClr val="bg1"/>
            </a:solidFill>
            <a:ln w="3810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Title 4">
              <a:extLst>
                <a:ext uri="{FF2B5EF4-FFF2-40B4-BE49-F238E27FC236}">
                  <a16:creationId xmlns:a16="http://schemas.microsoft.com/office/drawing/2014/main" id="{2B2EBDA9-CC66-05EC-4CAB-E74A8340AAB2}"/>
                </a:ext>
              </a:extLst>
            </p:cNvPr>
            <p:cNvSpPr txBox="1">
              <a:spLocks/>
            </p:cNvSpPr>
            <p:nvPr>
              <p:custDataLst>
                <p:tags r:id="rId4"/>
              </p:custDataLst>
            </p:nvPr>
          </p:nvSpPr>
          <p:spPr>
            <a:xfrm>
              <a:off x="4782044" y="2238277"/>
              <a:ext cx="296978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6007E"/>
                  </a:solidFill>
                  <a:latin typeface="Segoe UI" panose="020B0502040204020203" pitchFamily="34" charset="0"/>
                  <a:cs typeface="Segoe UI" panose="020B0502040204020203" pitchFamily="34" charset="0"/>
                </a:rPr>
                <a:t>Activité 2</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Définir le périmètre métier et technique</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17" name="Groupe 16">
            <a:extLst>
              <a:ext uri="{FF2B5EF4-FFF2-40B4-BE49-F238E27FC236}">
                <a16:creationId xmlns:a16="http://schemas.microsoft.com/office/drawing/2014/main" id="{07B013EF-9B23-DDAA-769F-51F36EEF8FC2}"/>
              </a:ext>
            </a:extLst>
          </p:cNvPr>
          <p:cNvGrpSpPr/>
          <p:nvPr/>
        </p:nvGrpSpPr>
        <p:grpSpPr>
          <a:xfrm>
            <a:off x="4427984" y="2774217"/>
            <a:ext cx="2977816" cy="369332"/>
            <a:chOff x="4427984" y="2774217"/>
            <a:chExt cx="2977816" cy="369332"/>
          </a:xfrm>
        </p:grpSpPr>
        <p:sp>
          <p:nvSpPr>
            <p:cNvPr id="9" name="Ellipse 8">
              <a:extLst>
                <a:ext uri="{FF2B5EF4-FFF2-40B4-BE49-F238E27FC236}">
                  <a16:creationId xmlns:a16="http://schemas.microsoft.com/office/drawing/2014/main" id="{FA660370-AFC9-F892-74E7-02A567185403}"/>
                </a:ext>
              </a:extLst>
            </p:cNvPr>
            <p:cNvSpPr>
              <a:spLocks noChangeAspect="1"/>
            </p:cNvSpPr>
            <p:nvPr/>
          </p:nvSpPr>
          <p:spPr>
            <a:xfrm>
              <a:off x="4427984" y="2839630"/>
              <a:ext cx="238332" cy="238507"/>
            </a:xfrm>
            <a:prstGeom prst="ellipse">
              <a:avLst/>
            </a:prstGeom>
            <a:solidFill>
              <a:schemeClr val="bg1"/>
            </a:solidFill>
            <a:ln w="3810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Title 4">
              <a:extLst>
                <a:ext uri="{FF2B5EF4-FFF2-40B4-BE49-F238E27FC236}">
                  <a16:creationId xmlns:a16="http://schemas.microsoft.com/office/drawing/2014/main" id="{11FBAC9E-23B1-065F-15AB-E8F553C8EEAB}"/>
                </a:ext>
              </a:extLst>
            </p:cNvPr>
            <p:cNvSpPr txBox="1">
              <a:spLocks/>
            </p:cNvSpPr>
            <p:nvPr>
              <p:custDataLst>
                <p:tags r:id="rId3"/>
              </p:custDataLst>
            </p:nvPr>
          </p:nvSpPr>
          <p:spPr>
            <a:xfrm>
              <a:off x="4782044" y="2774217"/>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6007E"/>
                  </a:solidFill>
                  <a:latin typeface="Segoe UI" panose="020B0502040204020203" pitchFamily="34" charset="0"/>
                  <a:cs typeface="Segoe UI" panose="020B0502040204020203" pitchFamily="34" charset="0"/>
                </a:rPr>
                <a:t>Activité 3</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Identifier les événements redoutés</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18" name="Groupe 17">
            <a:extLst>
              <a:ext uri="{FF2B5EF4-FFF2-40B4-BE49-F238E27FC236}">
                <a16:creationId xmlns:a16="http://schemas.microsoft.com/office/drawing/2014/main" id="{4EECB800-0870-47A5-5A8A-7A154C8E42E5}"/>
              </a:ext>
            </a:extLst>
          </p:cNvPr>
          <p:cNvGrpSpPr/>
          <p:nvPr/>
        </p:nvGrpSpPr>
        <p:grpSpPr>
          <a:xfrm>
            <a:off x="4427984" y="3310157"/>
            <a:ext cx="2977816" cy="369332"/>
            <a:chOff x="4427984" y="3310157"/>
            <a:chExt cx="2977816" cy="369332"/>
          </a:xfrm>
        </p:grpSpPr>
        <p:sp>
          <p:nvSpPr>
            <p:cNvPr id="10" name="Ellipse 9">
              <a:extLst>
                <a:ext uri="{FF2B5EF4-FFF2-40B4-BE49-F238E27FC236}">
                  <a16:creationId xmlns:a16="http://schemas.microsoft.com/office/drawing/2014/main" id="{6D4827B7-E7B3-2F5F-D5C4-7F058DC92F48}"/>
                </a:ext>
              </a:extLst>
            </p:cNvPr>
            <p:cNvSpPr>
              <a:spLocks noChangeAspect="1"/>
            </p:cNvSpPr>
            <p:nvPr/>
          </p:nvSpPr>
          <p:spPr>
            <a:xfrm>
              <a:off x="4427984" y="3375570"/>
              <a:ext cx="238332" cy="238507"/>
            </a:xfrm>
            <a:prstGeom prst="ellipse">
              <a:avLst/>
            </a:prstGeom>
            <a:solidFill>
              <a:schemeClr val="bg1"/>
            </a:solidFill>
            <a:ln w="38100">
              <a:solidFill>
                <a:srgbClr val="E6007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Title 4">
              <a:extLst>
                <a:ext uri="{FF2B5EF4-FFF2-40B4-BE49-F238E27FC236}">
                  <a16:creationId xmlns:a16="http://schemas.microsoft.com/office/drawing/2014/main" id="{F51AC9E5-4A3A-42CE-ACED-1A8A732FF846}"/>
                </a:ext>
              </a:extLst>
            </p:cNvPr>
            <p:cNvSpPr txBox="1">
              <a:spLocks/>
            </p:cNvSpPr>
            <p:nvPr>
              <p:custDataLst>
                <p:tags r:id="rId2"/>
              </p:custDataLst>
            </p:nvPr>
          </p:nvSpPr>
          <p:spPr>
            <a:xfrm>
              <a:off x="4782044" y="3310157"/>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E6007E"/>
                  </a:solidFill>
                  <a:latin typeface="Segoe UI" panose="020B0502040204020203" pitchFamily="34" charset="0"/>
                  <a:cs typeface="Segoe UI" panose="020B0502040204020203" pitchFamily="34" charset="0"/>
                </a:rPr>
                <a:t>Activité 4</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Déterminer le socle de sécurité</a:t>
              </a:r>
              <a:endParaRPr lang="en-US" sz="1200" dirty="0">
                <a:solidFill>
                  <a:srgbClr val="252525"/>
                </a:solidFill>
                <a:latin typeface="Segoe UI" panose="020B0502040204020203" pitchFamily="34" charset="0"/>
                <a:cs typeface="Segoe UI" panose="020B0502040204020203" pitchFamily="34" charset="0"/>
              </a:endParaRPr>
            </a:p>
          </p:txBody>
        </p:sp>
      </p:grpSp>
      <p:sp>
        <p:nvSpPr>
          <p:cNvPr id="3" name="Title 4">
            <a:extLst>
              <a:ext uri="{FF2B5EF4-FFF2-40B4-BE49-F238E27FC236}">
                <a16:creationId xmlns:a16="http://schemas.microsoft.com/office/drawing/2014/main" id="{541DA976-AE41-C2C6-D899-2A85CE0913C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Cadrage &amp; socle de sécurité</a:t>
            </a:r>
            <a:endParaRPr lang="fr-FR" sz="18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4" name="ZoneTexte 3">
            <a:extLst>
              <a:ext uri="{FF2B5EF4-FFF2-40B4-BE49-F238E27FC236}">
                <a16:creationId xmlns:a16="http://schemas.microsoft.com/office/drawing/2014/main" id="{2E278C58-3554-95C7-9318-5392A76A2B0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Atelier 1</a:t>
            </a:r>
          </a:p>
        </p:txBody>
      </p:sp>
    </p:spTree>
    <p:extLst>
      <p:ext uri="{BB962C8B-B14F-4D97-AF65-F5344CB8AC3E}">
        <p14:creationId xmlns:p14="http://schemas.microsoft.com/office/powerpoint/2010/main" val="11962632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4BB30A3-9AF2-D196-10CC-FBBB82DD3CD7}"/>
              </a:ext>
            </a:extLst>
          </p:cNvPr>
          <p:cNvSpPr/>
          <p:nvPr/>
        </p:nvSpPr>
        <p:spPr>
          <a:xfrm>
            <a:off x="0" y="969963"/>
            <a:ext cx="8229600" cy="4352925"/>
          </a:xfrm>
          <a:prstGeom prst="rect">
            <a:avLst/>
          </a:prstGeom>
          <a:noFill/>
        </p:spPr>
      </p:sp>
      <p:grpSp>
        <p:nvGrpSpPr>
          <p:cNvPr id="3" name="Groupe 2">
            <a:extLst>
              <a:ext uri="{FF2B5EF4-FFF2-40B4-BE49-F238E27FC236}">
                <a16:creationId xmlns:a16="http://schemas.microsoft.com/office/drawing/2014/main" id="{AF61677F-9883-9CA9-6890-9EB1D2D4E145}"/>
              </a:ext>
            </a:extLst>
          </p:cNvPr>
          <p:cNvGrpSpPr/>
          <p:nvPr/>
        </p:nvGrpSpPr>
        <p:grpSpPr>
          <a:xfrm>
            <a:off x="2278961" y="1059582"/>
            <a:ext cx="4597295" cy="3899023"/>
            <a:chOff x="2268991" y="974441"/>
            <a:chExt cx="4597295" cy="3899023"/>
          </a:xfrm>
        </p:grpSpPr>
        <p:sp>
          <p:nvSpPr>
            <p:cNvPr id="24" name="Flèche en arc 23">
              <a:extLst>
                <a:ext uri="{FF2B5EF4-FFF2-40B4-BE49-F238E27FC236}">
                  <a16:creationId xmlns:a16="http://schemas.microsoft.com/office/drawing/2014/main" id="{37BE1970-D2D2-2423-1F7C-A0021198EA40}"/>
                </a:ext>
              </a:extLst>
            </p:cNvPr>
            <p:cNvSpPr/>
            <p:nvPr/>
          </p:nvSpPr>
          <p:spPr>
            <a:xfrm rot="950248">
              <a:off x="3988923" y="1997064"/>
              <a:ext cx="2877363" cy="2876400"/>
            </a:xfrm>
            <a:prstGeom prst="circularArrow">
              <a:avLst>
                <a:gd name="adj1" fmla="val 4687"/>
                <a:gd name="adj2" fmla="val 299029"/>
                <a:gd name="adj3" fmla="val 2519872"/>
                <a:gd name="adj4" fmla="val 15853316"/>
                <a:gd name="adj5" fmla="val 5469"/>
              </a:avLst>
            </a:prstGeom>
            <a:solidFill>
              <a:srgbClr val="53A2DB"/>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a:lstStyle/>
            <a:p>
              <a:endParaRPr lang="fr-FR"/>
            </a:p>
          </p:txBody>
        </p:sp>
        <p:grpSp>
          <p:nvGrpSpPr>
            <p:cNvPr id="2" name="Groupe 1">
              <a:extLst>
                <a:ext uri="{FF2B5EF4-FFF2-40B4-BE49-F238E27FC236}">
                  <a16:creationId xmlns:a16="http://schemas.microsoft.com/office/drawing/2014/main" id="{8A933A5F-8ADB-AAD0-C918-363EFF0D68B1}"/>
                </a:ext>
              </a:extLst>
            </p:cNvPr>
            <p:cNvGrpSpPr/>
            <p:nvPr/>
          </p:nvGrpSpPr>
          <p:grpSpPr>
            <a:xfrm>
              <a:off x="2268991" y="974441"/>
              <a:ext cx="4135502" cy="3493557"/>
              <a:chOff x="2268991" y="974441"/>
              <a:chExt cx="4135502" cy="3493557"/>
            </a:xfrm>
          </p:grpSpPr>
          <p:sp>
            <p:nvSpPr>
              <p:cNvPr id="21" name="Forme libre 20">
                <a:extLst>
                  <a:ext uri="{FF2B5EF4-FFF2-40B4-BE49-F238E27FC236}">
                    <a16:creationId xmlns:a16="http://schemas.microsoft.com/office/drawing/2014/main" id="{59B5A848-2D2C-DED4-CB99-0D9FDFA8C29D}"/>
                  </a:ext>
                </a:extLst>
              </p:cNvPr>
              <p:cNvSpPr/>
              <p:nvPr/>
            </p:nvSpPr>
            <p:spPr>
              <a:xfrm rot="950248">
                <a:off x="4325737" y="2389242"/>
                <a:ext cx="2078756" cy="2078756"/>
              </a:xfrm>
              <a:custGeom>
                <a:avLst/>
                <a:gdLst>
                  <a:gd name="connsiteX0" fmla="*/ 1699348 w 2394108"/>
                  <a:gd name="connsiteY0" fmla="*/ 381713 h 2394108"/>
                  <a:gd name="connsiteX1" fmla="*/ 1885572 w 2394108"/>
                  <a:gd name="connsiteY1" fmla="*/ 225444 h 2394108"/>
                  <a:gd name="connsiteX2" fmla="*/ 2034343 w 2394108"/>
                  <a:gd name="connsiteY2" fmla="*/ 350278 h 2394108"/>
                  <a:gd name="connsiteX3" fmla="*/ 1912786 w 2394108"/>
                  <a:gd name="connsiteY3" fmla="*/ 560808 h 2394108"/>
                  <a:gd name="connsiteX4" fmla="*/ 2105925 w 2394108"/>
                  <a:gd name="connsiteY4" fmla="*/ 895334 h 2394108"/>
                  <a:gd name="connsiteX5" fmla="*/ 2349028 w 2394108"/>
                  <a:gd name="connsiteY5" fmla="*/ 895329 h 2394108"/>
                  <a:gd name="connsiteX6" fmla="*/ 2382751 w 2394108"/>
                  <a:gd name="connsiteY6" fmla="*/ 1086585 h 2394108"/>
                  <a:gd name="connsiteX7" fmla="*/ 2154307 w 2394108"/>
                  <a:gd name="connsiteY7" fmla="*/ 1169725 h 2394108"/>
                  <a:gd name="connsiteX8" fmla="*/ 2087231 w 2394108"/>
                  <a:gd name="connsiteY8" fmla="*/ 1550134 h 2394108"/>
                  <a:gd name="connsiteX9" fmla="*/ 2273462 w 2394108"/>
                  <a:gd name="connsiteY9" fmla="*/ 1706393 h 2394108"/>
                  <a:gd name="connsiteX10" fmla="*/ 2176359 w 2394108"/>
                  <a:gd name="connsiteY10" fmla="*/ 1874581 h 2394108"/>
                  <a:gd name="connsiteX11" fmla="*/ 1947919 w 2394108"/>
                  <a:gd name="connsiteY11" fmla="*/ 1791429 h 2394108"/>
                  <a:gd name="connsiteX12" fmla="*/ 1652013 w 2394108"/>
                  <a:gd name="connsiteY12" fmla="*/ 2039724 h 2394108"/>
                  <a:gd name="connsiteX13" fmla="*/ 1694234 w 2394108"/>
                  <a:gd name="connsiteY13" fmla="*/ 2279133 h 2394108"/>
                  <a:gd name="connsiteX14" fmla="*/ 1511739 w 2394108"/>
                  <a:gd name="connsiteY14" fmla="*/ 2345555 h 2394108"/>
                  <a:gd name="connsiteX15" fmla="*/ 1390193 w 2394108"/>
                  <a:gd name="connsiteY15" fmla="*/ 2135019 h 2394108"/>
                  <a:gd name="connsiteX16" fmla="*/ 1003915 w 2394108"/>
                  <a:gd name="connsiteY16" fmla="*/ 2135019 h 2394108"/>
                  <a:gd name="connsiteX17" fmla="*/ 882369 w 2394108"/>
                  <a:gd name="connsiteY17" fmla="*/ 2345555 h 2394108"/>
                  <a:gd name="connsiteX18" fmla="*/ 699874 w 2394108"/>
                  <a:gd name="connsiteY18" fmla="*/ 2279133 h 2394108"/>
                  <a:gd name="connsiteX19" fmla="*/ 742095 w 2394108"/>
                  <a:gd name="connsiteY19" fmla="*/ 2039724 h 2394108"/>
                  <a:gd name="connsiteX20" fmla="*/ 446189 w 2394108"/>
                  <a:gd name="connsiteY20" fmla="*/ 1791429 h 2394108"/>
                  <a:gd name="connsiteX21" fmla="*/ 217749 w 2394108"/>
                  <a:gd name="connsiteY21" fmla="*/ 1874581 h 2394108"/>
                  <a:gd name="connsiteX22" fmla="*/ 120646 w 2394108"/>
                  <a:gd name="connsiteY22" fmla="*/ 1706393 h 2394108"/>
                  <a:gd name="connsiteX23" fmla="*/ 306877 w 2394108"/>
                  <a:gd name="connsiteY23" fmla="*/ 1550135 h 2394108"/>
                  <a:gd name="connsiteX24" fmla="*/ 239801 w 2394108"/>
                  <a:gd name="connsiteY24" fmla="*/ 1169726 h 2394108"/>
                  <a:gd name="connsiteX25" fmla="*/ 11357 w 2394108"/>
                  <a:gd name="connsiteY25" fmla="*/ 1086585 h 2394108"/>
                  <a:gd name="connsiteX26" fmla="*/ 45080 w 2394108"/>
                  <a:gd name="connsiteY26" fmla="*/ 895329 h 2394108"/>
                  <a:gd name="connsiteX27" fmla="*/ 288183 w 2394108"/>
                  <a:gd name="connsiteY27" fmla="*/ 895335 h 2394108"/>
                  <a:gd name="connsiteX28" fmla="*/ 481322 w 2394108"/>
                  <a:gd name="connsiteY28" fmla="*/ 560809 h 2394108"/>
                  <a:gd name="connsiteX29" fmla="*/ 359765 w 2394108"/>
                  <a:gd name="connsiteY29" fmla="*/ 350278 h 2394108"/>
                  <a:gd name="connsiteX30" fmla="*/ 508536 w 2394108"/>
                  <a:gd name="connsiteY30" fmla="*/ 225444 h 2394108"/>
                  <a:gd name="connsiteX31" fmla="*/ 694760 w 2394108"/>
                  <a:gd name="connsiteY31" fmla="*/ 381713 h 2394108"/>
                  <a:gd name="connsiteX32" fmla="*/ 1057742 w 2394108"/>
                  <a:gd name="connsiteY32" fmla="*/ 249598 h 2394108"/>
                  <a:gd name="connsiteX33" fmla="*/ 1099951 w 2394108"/>
                  <a:gd name="connsiteY33" fmla="*/ 10187 h 2394108"/>
                  <a:gd name="connsiteX34" fmla="*/ 1294157 w 2394108"/>
                  <a:gd name="connsiteY34" fmla="*/ 10187 h 2394108"/>
                  <a:gd name="connsiteX35" fmla="*/ 1336366 w 2394108"/>
                  <a:gd name="connsiteY35" fmla="*/ 249598 h 2394108"/>
                  <a:gd name="connsiteX36" fmla="*/ 1699348 w 2394108"/>
                  <a:gd name="connsiteY36" fmla="*/ 381713 h 239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394108" h="2394108">
                    <a:moveTo>
                      <a:pt x="1699348" y="381713"/>
                    </a:moveTo>
                    <a:lnTo>
                      <a:pt x="1885572" y="225444"/>
                    </a:lnTo>
                    <a:lnTo>
                      <a:pt x="2034343" y="350278"/>
                    </a:lnTo>
                    <a:lnTo>
                      <a:pt x="1912786" y="560808"/>
                    </a:lnTo>
                    <a:cubicBezTo>
                      <a:pt x="1999220" y="658040"/>
                      <a:pt x="2064936" y="771864"/>
                      <a:pt x="2105925" y="895334"/>
                    </a:cubicBezTo>
                    <a:lnTo>
                      <a:pt x="2349028" y="895329"/>
                    </a:lnTo>
                    <a:lnTo>
                      <a:pt x="2382751" y="1086585"/>
                    </a:lnTo>
                    <a:lnTo>
                      <a:pt x="2154307" y="1169725"/>
                    </a:lnTo>
                    <a:cubicBezTo>
                      <a:pt x="2158020" y="1299768"/>
                      <a:pt x="2135197" y="1429204"/>
                      <a:pt x="2087231" y="1550134"/>
                    </a:cubicBezTo>
                    <a:lnTo>
                      <a:pt x="2273462" y="1706393"/>
                    </a:lnTo>
                    <a:lnTo>
                      <a:pt x="2176359" y="1874581"/>
                    </a:lnTo>
                    <a:lnTo>
                      <a:pt x="1947919" y="1791429"/>
                    </a:lnTo>
                    <a:cubicBezTo>
                      <a:pt x="1867173" y="1893434"/>
                      <a:pt x="1766490" y="1977917"/>
                      <a:pt x="1652013" y="2039724"/>
                    </a:cubicBezTo>
                    <a:lnTo>
                      <a:pt x="1694234" y="2279133"/>
                    </a:lnTo>
                    <a:lnTo>
                      <a:pt x="1511739" y="2345555"/>
                    </a:lnTo>
                    <a:lnTo>
                      <a:pt x="1390193" y="2135019"/>
                    </a:lnTo>
                    <a:cubicBezTo>
                      <a:pt x="1262770" y="2161257"/>
                      <a:pt x="1131338" y="2161257"/>
                      <a:pt x="1003915" y="2135019"/>
                    </a:cubicBezTo>
                    <a:lnTo>
                      <a:pt x="882369" y="2345555"/>
                    </a:lnTo>
                    <a:lnTo>
                      <a:pt x="699874" y="2279133"/>
                    </a:lnTo>
                    <a:lnTo>
                      <a:pt x="742095" y="2039724"/>
                    </a:lnTo>
                    <a:cubicBezTo>
                      <a:pt x="627618" y="1977918"/>
                      <a:pt x="526935" y="1893435"/>
                      <a:pt x="446189" y="1791429"/>
                    </a:cubicBezTo>
                    <a:lnTo>
                      <a:pt x="217749" y="1874581"/>
                    </a:lnTo>
                    <a:lnTo>
                      <a:pt x="120646" y="1706393"/>
                    </a:lnTo>
                    <a:lnTo>
                      <a:pt x="306877" y="1550135"/>
                    </a:lnTo>
                    <a:cubicBezTo>
                      <a:pt x="258911" y="1429204"/>
                      <a:pt x="236088" y="1299769"/>
                      <a:pt x="239801" y="1169726"/>
                    </a:cubicBezTo>
                    <a:lnTo>
                      <a:pt x="11357" y="1086585"/>
                    </a:lnTo>
                    <a:lnTo>
                      <a:pt x="45080" y="895329"/>
                    </a:lnTo>
                    <a:lnTo>
                      <a:pt x="288183" y="895335"/>
                    </a:lnTo>
                    <a:cubicBezTo>
                      <a:pt x="329172" y="771865"/>
                      <a:pt x="394888" y="658041"/>
                      <a:pt x="481322" y="560809"/>
                    </a:cubicBezTo>
                    <a:lnTo>
                      <a:pt x="359765" y="350278"/>
                    </a:lnTo>
                    <a:lnTo>
                      <a:pt x="508536" y="225444"/>
                    </a:lnTo>
                    <a:lnTo>
                      <a:pt x="694760" y="381713"/>
                    </a:lnTo>
                    <a:cubicBezTo>
                      <a:pt x="805524" y="313476"/>
                      <a:pt x="929030" y="268524"/>
                      <a:pt x="1057742" y="249598"/>
                    </a:cubicBezTo>
                    <a:lnTo>
                      <a:pt x="1099951" y="10187"/>
                    </a:lnTo>
                    <a:lnTo>
                      <a:pt x="1294157" y="10187"/>
                    </a:lnTo>
                    <a:lnTo>
                      <a:pt x="1336366" y="249598"/>
                    </a:lnTo>
                    <a:cubicBezTo>
                      <a:pt x="1465078" y="268523"/>
                      <a:pt x="1588584" y="313476"/>
                      <a:pt x="1699348" y="381713"/>
                    </a:cubicBezTo>
                    <a:close/>
                  </a:path>
                </a:pathLst>
              </a:custGeom>
              <a:solidFill>
                <a:srgbClr val="53A2DB"/>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txBody>
              <a:bodyPr spcFirstLastPara="0" vert="horz" wrap="square" lIns="499102" tIns="578588" rIns="499102" bIns="620459" numCol="1" spcCol="1270" anchor="ctr" anchorCtr="0">
                <a:noAutofit/>
              </a:bodyPr>
              <a:lstStyle/>
              <a:p>
                <a:pPr marL="0" lvl="0" indent="0" algn="ctr" defTabSz="622300">
                  <a:spcBef>
                    <a:spcPct val="0"/>
                  </a:spcBef>
                  <a:spcAft>
                    <a:spcPct val="35000"/>
                  </a:spcAft>
                  <a:buNone/>
                </a:pPr>
                <a:r>
                  <a:rPr lang="fr-FR" sz="1200" b="1" dirty="0">
                    <a:solidFill>
                      <a:schemeClr val="bg1"/>
                    </a:solidFill>
                    <a:latin typeface="Segoe UI Semibold" panose="020B0502040204020203" pitchFamily="34" charset="0"/>
                    <a:cs typeface="Segoe UI Semibold" panose="020B0502040204020203" pitchFamily="34" charset="0"/>
                  </a:rPr>
                  <a:t>Objectifs</a:t>
                </a:r>
                <a:br>
                  <a:rPr lang="fr-FR" sz="1200" b="1" dirty="0">
                    <a:solidFill>
                      <a:schemeClr val="bg1"/>
                    </a:solidFill>
                    <a:latin typeface="Segoe UI Semibold" panose="020B0502040204020203" pitchFamily="34" charset="0"/>
                    <a:cs typeface="Segoe UI Semibold" panose="020B0502040204020203" pitchFamily="34" charset="0"/>
                  </a:rPr>
                </a:br>
                <a:r>
                  <a:rPr lang="fr-FR" sz="1200" b="1" dirty="0">
                    <a:solidFill>
                      <a:schemeClr val="bg1"/>
                    </a:solidFill>
                    <a:latin typeface="Segoe UI Semibold" panose="020B0502040204020203" pitchFamily="34" charset="0"/>
                    <a:cs typeface="Segoe UI Semibold" panose="020B0502040204020203" pitchFamily="34" charset="0"/>
                  </a:rPr>
                  <a:t>de l’étude</a:t>
                </a:r>
              </a:p>
            </p:txBody>
          </p:sp>
          <p:sp>
            <p:nvSpPr>
              <p:cNvPr id="22" name="Forme libre 21">
                <a:extLst>
                  <a:ext uri="{FF2B5EF4-FFF2-40B4-BE49-F238E27FC236}">
                    <a16:creationId xmlns:a16="http://schemas.microsoft.com/office/drawing/2014/main" id="{02D5C76B-22A3-EBD0-B7C6-ABDD4BE42D5A}"/>
                  </a:ext>
                </a:extLst>
              </p:cNvPr>
              <p:cNvSpPr/>
              <p:nvPr/>
            </p:nvSpPr>
            <p:spPr>
              <a:xfrm rot="20517951">
                <a:off x="2707695" y="2364514"/>
                <a:ext cx="1741170" cy="1741170"/>
              </a:xfrm>
              <a:custGeom>
                <a:avLst/>
                <a:gdLst>
                  <a:gd name="connsiteX0" fmla="*/ 1302825 w 1741170"/>
                  <a:gd name="connsiteY0" fmla="*/ 440994 h 1741170"/>
                  <a:gd name="connsiteX1" fmla="*/ 1559707 w 1741170"/>
                  <a:gd name="connsiteY1" fmla="*/ 363575 h 1741170"/>
                  <a:gd name="connsiteX2" fmla="*/ 1654230 w 1741170"/>
                  <a:gd name="connsiteY2" fmla="*/ 527293 h 1741170"/>
                  <a:gd name="connsiteX3" fmla="*/ 1458742 w 1741170"/>
                  <a:gd name="connsiteY3" fmla="*/ 711049 h 1741170"/>
                  <a:gd name="connsiteX4" fmla="*/ 1458742 w 1741170"/>
                  <a:gd name="connsiteY4" fmla="*/ 1030120 h 1741170"/>
                  <a:gd name="connsiteX5" fmla="*/ 1654230 w 1741170"/>
                  <a:gd name="connsiteY5" fmla="*/ 1213877 h 1741170"/>
                  <a:gd name="connsiteX6" fmla="*/ 1559707 w 1741170"/>
                  <a:gd name="connsiteY6" fmla="*/ 1377595 h 1741170"/>
                  <a:gd name="connsiteX7" fmla="*/ 1302825 w 1741170"/>
                  <a:gd name="connsiteY7" fmla="*/ 1300176 h 1741170"/>
                  <a:gd name="connsiteX8" fmla="*/ 1026501 w 1741170"/>
                  <a:gd name="connsiteY8" fmla="*/ 1459712 h 1741170"/>
                  <a:gd name="connsiteX9" fmla="*/ 965108 w 1741170"/>
                  <a:gd name="connsiteY9" fmla="*/ 1720887 h 1741170"/>
                  <a:gd name="connsiteX10" fmla="*/ 776062 w 1741170"/>
                  <a:gd name="connsiteY10" fmla="*/ 1720887 h 1741170"/>
                  <a:gd name="connsiteX11" fmla="*/ 714668 w 1741170"/>
                  <a:gd name="connsiteY11" fmla="*/ 1459711 h 1741170"/>
                  <a:gd name="connsiteX12" fmla="*/ 438344 w 1741170"/>
                  <a:gd name="connsiteY12" fmla="*/ 1300175 h 1741170"/>
                  <a:gd name="connsiteX13" fmla="*/ 181463 w 1741170"/>
                  <a:gd name="connsiteY13" fmla="*/ 1377595 h 1741170"/>
                  <a:gd name="connsiteX14" fmla="*/ 86940 w 1741170"/>
                  <a:gd name="connsiteY14" fmla="*/ 1213877 h 1741170"/>
                  <a:gd name="connsiteX15" fmla="*/ 282428 w 1741170"/>
                  <a:gd name="connsiteY15" fmla="*/ 1030121 h 1741170"/>
                  <a:gd name="connsiteX16" fmla="*/ 282428 w 1741170"/>
                  <a:gd name="connsiteY16" fmla="*/ 711050 h 1741170"/>
                  <a:gd name="connsiteX17" fmla="*/ 86940 w 1741170"/>
                  <a:gd name="connsiteY17" fmla="*/ 527293 h 1741170"/>
                  <a:gd name="connsiteX18" fmla="*/ 181463 w 1741170"/>
                  <a:gd name="connsiteY18" fmla="*/ 363575 h 1741170"/>
                  <a:gd name="connsiteX19" fmla="*/ 438345 w 1741170"/>
                  <a:gd name="connsiteY19" fmla="*/ 440994 h 1741170"/>
                  <a:gd name="connsiteX20" fmla="*/ 714669 w 1741170"/>
                  <a:gd name="connsiteY20" fmla="*/ 281458 h 1741170"/>
                  <a:gd name="connsiteX21" fmla="*/ 776062 w 1741170"/>
                  <a:gd name="connsiteY21" fmla="*/ 20283 h 1741170"/>
                  <a:gd name="connsiteX22" fmla="*/ 965108 w 1741170"/>
                  <a:gd name="connsiteY22" fmla="*/ 20283 h 1741170"/>
                  <a:gd name="connsiteX23" fmla="*/ 1026502 w 1741170"/>
                  <a:gd name="connsiteY23" fmla="*/ 281459 h 1741170"/>
                  <a:gd name="connsiteX24" fmla="*/ 1302826 w 1741170"/>
                  <a:gd name="connsiteY24" fmla="*/ 440995 h 1741170"/>
                  <a:gd name="connsiteX25" fmla="*/ 1302825 w 1741170"/>
                  <a:gd name="connsiteY25" fmla="*/ 440994 h 1741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741170" h="1741170">
                    <a:moveTo>
                      <a:pt x="1302825" y="440994"/>
                    </a:moveTo>
                    <a:lnTo>
                      <a:pt x="1559707" y="363575"/>
                    </a:lnTo>
                    <a:lnTo>
                      <a:pt x="1654230" y="527293"/>
                    </a:lnTo>
                    <a:lnTo>
                      <a:pt x="1458742" y="711049"/>
                    </a:lnTo>
                    <a:cubicBezTo>
                      <a:pt x="1487079" y="815519"/>
                      <a:pt x="1487079" y="925651"/>
                      <a:pt x="1458742" y="1030120"/>
                    </a:cubicBezTo>
                    <a:lnTo>
                      <a:pt x="1654230" y="1213877"/>
                    </a:lnTo>
                    <a:lnTo>
                      <a:pt x="1559707" y="1377595"/>
                    </a:lnTo>
                    <a:lnTo>
                      <a:pt x="1302825" y="1300176"/>
                    </a:lnTo>
                    <a:cubicBezTo>
                      <a:pt x="1226520" y="1376951"/>
                      <a:pt x="1131143" y="1432018"/>
                      <a:pt x="1026501" y="1459712"/>
                    </a:cubicBezTo>
                    <a:lnTo>
                      <a:pt x="965108" y="1720887"/>
                    </a:lnTo>
                    <a:lnTo>
                      <a:pt x="776062" y="1720887"/>
                    </a:lnTo>
                    <a:lnTo>
                      <a:pt x="714668" y="1459711"/>
                    </a:lnTo>
                    <a:cubicBezTo>
                      <a:pt x="610026" y="1432017"/>
                      <a:pt x="514649" y="1376951"/>
                      <a:pt x="438344" y="1300175"/>
                    </a:cubicBezTo>
                    <a:lnTo>
                      <a:pt x="181463" y="1377595"/>
                    </a:lnTo>
                    <a:lnTo>
                      <a:pt x="86940" y="1213877"/>
                    </a:lnTo>
                    <a:lnTo>
                      <a:pt x="282428" y="1030121"/>
                    </a:lnTo>
                    <a:cubicBezTo>
                      <a:pt x="254091" y="925651"/>
                      <a:pt x="254091" y="815519"/>
                      <a:pt x="282428" y="711050"/>
                    </a:cubicBezTo>
                    <a:lnTo>
                      <a:pt x="86940" y="527293"/>
                    </a:lnTo>
                    <a:lnTo>
                      <a:pt x="181463" y="363575"/>
                    </a:lnTo>
                    <a:lnTo>
                      <a:pt x="438345" y="440994"/>
                    </a:lnTo>
                    <a:cubicBezTo>
                      <a:pt x="514650" y="364219"/>
                      <a:pt x="610027" y="309152"/>
                      <a:pt x="714669" y="281458"/>
                    </a:cubicBezTo>
                    <a:lnTo>
                      <a:pt x="776062" y="20283"/>
                    </a:lnTo>
                    <a:lnTo>
                      <a:pt x="965108" y="20283"/>
                    </a:lnTo>
                    <a:lnTo>
                      <a:pt x="1026502" y="281459"/>
                    </a:lnTo>
                    <a:cubicBezTo>
                      <a:pt x="1131144" y="309153"/>
                      <a:pt x="1226521" y="364219"/>
                      <a:pt x="1302826" y="440995"/>
                    </a:cubicBezTo>
                    <a:lnTo>
                      <a:pt x="1302825" y="440994"/>
                    </a:lnTo>
                    <a:close/>
                  </a:path>
                </a:pathLst>
              </a:custGeom>
              <a:solidFill>
                <a:srgbClr val="EE712A"/>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spcFirstLastPara="0" vert="horz" wrap="square" lIns="456125" tIns="458774" rIns="456125" bIns="458774" numCol="1" spcCol="1270" anchor="ctr" anchorCtr="0">
                <a:noAutofit/>
              </a:bodyPr>
              <a:lstStyle/>
              <a:p>
                <a:pPr marL="0" lvl="0" indent="0" algn="ctr" defTabSz="622300">
                  <a:lnSpc>
                    <a:spcPct val="90000"/>
                  </a:lnSpc>
                  <a:spcBef>
                    <a:spcPct val="0"/>
                  </a:spcBef>
                  <a:spcAft>
                    <a:spcPct val="35000"/>
                  </a:spcAft>
                  <a:buNone/>
                </a:pPr>
                <a:r>
                  <a:rPr lang="fr-FR" sz="1200" b="1" dirty="0">
                    <a:solidFill>
                      <a:schemeClr val="bg1"/>
                    </a:solidFill>
                    <a:latin typeface="Segoe UI Semibold" panose="020B0502040204020203" pitchFamily="34" charset="0"/>
                    <a:cs typeface="Segoe UI Semibold" panose="020B0502040204020203" pitchFamily="34" charset="0"/>
                  </a:rPr>
                  <a:t>Participants aux ateliers</a:t>
                </a:r>
              </a:p>
            </p:txBody>
          </p:sp>
          <p:sp>
            <p:nvSpPr>
              <p:cNvPr id="23" name="Forme libre 22">
                <a:extLst>
                  <a:ext uri="{FF2B5EF4-FFF2-40B4-BE49-F238E27FC236}">
                    <a16:creationId xmlns:a16="http://schemas.microsoft.com/office/drawing/2014/main" id="{FB777419-1356-6C1C-1A2C-6F662B9010B8}"/>
                  </a:ext>
                </a:extLst>
              </p:cNvPr>
              <p:cNvSpPr/>
              <p:nvPr/>
            </p:nvSpPr>
            <p:spPr>
              <a:xfrm rot="495667">
                <a:off x="3426976" y="1109196"/>
                <a:ext cx="1810940" cy="1810938"/>
              </a:xfrm>
              <a:custGeom>
                <a:avLst/>
                <a:gdLst>
                  <a:gd name="connsiteX0" fmla="*/ 1276503 w 1705991"/>
                  <a:gd name="connsiteY0" fmla="*/ 432084 h 1705991"/>
                  <a:gd name="connsiteX1" fmla="*/ 1528194 w 1705991"/>
                  <a:gd name="connsiteY1" fmla="*/ 356229 h 1705991"/>
                  <a:gd name="connsiteX2" fmla="*/ 1620807 w 1705991"/>
                  <a:gd name="connsiteY2" fmla="*/ 516640 h 1705991"/>
                  <a:gd name="connsiteX3" fmla="*/ 1429269 w 1705991"/>
                  <a:gd name="connsiteY3" fmla="*/ 696683 h 1705991"/>
                  <a:gd name="connsiteX4" fmla="*/ 1429269 w 1705991"/>
                  <a:gd name="connsiteY4" fmla="*/ 1009308 h 1705991"/>
                  <a:gd name="connsiteX5" fmla="*/ 1620807 w 1705991"/>
                  <a:gd name="connsiteY5" fmla="*/ 1189351 h 1705991"/>
                  <a:gd name="connsiteX6" fmla="*/ 1528194 w 1705991"/>
                  <a:gd name="connsiteY6" fmla="*/ 1349762 h 1705991"/>
                  <a:gd name="connsiteX7" fmla="*/ 1276503 w 1705991"/>
                  <a:gd name="connsiteY7" fmla="*/ 1273907 h 1705991"/>
                  <a:gd name="connsiteX8" fmla="*/ 1005762 w 1705991"/>
                  <a:gd name="connsiteY8" fmla="*/ 1430219 h 1705991"/>
                  <a:gd name="connsiteX9" fmla="*/ 945609 w 1705991"/>
                  <a:gd name="connsiteY9" fmla="*/ 1686118 h 1705991"/>
                  <a:gd name="connsiteX10" fmla="*/ 760382 w 1705991"/>
                  <a:gd name="connsiteY10" fmla="*/ 1686118 h 1705991"/>
                  <a:gd name="connsiteX11" fmla="*/ 700229 w 1705991"/>
                  <a:gd name="connsiteY11" fmla="*/ 1430219 h 1705991"/>
                  <a:gd name="connsiteX12" fmla="*/ 429488 w 1705991"/>
                  <a:gd name="connsiteY12" fmla="*/ 1273907 h 1705991"/>
                  <a:gd name="connsiteX13" fmla="*/ 177797 w 1705991"/>
                  <a:gd name="connsiteY13" fmla="*/ 1349762 h 1705991"/>
                  <a:gd name="connsiteX14" fmla="*/ 85184 w 1705991"/>
                  <a:gd name="connsiteY14" fmla="*/ 1189351 h 1705991"/>
                  <a:gd name="connsiteX15" fmla="*/ 276722 w 1705991"/>
                  <a:gd name="connsiteY15" fmla="*/ 1009308 h 1705991"/>
                  <a:gd name="connsiteX16" fmla="*/ 276722 w 1705991"/>
                  <a:gd name="connsiteY16" fmla="*/ 696683 h 1705991"/>
                  <a:gd name="connsiteX17" fmla="*/ 85184 w 1705991"/>
                  <a:gd name="connsiteY17" fmla="*/ 516640 h 1705991"/>
                  <a:gd name="connsiteX18" fmla="*/ 177797 w 1705991"/>
                  <a:gd name="connsiteY18" fmla="*/ 356229 h 1705991"/>
                  <a:gd name="connsiteX19" fmla="*/ 429488 w 1705991"/>
                  <a:gd name="connsiteY19" fmla="*/ 432084 h 1705991"/>
                  <a:gd name="connsiteX20" fmla="*/ 700229 w 1705991"/>
                  <a:gd name="connsiteY20" fmla="*/ 275772 h 1705991"/>
                  <a:gd name="connsiteX21" fmla="*/ 760382 w 1705991"/>
                  <a:gd name="connsiteY21" fmla="*/ 19873 h 1705991"/>
                  <a:gd name="connsiteX22" fmla="*/ 945609 w 1705991"/>
                  <a:gd name="connsiteY22" fmla="*/ 19873 h 1705991"/>
                  <a:gd name="connsiteX23" fmla="*/ 1005762 w 1705991"/>
                  <a:gd name="connsiteY23" fmla="*/ 275772 h 1705991"/>
                  <a:gd name="connsiteX24" fmla="*/ 1276503 w 1705991"/>
                  <a:gd name="connsiteY24" fmla="*/ 432084 h 170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5991" h="1705991">
                    <a:moveTo>
                      <a:pt x="1098056" y="431536"/>
                    </a:moveTo>
                    <a:lnTo>
                      <a:pt x="1280528" y="318522"/>
                    </a:lnTo>
                    <a:lnTo>
                      <a:pt x="1387469" y="425463"/>
                    </a:lnTo>
                    <a:lnTo>
                      <a:pt x="1274455" y="607935"/>
                    </a:lnTo>
                    <a:cubicBezTo>
                      <a:pt x="1317984" y="682795"/>
                      <a:pt x="1340787" y="767899"/>
                      <a:pt x="1340521" y="854494"/>
                    </a:cubicBezTo>
                    <a:lnTo>
                      <a:pt x="1529629" y="956013"/>
                    </a:lnTo>
                    <a:lnTo>
                      <a:pt x="1490486" y="1102097"/>
                    </a:lnTo>
                    <a:lnTo>
                      <a:pt x="1275954" y="1095460"/>
                    </a:lnTo>
                    <a:cubicBezTo>
                      <a:pt x="1232887" y="1170587"/>
                      <a:pt x="1170587" y="1232887"/>
                      <a:pt x="1095460" y="1275954"/>
                    </a:cubicBezTo>
                    <a:lnTo>
                      <a:pt x="1102097" y="1490487"/>
                    </a:lnTo>
                    <a:lnTo>
                      <a:pt x="956013" y="1529630"/>
                    </a:lnTo>
                    <a:lnTo>
                      <a:pt x="854494" y="1340520"/>
                    </a:lnTo>
                    <a:cubicBezTo>
                      <a:pt x="767899" y="1340786"/>
                      <a:pt x="682795" y="1317983"/>
                      <a:pt x="607935" y="1274455"/>
                    </a:cubicBezTo>
                    <a:lnTo>
                      <a:pt x="425463" y="1387469"/>
                    </a:lnTo>
                    <a:lnTo>
                      <a:pt x="318522" y="1280528"/>
                    </a:lnTo>
                    <a:lnTo>
                      <a:pt x="431536" y="1098056"/>
                    </a:lnTo>
                    <a:cubicBezTo>
                      <a:pt x="388007" y="1023196"/>
                      <a:pt x="365204" y="938092"/>
                      <a:pt x="365470" y="851497"/>
                    </a:cubicBezTo>
                    <a:lnTo>
                      <a:pt x="176362" y="749978"/>
                    </a:lnTo>
                    <a:lnTo>
                      <a:pt x="215505" y="603894"/>
                    </a:lnTo>
                    <a:lnTo>
                      <a:pt x="430037" y="610531"/>
                    </a:lnTo>
                    <a:cubicBezTo>
                      <a:pt x="473104" y="535404"/>
                      <a:pt x="535404" y="473104"/>
                      <a:pt x="610531" y="430037"/>
                    </a:cubicBezTo>
                    <a:lnTo>
                      <a:pt x="603894" y="215504"/>
                    </a:lnTo>
                    <a:lnTo>
                      <a:pt x="749978" y="176361"/>
                    </a:lnTo>
                    <a:lnTo>
                      <a:pt x="851497" y="365471"/>
                    </a:lnTo>
                    <a:cubicBezTo>
                      <a:pt x="938092" y="365205"/>
                      <a:pt x="1023196" y="388008"/>
                      <a:pt x="1098056" y="431536"/>
                    </a:cubicBezTo>
                    <a:close/>
                  </a:path>
                </a:pathLst>
              </a:custGeom>
              <a:solidFill>
                <a:srgbClr val="772080"/>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txBody>
              <a:bodyPr spcFirstLastPara="0" vert="horz" wrap="square" lIns="581121" tIns="581121" rIns="581121" bIns="581121" numCol="1" spcCol="1270" anchor="ctr" anchorCtr="0">
                <a:noAutofit/>
              </a:bodyPr>
              <a:lstStyle/>
              <a:p>
                <a:pPr marL="0" lvl="0" indent="0" algn="ctr" defTabSz="533400">
                  <a:spcBef>
                    <a:spcPct val="0"/>
                  </a:spcBef>
                  <a:spcAft>
                    <a:spcPct val="35000"/>
                  </a:spcAft>
                  <a:buNone/>
                </a:pPr>
                <a:r>
                  <a:rPr lang="fr-FR" sz="1200" b="1" i="0" kern="1200" noProof="0" dirty="0">
                    <a:solidFill>
                      <a:schemeClr val="bg1"/>
                    </a:solidFill>
                    <a:latin typeface="Segoe UI Semibold" panose="020B0502040204020203" pitchFamily="34" charset="0"/>
                    <a:ea typeface="+mn-ea"/>
                    <a:cs typeface="Segoe UI Semibold" panose="020B0502040204020203" pitchFamily="34" charset="0"/>
                  </a:rPr>
                  <a:t>Cadre temporel</a:t>
                </a:r>
              </a:p>
            </p:txBody>
          </p:sp>
          <p:sp>
            <p:nvSpPr>
              <p:cNvPr id="25" name="Forme 24">
                <a:extLst>
                  <a:ext uri="{FF2B5EF4-FFF2-40B4-BE49-F238E27FC236}">
                    <a16:creationId xmlns:a16="http://schemas.microsoft.com/office/drawing/2014/main" id="{49BD1B36-34A7-C351-E46B-E22AB1B74C4C}"/>
                  </a:ext>
                </a:extLst>
              </p:cNvPr>
              <p:cNvSpPr/>
              <p:nvPr/>
            </p:nvSpPr>
            <p:spPr>
              <a:xfrm>
                <a:off x="2268991" y="2042096"/>
                <a:ext cx="2226521" cy="2226521"/>
              </a:xfrm>
              <a:prstGeom prst="leftCircularArrow">
                <a:avLst>
                  <a:gd name="adj1" fmla="val 6452"/>
                  <a:gd name="adj2" fmla="val 429999"/>
                  <a:gd name="adj3" fmla="val 10489124"/>
                  <a:gd name="adj4" fmla="val 14907186"/>
                  <a:gd name="adj5" fmla="val 7527"/>
                </a:avLst>
              </a:prstGeom>
              <a:solidFill>
                <a:srgbClr val="EE712A"/>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3">
                  <a:hueOff val="0"/>
                  <a:satOff val="0"/>
                  <a:lumOff val="0"/>
                  <a:alphaOff val="0"/>
                </a:schemeClr>
              </a:fillRef>
              <a:effectRef idx="3">
                <a:schemeClr val="accent3">
                  <a:hueOff val="0"/>
                  <a:satOff val="0"/>
                  <a:lumOff val="0"/>
                  <a:alphaOff val="0"/>
                </a:schemeClr>
              </a:effectRef>
              <a:fontRef idx="minor">
                <a:schemeClr val="lt1"/>
              </a:fontRef>
            </p:style>
            <p:txBody>
              <a:bodyPr/>
              <a:lstStyle/>
              <a:p>
                <a:endParaRPr lang="fr-FR"/>
              </a:p>
            </p:txBody>
          </p:sp>
          <p:sp>
            <p:nvSpPr>
              <p:cNvPr id="26" name="Flèche en arc 25">
                <a:extLst>
                  <a:ext uri="{FF2B5EF4-FFF2-40B4-BE49-F238E27FC236}">
                    <a16:creationId xmlns:a16="http://schemas.microsoft.com/office/drawing/2014/main" id="{280617CA-6DD4-5F32-972E-3F83D9B01719}"/>
                  </a:ext>
                </a:extLst>
              </p:cNvPr>
              <p:cNvSpPr/>
              <p:nvPr/>
            </p:nvSpPr>
            <p:spPr>
              <a:xfrm rot="495667">
                <a:off x="3200711" y="974441"/>
                <a:ext cx="2080448" cy="2080448"/>
              </a:xfrm>
              <a:prstGeom prst="circularArrow">
                <a:avLst>
                  <a:gd name="adj1" fmla="val 5984"/>
                  <a:gd name="adj2" fmla="val 394124"/>
                  <a:gd name="adj3" fmla="val 13313824"/>
                  <a:gd name="adj4" fmla="val 10508221"/>
                  <a:gd name="adj5" fmla="val 6981"/>
                </a:avLst>
              </a:prstGeom>
              <a:solidFill>
                <a:srgbClr val="772080"/>
              </a:solidFill>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hemeClr val="accent4">
                  <a:hueOff val="0"/>
                  <a:satOff val="0"/>
                  <a:lumOff val="0"/>
                  <a:alphaOff val="0"/>
                </a:schemeClr>
              </a:fillRef>
              <a:effectRef idx="3">
                <a:schemeClr val="accent4">
                  <a:hueOff val="0"/>
                  <a:satOff val="0"/>
                  <a:lumOff val="0"/>
                  <a:alphaOff val="0"/>
                </a:schemeClr>
              </a:effectRef>
              <a:fontRef idx="minor">
                <a:schemeClr val="lt1"/>
              </a:fontRef>
            </p:style>
          </p:sp>
        </p:grpSp>
      </p:grpSp>
      <p:sp>
        <p:nvSpPr>
          <p:cNvPr id="8" name="Rectangle 7"/>
          <p:cNvSpPr/>
          <p:nvPr/>
        </p:nvSpPr>
        <p:spPr>
          <a:xfrm>
            <a:off x="6898214" y="3217380"/>
            <a:ext cx="170258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fr-FR" sz="1200" b="1" dirty="0">
                <a:solidFill>
                  <a:srgbClr val="53A2DB"/>
                </a:solidFill>
                <a:latin typeface="Segoe UI" panose="020B0502040204020203" pitchFamily="34" charset="0"/>
                <a:cs typeface="Segoe UI" panose="020B0502040204020203" pitchFamily="34" charset="0"/>
              </a:rPr>
              <a:t>Choix des ateliers</a:t>
            </a:r>
            <a:br>
              <a:rPr lang="fr-FR" sz="1200" b="1"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à conduire + granularité</a:t>
            </a:r>
          </a:p>
        </p:txBody>
      </p:sp>
      <p:sp>
        <p:nvSpPr>
          <p:cNvPr id="10" name="Rectangle 9"/>
          <p:cNvSpPr/>
          <p:nvPr/>
        </p:nvSpPr>
        <p:spPr>
          <a:xfrm>
            <a:off x="5076055" y="1388252"/>
            <a:ext cx="3397773" cy="6681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fr-FR" sz="1200" b="1" dirty="0">
                <a:solidFill>
                  <a:srgbClr val="772080"/>
                </a:solidFill>
                <a:latin typeface="Segoe UI" panose="020B0502040204020203" pitchFamily="34" charset="0"/>
                <a:cs typeface="Segoe UI" panose="020B0502040204020203" pitchFamily="34" charset="0"/>
              </a:rPr>
              <a:t>Durée des cycles stratégiques/opérationnels</a:t>
            </a:r>
          </a:p>
          <a:p>
            <a:r>
              <a:rPr lang="fr-FR" sz="1200" dirty="0">
                <a:solidFill>
                  <a:srgbClr val="252525"/>
                </a:solidFill>
                <a:latin typeface="Segoe UI" panose="020B0502040204020203" pitchFamily="34" charset="0"/>
                <a:cs typeface="Segoe UI" panose="020B0502040204020203" pitchFamily="34" charset="0"/>
              </a:rPr>
              <a:t>(cadre légal, réglementaire ou normatif, évolution du périmètre, cadre de mise à jour, incident, etc.)</a:t>
            </a:r>
          </a:p>
        </p:txBody>
      </p:sp>
      <p:sp>
        <p:nvSpPr>
          <p:cNvPr id="12" name="Rectangle 11"/>
          <p:cNvSpPr/>
          <p:nvPr/>
        </p:nvSpPr>
        <p:spPr>
          <a:xfrm>
            <a:off x="819201" y="2658335"/>
            <a:ext cx="1459904" cy="620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r>
              <a:rPr lang="fr-FR" sz="1200" b="1" dirty="0">
                <a:solidFill>
                  <a:srgbClr val="EE712A"/>
                </a:solidFill>
                <a:latin typeface="Segoe UI" panose="020B0502040204020203" pitchFamily="34" charset="0"/>
                <a:cs typeface="Segoe UI" panose="020B0502040204020203" pitchFamily="34" charset="0"/>
              </a:rPr>
              <a:t>Rôles et responsabilités</a:t>
            </a:r>
          </a:p>
        </p:txBody>
      </p:sp>
      <p:sp>
        <p:nvSpPr>
          <p:cNvPr id="4" name="Title 4">
            <a:extLst>
              <a:ext uri="{FF2B5EF4-FFF2-40B4-BE49-F238E27FC236}">
                <a16:creationId xmlns:a16="http://schemas.microsoft.com/office/drawing/2014/main" id="{A5FA7DC5-A5F4-EC20-86BC-527AB06433C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cadre de l’étude</a:t>
            </a:r>
            <a:endParaRPr lang="fr-FR" sz="1800" dirty="0">
              <a:solidFill>
                <a:srgbClr val="252525"/>
              </a:solidFill>
              <a:latin typeface="Segoe UI" panose="020B0502040204020203" pitchFamily="34" charset="0"/>
              <a:ea typeface="Malgun Gothic" panose="020B0503020000020004" pitchFamily="34" charset="-127"/>
              <a:cs typeface="Segoe UI" panose="020B0502040204020203" pitchFamily="34" charset="0"/>
            </a:endParaRPr>
          </a:p>
        </p:txBody>
      </p:sp>
      <p:sp>
        <p:nvSpPr>
          <p:cNvPr id="5" name="ZoneTexte 4">
            <a:extLst>
              <a:ext uri="{FF2B5EF4-FFF2-40B4-BE49-F238E27FC236}">
                <a16:creationId xmlns:a16="http://schemas.microsoft.com/office/drawing/2014/main" id="{F3F8CF48-F595-5A7F-AFF4-BEE0268B7E5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1-1</a:t>
            </a:r>
          </a:p>
        </p:txBody>
      </p:sp>
    </p:spTree>
    <p:extLst>
      <p:ext uri="{BB962C8B-B14F-4D97-AF65-F5344CB8AC3E}">
        <p14:creationId xmlns:p14="http://schemas.microsoft.com/office/powerpoint/2010/main" val="3275669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F253E190-4B7E-537F-9AE4-4E9435A91D66}"/>
              </a:ext>
            </a:extLst>
          </p:cNvPr>
          <p:cNvPicPr>
            <a:picLocks noChangeAspect="1"/>
          </p:cNvPicPr>
          <p:nvPr/>
        </p:nvPicPr>
        <p:blipFill>
          <a:blip r:embed="rId4"/>
          <a:stretch>
            <a:fillRect/>
          </a:stretch>
        </p:blipFill>
        <p:spPr>
          <a:xfrm>
            <a:off x="4097288" y="962048"/>
            <a:ext cx="4043512" cy="1600013"/>
          </a:xfrm>
          <a:prstGeom prst="rect">
            <a:avLst/>
          </a:prstGeom>
        </p:spPr>
      </p:pic>
      <p:sp>
        <p:nvSpPr>
          <p:cNvPr id="6" name="ZoneTexte 5"/>
          <p:cNvSpPr txBox="1"/>
          <p:nvPr/>
        </p:nvSpPr>
        <p:spPr>
          <a:xfrm>
            <a:off x="2063668" y="4649887"/>
            <a:ext cx="6083432" cy="153888"/>
          </a:xfrm>
          <a:prstGeom prst="rect">
            <a:avLst/>
          </a:prstGeom>
          <a:noFill/>
        </p:spPr>
        <p:txBody>
          <a:bodyPr wrap="square" lIns="0" tIns="0" rIns="0" bIns="0" rtlCol="0">
            <a:spAutoFit/>
          </a:bodyPr>
          <a:lstStyle/>
          <a:p>
            <a:pPr algn="r"/>
            <a:r>
              <a:rPr lang="fr-FR" sz="1000" b="1" i="1" dirty="0">
                <a:solidFill>
                  <a:srgbClr val="E7007E"/>
                </a:solidFill>
                <a:latin typeface="Segoe UI" panose="020B0502040204020203" pitchFamily="34" charset="0"/>
                <a:cs typeface="Segoe UI" panose="020B0502040204020203" pitchFamily="34" charset="0"/>
              </a:rPr>
              <a:t>R</a:t>
            </a:r>
            <a:r>
              <a:rPr lang="fr-FR" sz="1000" i="1" dirty="0">
                <a:solidFill>
                  <a:srgbClr val="252525"/>
                </a:solidFill>
                <a:latin typeface="Segoe UI" panose="020B0502040204020203" pitchFamily="34" charset="0"/>
                <a:cs typeface="Segoe UI" panose="020B0502040204020203" pitchFamily="34" charset="0"/>
              </a:rPr>
              <a:t> = Responsable </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1000" i="1" dirty="0">
                <a:solidFill>
                  <a:srgbClr val="252525"/>
                </a:solidFill>
                <a:latin typeface="Segoe UI" panose="020B0502040204020203" pitchFamily="34" charset="0"/>
                <a:cs typeface="Segoe UI" panose="020B0502040204020203" pitchFamily="34" charset="0"/>
              </a:rPr>
              <a:t>|</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fr-FR" sz="1000" i="1" dirty="0">
                <a:solidFill>
                  <a:srgbClr val="252525"/>
                </a:solidFill>
                <a:latin typeface="Segoe UI" panose="020B0502040204020203" pitchFamily="34" charset="0"/>
                <a:cs typeface="Segoe UI" panose="020B0502040204020203" pitchFamily="34" charset="0"/>
              </a:rPr>
              <a:t> </a:t>
            </a:r>
            <a:r>
              <a:rPr lang="fr-FR" sz="1000" b="1" i="1" dirty="0">
                <a:solidFill>
                  <a:srgbClr val="E7007E"/>
                </a:solidFill>
                <a:latin typeface="Segoe UI" panose="020B0502040204020203" pitchFamily="34" charset="0"/>
                <a:cs typeface="Segoe UI" panose="020B0502040204020203" pitchFamily="34" charset="0"/>
              </a:rPr>
              <a:t>A</a:t>
            </a:r>
            <a:r>
              <a:rPr lang="fr-FR" sz="1000" i="1" dirty="0">
                <a:solidFill>
                  <a:srgbClr val="252525"/>
                </a:solidFill>
                <a:latin typeface="Segoe UI" panose="020B0502040204020203" pitchFamily="34" charset="0"/>
                <a:cs typeface="Segoe UI" panose="020B0502040204020203" pitchFamily="34" charset="0"/>
              </a:rPr>
              <a:t> = Approbateur</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1000" i="1" dirty="0">
                <a:solidFill>
                  <a:srgbClr val="252525"/>
                </a:solidFill>
                <a:latin typeface="Segoe UI" panose="020B0502040204020203" pitchFamily="34" charset="0"/>
                <a:cs typeface="Segoe UI" panose="020B0502040204020203" pitchFamily="34" charset="0"/>
              </a:rPr>
              <a:t>|</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fr-FR" sz="1000" b="1" i="1" dirty="0">
                <a:solidFill>
                  <a:srgbClr val="E7007E"/>
                </a:solidFill>
                <a:latin typeface="Segoe UI" panose="020B0502040204020203" pitchFamily="34" charset="0"/>
                <a:cs typeface="Segoe UI" panose="020B0502040204020203" pitchFamily="34" charset="0"/>
              </a:rPr>
              <a:t>C</a:t>
            </a:r>
            <a:r>
              <a:rPr lang="fr-FR" sz="1000" i="1" dirty="0">
                <a:solidFill>
                  <a:srgbClr val="252525"/>
                </a:solidFill>
                <a:latin typeface="Segoe UI" panose="020B0502040204020203" pitchFamily="34" charset="0"/>
                <a:cs typeface="Segoe UI" panose="020B0502040204020203" pitchFamily="34" charset="0"/>
              </a:rPr>
              <a:t> = Consulté</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en-US" sz="1000" i="1" dirty="0">
                <a:solidFill>
                  <a:srgbClr val="252525"/>
                </a:solidFill>
                <a:latin typeface="Segoe UI" panose="020B0502040204020203" pitchFamily="34" charset="0"/>
                <a:cs typeface="Segoe UI" panose="020B0502040204020203" pitchFamily="34" charset="0"/>
              </a:rPr>
              <a:t>|</a:t>
            </a:r>
            <a:r>
              <a:rPr lang="en-US" sz="1000" i="1" baseline="0" dirty="0">
                <a:solidFill>
                  <a:srgbClr val="252525"/>
                </a:solidFill>
                <a:latin typeface="Segoe UI" panose="020B0502040204020203" pitchFamily="34" charset="0"/>
                <a:ea typeface="Verdana" pitchFamily="34" charset="0"/>
                <a:cs typeface="Segoe UI" panose="020B0502040204020203" pitchFamily="34" charset="0"/>
              </a:rPr>
              <a:t> </a:t>
            </a:r>
            <a:r>
              <a:rPr lang="fr-FR" sz="1000" b="1" i="1" dirty="0">
                <a:solidFill>
                  <a:srgbClr val="E7007E"/>
                </a:solidFill>
                <a:latin typeface="Segoe UI" panose="020B0502040204020203" pitchFamily="34" charset="0"/>
                <a:cs typeface="Segoe UI" panose="020B0502040204020203" pitchFamily="34" charset="0"/>
              </a:rPr>
              <a:t>I</a:t>
            </a:r>
            <a:r>
              <a:rPr lang="fr-FR" sz="1000" i="1" dirty="0">
                <a:solidFill>
                  <a:srgbClr val="252525"/>
                </a:solidFill>
                <a:latin typeface="Segoe UI" panose="020B0502040204020203" pitchFamily="34" charset="0"/>
                <a:cs typeface="Segoe UI" panose="020B0502040204020203" pitchFamily="34" charset="0"/>
              </a:rPr>
              <a:t> = Informé</a:t>
            </a:r>
          </a:p>
        </p:txBody>
      </p:sp>
      <p:graphicFrame>
        <p:nvGraphicFramePr>
          <p:cNvPr id="8" name="Tableau 7">
            <a:extLst>
              <a:ext uri="{FF2B5EF4-FFF2-40B4-BE49-F238E27FC236}">
                <a16:creationId xmlns:a16="http://schemas.microsoft.com/office/drawing/2014/main" id="{6BF8991E-3793-D9DE-189A-38E261C6C571}"/>
              </a:ext>
            </a:extLst>
          </p:cNvPr>
          <p:cNvGraphicFramePr>
            <a:graphicFrameLocks noGrp="1"/>
          </p:cNvGraphicFramePr>
          <p:nvPr>
            <p:extLst>
              <p:ext uri="{D42A27DB-BD31-4B8C-83A1-F6EECF244321}">
                <p14:modId xmlns:p14="http://schemas.microsoft.com/office/powerpoint/2010/main" val="1283909048"/>
              </p:ext>
            </p:extLst>
          </p:nvPr>
        </p:nvGraphicFramePr>
        <p:xfrm>
          <a:off x="1120800" y="2562061"/>
          <a:ext cx="7020000" cy="2016000"/>
        </p:xfrm>
        <a:graphic>
          <a:graphicData uri="http://schemas.openxmlformats.org/drawingml/2006/table">
            <a:tbl>
              <a:tblPr firstRow="1" firstCol="1" bandRow="1"/>
              <a:tblGrid>
                <a:gridCol w="2988000">
                  <a:extLst>
                    <a:ext uri="{9D8B030D-6E8A-4147-A177-3AD203B41FA5}">
                      <a16:colId xmlns:a16="http://schemas.microsoft.com/office/drawing/2014/main" val="20000"/>
                    </a:ext>
                  </a:extLst>
                </a:gridCol>
                <a:gridCol w="1008000">
                  <a:extLst>
                    <a:ext uri="{9D8B030D-6E8A-4147-A177-3AD203B41FA5}">
                      <a16:colId xmlns:a16="http://schemas.microsoft.com/office/drawing/2014/main" val="20001"/>
                    </a:ext>
                  </a:extLst>
                </a:gridCol>
                <a:gridCol w="1008000">
                  <a:extLst>
                    <a:ext uri="{9D8B030D-6E8A-4147-A177-3AD203B41FA5}">
                      <a16:colId xmlns:a16="http://schemas.microsoft.com/office/drawing/2014/main" val="3058908152"/>
                    </a:ext>
                  </a:extLst>
                </a:gridCol>
                <a:gridCol w="1008000">
                  <a:extLst>
                    <a:ext uri="{9D8B030D-6E8A-4147-A177-3AD203B41FA5}">
                      <a16:colId xmlns:a16="http://schemas.microsoft.com/office/drawing/2014/main" val="93463851"/>
                    </a:ext>
                  </a:extLst>
                </a:gridCol>
                <a:gridCol w="1008000">
                  <a:extLst>
                    <a:ext uri="{9D8B030D-6E8A-4147-A177-3AD203B41FA5}">
                      <a16:colId xmlns:a16="http://schemas.microsoft.com/office/drawing/2014/main" val="3315180043"/>
                    </a:ext>
                  </a:extLst>
                </a:gridCol>
              </a:tblGrid>
              <a:tr h="504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algn="l"/>
                      <a:r>
                        <a:rPr lang="fr-FR" sz="1200" kern="1200">
                          <a:solidFill>
                            <a:srgbClr val="252525"/>
                          </a:solidFill>
                          <a:latin typeface="Segoe UI" panose="020B0502040204020203" pitchFamily="34" charset="0"/>
                          <a:ea typeface="+mn-ea"/>
                          <a:cs typeface="Segoe UI" panose="020B0502040204020203" pitchFamily="34" charset="0"/>
                        </a:rPr>
                        <a:t>Identifier le socle de sécurité adapté à l’objet de l’étude </a:t>
                      </a: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72000" marR="72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504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Être en conformité avec les référentiels de sécurité numérique</a:t>
                      </a:r>
                    </a:p>
                  </a:txBody>
                  <a:tcPr marL="72000" marR="72000"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504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a:solidFill>
                            <a:srgbClr val="252525"/>
                          </a:solidFill>
                          <a:latin typeface="Segoe UI" panose="020B0502040204020203" pitchFamily="34" charset="0"/>
                          <a:ea typeface="+mn-ea"/>
                          <a:cs typeface="Segoe UI" panose="020B0502040204020203" pitchFamily="34" charset="0"/>
                        </a:rPr>
                        <a:t>Évaluer le niveau de menace de l’écosystème vis-à-vis de l’objet de l’étude</a:t>
                      </a:r>
                    </a:p>
                  </a:txBody>
                  <a:tcPr marL="72000" marR="72000"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50400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r>
                        <a:rPr lang="fr-FR" sz="1200" kern="1200" dirty="0">
                          <a:solidFill>
                            <a:srgbClr val="252525"/>
                          </a:solidFill>
                          <a:latin typeface="Segoe UI" panose="020B0502040204020203" pitchFamily="34" charset="0"/>
                          <a:ea typeface="+mn-ea"/>
                          <a:cs typeface="Segoe UI" panose="020B0502040204020203" pitchFamily="34" charset="0"/>
                        </a:rPr>
                        <a:t>Identifier et analyser les scénarios de haut niveau, intégrant l’écosystème</a:t>
                      </a:r>
                    </a:p>
                  </a:txBody>
                  <a:tcPr marL="72000" marR="72000" marT="33487" marB="33487"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200" kern="1200" dirty="0">
                        <a:solidFill>
                          <a:srgbClr val="252525"/>
                        </a:solidFill>
                        <a:latin typeface="Segoe UI" panose="020B0502040204020203" pitchFamily="34" charset="0"/>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
        <p:nvSpPr>
          <p:cNvPr id="9" name="Ellipse 8">
            <a:extLst>
              <a:ext uri="{FF2B5EF4-FFF2-40B4-BE49-F238E27FC236}">
                <a16:creationId xmlns:a16="http://schemas.microsoft.com/office/drawing/2014/main" id="{1D4A45F8-E98E-958C-1AE8-03F0AF12D3D3}"/>
              </a:ext>
            </a:extLst>
          </p:cNvPr>
          <p:cNvSpPr>
            <a:spLocks noChangeAspect="1"/>
          </p:cNvSpPr>
          <p:nvPr/>
        </p:nvSpPr>
        <p:spPr>
          <a:xfrm>
            <a:off x="4475212" y="264871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R</a:t>
            </a:r>
          </a:p>
        </p:txBody>
      </p:sp>
      <p:sp>
        <p:nvSpPr>
          <p:cNvPr id="10" name="Ellipse 9">
            <a:extLst>
              <a:ext uri="{FF2B5EF4-FFF2-40B4-BE49-F238E27FC236}">
                <a16:creationId xmlns:a16="http://schemas.microsoft.com/office/drawing/2014/main" id="{4087B3DF-51A7-FFE4-7C7A-89B46596677F}"/>
              </a:ext>
            </a:extLst>
          </p:cNvPr>
          <p:cNvSpPr>
            <a:spLocks noChangeAspect="1"/>
          </p:cNvSpPr>
          <p:nvPr/>
        </p:nvSpPr>
        <p:spPr>
          <a:xfrm>
            <a:off x="5464267" y="264871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A</a:t>
            </a:r>
          </a:p>
        </p:txBody>
      </p:sp>
      <p:sp>
        <p:nvSpPr>
          <p:cNvPr id="11" name="Ellipse 10">
            <a:extLst>
              <a:ext uri="{FF2B5EF4-FFF2-40B4-BE49-F238E27FC236}">
                <a16:creationId xmlns:a16="http://schemas.microsoft.com/office/drawing/2014/main" id="{2ABE829F-2CB6-9C81-C354-8517515EF0D1}"/>
              </a:ext>
            </a:extLst>
          </p:cNvPr>
          <p:cNvSpPr>
            <a:spLocks noChangeAspect="1"/>
          </p:cNvSpPr>
          <p:nvPr/>
        </p:nvSpPr>
        <p:spPr>
          <a:xfrm>
            <a:off x="7469624" y="264871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C</a:t>
            </a:r>
          </a:p>
        </p:txBody>
      </p:sp>
      <p:sp>
        <p:nvSpPr>
          <p:cNvPr id="12" name="Ellipse 11">
            <a:extLst>
              <a:ext uri="{FF2B5EF4-FFF2-40B4-BE49-F238E27FC236}">
                <a16:creationId xmlns:a16="http://schemas.microsoft.com/office/drawing/2014/main" id="{4CC3487C-ACBD-B16D-799C-DFAAD47DB978}"/>
              </a:ext>
            </a:extLst>
          </p:cNvPr>
          <p:cNvSpPr>
            <a:spLocks noChangeAspect="1"/>
          </p:cNvSpPr>
          <p:nvPr/>
        </p:nvSpPr>
        <p:spPr>
          <a:xfrm>
            <a:off x="4475212" y="3153716"/>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R</a:t>
            </a:r>
          </a:p>
        </p:txBody>
      </p:sp>
      <p:sp>
        <p:nvSpPr>
          <p:cNvPr id="13" name="Ellipse 12">
            <a:extLst>
              <a:ext uri="{FF2B5EF4-FFF2-40B4-BE49-F238E27FC236}">
                <a16:creationId xmlns:a16="http://schemas.microsoft.com/office/drawing/2014/main" id="{22518A1D-7AE3-AD3C-1D14-E9FB9C991007}"/>
              </a:ext>
            </a:extLst>
          </p:cNvPr>
          <p:cNvSpPr>
            <a:spLocks noChangeAspect="1"/>
          </p:cNvSpPr>
          <p:nvPr/>
        </p:nvSpPr>
        <p:spPr>
          <a:xfrm>
            <a:off x="5464267" y="3153716"/>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A</a:t>
            </a:r>
          </a:p>
        </p:txBody>
      </p:sp>
      <p:sp>
        <p:nvSpPr>
          <p:cNvPr id="14" name="Ellipse 13">
            <a:extLst>
              <a:ext uri="{FF2B5EF4-FFF2-40B4-BE49-F238E27FC236}">
                <a16:creationId xmlns:a16="http://schemas.microsoft.com/office/drawing/2014/main" id="{3E1BD992-33F7-8901-E679-DFA098165D2B}"/>
              </a:ext>
            </a:extLst>
          </p:cNvPr>
          <p:cNvSpPr>
            <a:spLocks noChangeAspect="1"/>
          </p:cNvSpPr>
          <p:nvPr/>
        </p:nvSpPr>
        <p:spPr>
          <a:xfrm>
            <a:off x="7469624" y="3153716"/>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I</a:t>
            </a:r>
          </a:p>
        </p:txBody>
      </p:sp>
      <p:sp>
        <p:nvSpPr>
          <p:cNvPr id="15" name="Ellipse 14">
            <a:extLst>
              <a:ext uri="{FF2B5EF4-FFF2-40B4-BE49-F238E27FC236}">
                <a16:creationId xmlns:a16="http://schemas.microsoft.com/office/drawing/2014/main" id="{3B1CC385-1293-210B-247D-6040FC9ED6A8}"/>
              </a:ext>
            </a:extLst>
          </p:cNvPr>
          <p:cNvSpPr>
            <a:spLocks noChangeAspect="1"/>
          </p:cNvSpPr>
          <p:nvPr/>
        </p:nvSpPr>
        <p:spPr>
          <a:xfrm>
            <a:off x="4475212" y="3655019"/>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I</a:t>
            </a:r>
          </a:p>
        </p:txBody>
      </p:sp>
      <p:sp>
        <p:nvSpPr>
          <p:cNvPr id="16" name="Ellipse 15">
            <a:extLst>
              <a:ext uri="{FF2B5EF4-FFF2-40B4-BE49-F238E27FC236}">
                <a16:creationId xmlns:a16="http://schemas.microsoft.com/office/drawing/2014/main" id="{22B0E28F-67BF-9754-00B9-74C2288DAB81}"/>
              </a:ext>
            </a:extLst>
          </p:cNvPr>
          <p:cNvSpPr>
            <a:spLocks noChangeAspect="1"/>
          </p:cNvSpPr>
          <p:nvPr/>
        </p:nvSpPr>
        <p:spPr>
          <a:xfrm>
            <a:off x="5464267" y="3655019"/>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I</a:t>
            </a:r>
          </a:p>
        </p:txBody>
      </p:sp>
      <p:sp>
        <p:nvSpPr>
          <p:cNvPr id="17" name="Ellipse 16">
            <a:extLst>
              <a:ext uri="{FF2B5EF4-FFF2-40B4-BE49-F238E27FC236}">
                <a16:creationId xmlns:a16="http://schemas.microsoft.com/office/drawing/2014/main" id="{A9B77A1B-81A1-D672-1C87-BBF5D065BC0F}"/>
              </a:ext>
            </a:extLst>
          </p:cNvPr>
          <p:cNvSpPr>
            <a:spLocks noChangeAspect="1"/>
          </p:cNvSpPr>
          <p:nvPr/>
        </p:nvSpPr>
        <p:spPr>
          <a:xfrm>
            <a:off x="7469624" y="3655019"/>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C</a:t>
            </a:r>
          </a:p>
        </p:txBody>
      </p:sp>
      <p:sp>
        <p:nvSpPr>
          <p:cNvPr id="18" name="Ellipse 17">
            <a:extLst>
              <a:ext uri="{FF2B5EF4-FFF2-40B4-BE49-F238E27FC236}">
                <a16:creationId xmlns:a16="http://schemas.microsoft.com/office/drawing/2014/main" id="{FAD23DB7-F6F7-D1A1-A675-A88048B5ECF9}"/>
              </a:ext>
            </a:extLst>
          </p:cNvPr>
          <p:cNvSpPr>
            <a:spLocks noChangeAspect="1"/>
          </p:cNvSpPr>
          <p:nvPr/>
        </p:nvSpPr>
        <p:spPr>
          <a:xfrm>
            <a:off x="4475212" y="415245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C</a:t>
            </a:r>
          </a:p>
        </p:txBody>
      </p:sp>
      <p:sp>
        <p:nvSpPr>
          <p:cNvPr id="19" name="Ellipse 18">
            <a:extLst>
              <a:ext uri="{FF2B5EF4-FFF2-40B4-BE49-F238E27FC236}">
                <a16:creationId xmlns:a16="http://schemas.microsoft.com/office/drawing/2014/main" id="{633407CF-83D9-3D8C-2975-8237573AA594}"/>
              </a:ext>
            </a:extLst>
          </p:cNvPr>
          <p:cNvSpPr>
            <a:spLocks noChangeAspect="1"/>
          </p:cNvSpPr>
          <p:nvPr/>
        </p:nvSpPr>
        <p:spPr>
          <a:xfrm>
            <a:off x="5464267" y="415245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R</a:t>
            </a:r>
          </a:p>
        </p:txBody>
      </p:sp>
      <p:sp>
        <p:nvSpPr>
          <p:cNvPr id="20" name="Ellipse 19">
            <a:extLst>
              <a:ext uri="{FF2B5EF4-FFF2-40B4-BE49-F238E27FC236}">
                <a16:creationId xmlns:a16="http://schemas.microsoft.com/office/drawing/2014/main" id="{5D75B6A1-EEA4-F570-70C7-D7CDEF17C984}"/>
              </a:ext>
            </a:extLst>
          </p:cNvPr>
          <p:cNvSpPr>
            <a:spLocks noChangeAspect="1"/>
          </p:cNvSpPr>
          <p:nvPr/>
        </p:nvSpPr>
        <p:spPr>
          <a:xfrm>
            <a:off x="7469624" y="415245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A</a:t>
            </a:r>
          </a:p>
        </p:txBody>
      </p:sp>
      <p:sp>
        <p:nvSpPr>
          <p:cNvPr id="5" name="Ellipse 4">
            <a:extLst>
              <a:ext uri="{FF2B5EF4-FFF2-40B4-BE49-F238E27FC236}">
                <a16:creationId xmlns:a16="http://schemas.microsoft.com/office/drawing/2014/main" id="{1C5DA6FC-EDBA-6CFA-8BEE-387839BB6B23}"/>
              </a:ext>
            </a:extLst>
          </p:cNvPr>
          <p:cNvSpPr>
            <a:spLocks noChangeAspect="1"/>
          </p:cNvSpPr>
          <p:nvPr/>
        </p:nvSpPr>
        <p:spPr>
          <a:xfrm>
            <a:off x="6470660" y="264871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i</a:t>
            </a:r>
          </a:p>
        </p:txBody>
      </p:sp>
      <p:sp>
        <p:nvSpPr>
          <p:cNvPr id="7" name="Ellipse 6">
            <a:extLst>
              <a:ext uri="{FF2B5EF4-FFF2-40B4-BE49-F238E27FC236}">
                <a16:creationId xmlns:a16="http://schemas.microsoft.com/office/drawing/2014/main" id="{A062AC24-DD79-C7E4-877A-5608D90A8578}"/>
              </a:ext>
            </a:extLst>
          </p:cNvPr>
          <p:cNvSpPr>
            <a:spLocks noChangeAspect="1"/>
          </p:cNvSpPr>
          <p:nvPr/>
        </p:nvSpPr>
        <p:spPr>
          <a:xfrm>
            <a:off x="6470660" y="3153716"/>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C</a:t>
            </a:r>
          </a:p>
        </p:txBody>
      </p:sp>
      <p:sp>
        <p:nvSpPr>
          <p:cNvPr id="21" name="Ellipse 20">
            <a:extLst>
              <a:ext uri="{FF2B5EF4-FFF2-40B4-BE49-F238E27FC236}">
                <a16:creationId xmlns:a16="http://schemas.microsoft.com/office/drawing/2014/main" id="{9E3F6F7D-5FC5-9323-3972-D297A0F3F599}"/>
              </a:ext>
            </a:extLst>
          </p:cNvPr>
          <p:cNvSpPr>
            <a:spLocks noChangeAspect="1"/>
          </p:cNvSpPr>
          <p:nvPr/>
        </p:nvSpPr>
        <p:spPr>
          <a:xfrm>
            <a:off x="6255856" y="3655019"/>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A</a:t>
            </a:r>
          </a:p>
        </p:txBody>
      </p:sp>
      <p:sp>
        <p:nvSpPr>
          <p:cNvPr id="22" name="Ellipse 21">
            <a:extLst>
              <a:ext uri="{FF2B5EF4-FFF2-40B4-BE49-F238E27FC236}">
                <a16:creationId xmlns:a16="http://schemas.microsoft.com/office/drawing/2014/main" id="{A4B1A018-3BBC-05BC-5DB5-523E9EF8198A}"/>
              </a:ext>
            </a:extLst>
          </p:cNvPr>
          <p:cNvSpPr>
            <a:spLocks noChangeAspect="1"/>
          </p:cNvSpPr>
          <p:nvPr/>
        </p:nvSpPr>
        <p:spPr>
          <a:xfrm>
            <a:off x="6470660" y="4152453"/>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C</a:t>
            </a:r>
          </a:p>
        </p:txBody>
      </p:sp>
      <p:sp>
        <p:nvSpPr>
          <p:cNvPr id="23" name="Ellipse 22">
            <a:extLst>
              <a:ext uri="{FF2B5EF4-FFF2-40B4-BE49-F238E27FC236}">
                <a16:creationId xmlns:a16="http://schemas.microsoft.com/office/drawing/2014/main" id="{EB0F4385-55C2-8C36-C91F-D9DB28652549}"/>
              </a:ext>
            </a:extLst>
          </p:cNvPr>
          <p:cNvSpPr>
            <a:spLocks noChangeAspect="1"/>
          </p:cNvSpPr>
          <p:nvPr/>
        </p:nvSpPr>
        <p:spPr>
          <a:xfrm>
            <a:off x="6639302" y="3655019"/>
            <a:ext cx="360000" cy="359350"/>
          </a:xfrm>
          <a:prstGeom prst="ellipse">
            <a:avLst/>
          </a:prstGeom>
          <a:solidFill>
            <a:srgbClr val="E6007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100">
                <a:latin typeface="ITC Avant Garde Gothic Demi"/>
                <a:cs typeface="ITC Avant Garde Gothic Demi"/>
              </a:rPr>
              <a:t>R</a:t>
            </a:r>
          </a:p>
        </p:txBody>
      </p:sp>
      <p:sp>
        <p:nvSpPr>
          <p:cNvPr id="25" name="ZoneTexte 24">
            <a:extLst>
              <a:ext uri="{FF2B5EF4-FFF2-40B4-BE49-F238E27FC236}">
                <a16:creationId xmlns:a16="http://schemas.microsoft.com/office/drawing/2014/main" id="{F761B49D-A0F7-01F1-13D3-69D09F5EAD3A}"/>
              </a:ext>
            </a:extLst>
          </p:cNvPr>
          <p:cNvSpPr txBox="1"/>
          <p:nvPr/>
        </p:nvSpPr>
        <p:spPr>
          <a:xfrm>
            <a:off x="4097288" y="2235044"/>
            <a:ext cx="949424" cy="276999"/>
          </a:xfrm>
          <a:prstGeom prst="rect">
            <a:avLst/>
          </a:prstGeom>
          <a:noFill/>
        </p:spPr>
        <p:txBody>
          <a:bodyPr wrap="square" rtlCol="0">
            <a:spAutoFit/>
          </a:bodyPr>
          <a:lstStyle/>
          <a:p>
            <a:pPr marL="0" algn="ctr" rtl="0" eaLnBrk="1" fontAlgn="ctr" latinLnBrk="0" hangingPunct="1">
              <a:spcBef>
                <a:spcPts val="0"/>
              </a:spcBef>
              <a:spcAft>
                <a:spcPts val="0"/>
              </a:spcAft>
            </a:pPr>
            <a:r>
              <a:rPr lang="fr-FR" sz="1200" b="0" i="0" u="none" strike="noStrike" kern="1200">
                <a:solidFill>
                  <a:schemeClr val="bg1"/>
                </a:solidFill>
                <a:effectLst/>
                <a:latin typeface="Segoe UI" panose="020B0502040204020203" pitchFamily="34" charset="0"/>
                <a:ea typeface="Verdana" panose="020B0604030504040204" pitchFamily="34" charset="0"/>
                <a:cs typeface="Segoe UI" panose="020B0502040204020203" pitchFamily="34" charset="0"/>
              </a:rPr>
              <a:t>Pierre</a:t>
            </a:r>
            <a:endParaRPr lang="fr-FR" sz="1200" b="0" i="0" u="none" strike="noStrike">
              <a:solidFill>
                <a:schemeClr val="bg1"/>
              </a:solidFill>
              <a:effectLst/>
              <a:latin typeface="Segoe UI" panose="020B0502040204020203" pitchFamily="34" charset="0"/>
              <a:cs typeface="Segoe UI" panose="020B0502040204020203" pitchFamily="34" charset="0"/>
            </a:endParaRPr>
          </a:p>
        </p:txBody>
      </p:sp>
      <p:sp>
        <p:nvSpPr>
          <p:cNvPr id="28" name="ZoneTexte 27">
            <a:extLst>
              <a:ext uri="{FF2B5EF4-FFF2-40B4-BE49-F238E27FC236}">
                <a16:creationId xmlns:a16="http://schemas.microsoft.com/office/drawing/2014/main" id="{62A8E52D-0753-A47B-B06E-B00FB212A7E9}"/>
              </a:ext>
            </a:extLst>
          </p:cNvPr>
          <p:cNvSpPr txBox="1"/>
          <p:nvPr/>
        </p:nvSpPr>
        <p:spPr>
          <a:xfrm>
            <a:off x="5161707" y="2235044"/>
            <a:ext cx="892274" cy="276999"/>
          </a:xfrm>
          <a:prstGeom prst="rect">
            <a:avLst/>
          </a:prstGeom>
          <a:noFill/>
        </p:spPr>
        <p:txBody>
          <a:bodyPr wrap="square" rtlCol="0">
            <a:spAutoFit/>
          </a:bodyPr>
          <a:lstStyle/>
          <a:p>
            <a:pPr marL="0" algn="ctr" rtl="0" eaLnBrk="1" fontAlgn="ctr" latinLnBrk="0" hangingPunct="1">
              <a:spcBef>
                <a:spcPts val="0"/>
              </a:spcBef>
              <a:spcAft>
                <a:spcPts val="0"/>
              </a:spcAft>
            </a:pPr>
            <a:r>
              <a:rPr lang="fr-FR" sz="1200" b="0" i="0" u="none" strike="noStrike" kern="1200">
                <a:solidFill>
                  <a:schemeClr val="bg1"/>
                </a:solidFill>
                <a:effectLst/>
                <a:latin typeface="Segoe UI" panose="020B0502040204020203" pitchFamily="34" charset="0"/>
                <a:ea typeface="Verdana" panose="020B0604030504040204" pitchFamily="34" charset="0"/>
                <a:cs typeface="Segoe UI" panose="020B0502040204020203" pitchFamily="34" charset="0"/>
              </a:rPr>
              <a:t>Paul</a:t>
            </a:r>
            <a:endParaRPr lang="fr-FR" sz="1200" b="0" i="0" u="none" strike="noStrike">
              <a:solidFill>
                <a:schemeClr val="bg1"/>
              </a:solidFill>
              <a:effectLst/>
              <a:latin typeface="Segoe UI" panose="020B0502040204020203" pitchFamily="34" charset="0"/>
              <a:cs typeface="Segoe UI" panose="020B0502040204020203" pitchFamily="34" charset="0"/>
            </a:endParaRPr>
          </a:p>
        </p:txBody>
      </p:sp>
      <p:sp>
        <p:nvSpPr>
          <p:cNvPr id="29" name="ZoneTexte 28">
            <a:extLst>
              <a:ext uri="{FF2B5EF4-FFF2-40B4-BE49-F238E27FC236}">
                <a16:creationId xmlns:a16="http://schemas.microsoft.com/office/drawing/2014/main" id="{1E542930-3CAF-DC09-67B5-88ED765E7FED}"/>
              </a:ext>
            </a:extLst>
          </p:cNvPr>
          <p:cNvSpPr txBox="1"/>
          <p:nvPr/>
        </p:nvSpPr>
        <p:spPr>
          <a:xfrm>
            <a:off x="6190407" y="2235044"/>
            <a:ext cx="892274" cy="276999"/>
          </a:xfrm>
          <a:prstGeom prst="rect">
            <a:avLst/>
          </a:prstGeom>
          <a:noFill/>
        </p:spPr>
        <p:txBody>
          <a:bodyPr wrap="square" rtlCol="0">
            <a:spAutoFit/>
          </a:bodyPr>
          <a:lstStyle/>
          <a:p>
            <a:pPr marL="0" algn="ctr" rtl="0" eaLnBrk="1" fontAlgn="ctr" latinLnBrk="0" hangingPunct="1">
              <a:spcBef>
                <a:spcPts val="0"/>
              </a:spcBef>
              <a:spcAft>
                <a:spcPts val="0"/>
              </a:spcAft>
            </a:pPr>
            <a:r>
              <a:rPr lang="fr-FR" sz="1200" b="0" i="0" u="none" strike="noStrike" kern="1200">
                <a:solidFill>
                  <a:schemeClr val="bg1"/>
                </a:solidFill>
                <a:effectLst/>
                <a:latin typeface="Segoe UI" panose="020B0502040204020203" pitchFamily="34" charset="0"/>
                <a:ea typeface="Verdana" panose="020B0604030504040204" pitchFamily="34" charset="0"/>
                <a:cs typeface="Segoe UI" panose="020B0502040204020203" pitchFamily="34" charset="0"/>
              </a:rPr>
              <a:t>Marjorie</a:t>
            </a:r>
            <a:endParaRPr lang="fr-FR" sz="1200" b="0" i="0" u="none" strike="noStrike">
              <a:solidFill>
                <a:schemeClr val="bg1"/>
              </a:solidFill>
              <a:effectLst/>
              <a:latin typeface="Segoe UI" panose="020B0502040204020203" pitchFamily="34" charset="0"/>
              <a:cs typeface="Segoe UI" panose="020B0502040204020203" pitchFamily="34" charset="0"/>
            </a:endParaRPr>
          </a:p>
        </p:txBody>
      </p:sp>
      <p:sp>
        <p:nvSpPr>
          <p:cNvPr id="31" name="ZoneTexte 30">
            <a:extLst>
              <a:ext uri="{FF2B5EF4-FFF2-40B4-BE49-F238E27FC236}">
                <a16:creationId xmlns:a16="http://schemas.microsoft.com/office/drawing/2014/main" id="{DDCBF567-713B-944F-626A-99DC6F63275D}"/>
              </a:ext>
            </a:extLst>
          </p:cNvPr>
          <p:cNvSpPr txBox="1"/>
          <p:nvPr/>
        </p:nvSpPr>
        <p:spPr>
          <a:xfrm>
            <a:off x="7204820" y="2235044"/>
            <a:ext cx="892274" cy="276999"/>
          </a:xfrm>
          <a:prstGeom prst="rect">
            <a:avLst/>
          </a:prstGeom>
          <a:noFill/>
        </p:spPr>
        <p:txBody>
          <a:bodyPr wrap="square" rtlCol="0">
            <a:spAutoFit/>
          </a:bodyPr>
          <a:lstStyle/>
          <a:p>
            <a:pPr marL="0" algn="ctr" rtl="0" eaLnBrk="1" fontAlgn="ctr" latinLnBrk="0" hangingPunct="1">
              <a:spcBef>
                <a:spcPts val="0"/>
              </a:spcBef>
              <a:spcAft>
                <a:spcPts val="0"/>
              </a:spcAft>
            </a:pPr>
            <a:r>
              <a:rPr lang="fr-FR" sz="1200" b="0" i="0" u="none" strike="noStrike" kern="1200">
                <a:solidFill>
                  <a:schemeClr val="bg1"/>
                </a:solidFill>
                <a:effectLst/>
                <a:latin typeface="Segoe UI" panose="020B0502040204020203" pitchFamily="34" charset="0"/>
                <a:ea typeface="Verdana" panose="020B0604030504040204" pitchFamily="34" charset="0"/>
                <a:cs typeface="Segoe UI" panose="020B0502040204020203" pitchFamily="34" charset="0"/>
              </a:rPr>
              <a:t>Jacques</a:t>
            </a:r>
            <a:endParaRPr lang="fr-FR" sz="1200" b="0" i="0" u="none" strike="noStrike">
              <a:solidFill>
                <a:schemeClr val="bg1"/>
              </a:solidFill>
              <a:effectLst/>
              <a:latin typeface="Segoe UI" panose="020B0502040204020203" pitchFamily="34" charset="0"/>
              <a:cs typeface="Segoe UI" panose="020B0502040204020203" pitchFamily="34" charset="0"/>
            </a:endParaRPr>
          </a:p>
        </p:txBody>
      </p:sp>
      <p:sp>
        <p:nvSpPr>
          <p:cNvPr id="2" name="Title 4">
            <a:extLst>
              <a:ext uri="{FF2B5EF4-FFF2-40B4-BE49-F238E27FC236}">
                <a16:creationId xmlns:a16="http://schemas.microsoft.com/office/drawing/2014/main" id="{E2A576EA-E127-1773-5BFA-5DF54264EE6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d’un RACI</a:t>
            </a:r>
            <a:endParaRPr lang="fr-FR" sz="1100" b="1">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65D87263-14B6-79B5-5CE5-182B6F25D8E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1-1</a:t>
            </a:r>
          </a:p>
        </p:txBody>
      </p:sp>
    </p:spTree>
    <p:extLst>
      <p:ext uri="{BB962C8B-B14F-4D97-AF65-F5344CB8AC3E}">
        <p14:creationId xmlns:p14="http://schemas.microsoft.com/office/powerpoint/2010/main" val="7931539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rme libre 7">
            <a:extLst>
              <a:ext uri="{FF2B5EF4-FFF2-40B4-BE49-F238E27FC236}">
                <a16:creationId xmlns:a16="http://schemas.microsoft.com/office/drawing/2014/main" id="{34B83179-8A3B-1DB3-CF94-13B209D7E9B0}"/>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1" name="Forme libre 10">
            <a:extLst>
              <a:ext uri="{FF2B5EF4-FFF2-40B4-BE49-F238E27FC236}">
                <a16:creationId xmlns:a16="http://schemas.microsoft.com/office/drawing/2014/main" id="{49FA4F9A-BD63-3579-6713-DFB672B41890}"/>
              </a:ext>
            </a:extLst>
          </p:cNvPr>
          <p:cNvSpPr/>
          <p:nvPr/>
        </p:nvSpPr>
        <p:spPr>
          <a:xfrm>
            <a:off x="3491881" y="1455627"/>
            <a:ext cx="2700040" cy="1746467"/>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13" name="Rectangle à coins arrondis 4">
            <a:extLst>
              <a:ext uri="{FF2B5EF4-FFF2-40B4-BE49-F238E27FC236}">
                <a16:creationId xmlns:a16="http://schemas.microsoft.com/office/drawing/2014/main" id="{F53C954F-4AF0-6189-1DBA-7FC0A809D2CF}"/>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Quelles sont les </a:t>
            </a:r>
            <a:r>
              <a:rPr lang="fr-FR" sz="1200" b="1" i="1" dirty="0">
                <a:solidFill>
                  <a:srgbClr val="252525"/>
                </a:solidFill>
                <a:latin typeface="Segoe UI" panose="020B0502040204020203" pitchFamily="34" charset="0"/>
                <a:cs typeface="Segoe UI" panose="020B0502040204020203" pitchFamily="34" charset="0"/>
              </a:rPr>
              <a:t>valeurs métier</a:t>
            </a:r>
            <a:r>
              <a:rPr lang="fr-FR" sz="1200" i="1" dirty="0">
                <a:solidFill>
                  <a:srgbClr val="252525"/>
                </a:solidFill>
                <a:latin typeface="Segoe UI" panose="020B0502040204020203" pitchFamily="34" charset="0"/>
                <a:cs typeface="Segoe UI" panose="020B0502040204020203" pitchFamily="34" charset="0"/>
              </a:rPr>
              <a:t> (processus et informations majeures) permettant </a:t>
            </a:r>
          </a:p>
          <a:p>
            <a:pPr algn="ctr"/>
            <a:r>
              <a:rPr lang="fr-FR" sz="1200" i="1" dirty="0">
                <a:solidFill>
                  <a:srgbClr val="252525"/>
                </a:solidFill>
                <a:latin typeface="Segoe UI" panose="020B0502040204020203" pitchFamily="34" charset="0"/>
                <a:cs typeface="Segoe UI" panose="020B0502040204020203" pitchFamily="34" charset="0"/>
              </a:rPr>
              <a:t>à l’objet étudié de réaliser</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a:t>
            </a:r>
          </a:p>
        </p:txBody>
      </p:sp>
      <p:sp>
        <p:nvSpPr>
          <p:cNvPr id="14" name="Rectangle à coins arrondis 6">
            <a:extLst>
              <a:ext uri="{FF2B5EF4-FFF2-40B4-BE49-F238E27FC236}">
                <a16:creationId xmlns:a16="http://schemas.microsoft.com/office/drawing/2014/main" id="{72DAC517-D34F-DD4B-75A8-1C9D997CCCC3}"/>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pic>
        <p:nvPicPr>
          <p:cNvPr id="15" name="Image 14">
            <a:extLst>
              <a:ext uri="{FF2B5EF4-FFF2-40B4-BE49-F238E27FC236}">
                <a16:creationId xmlns:a16="http://schemas.microsoft.com/office/drawing/2014/main" id="{A3DDEE67-52F1-4288-CA62-12A5D667CE1E}"/>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17" name="Rectangle à coins arrondis 7">
            <a:extLst>
              <a:ext uri="{FF2B5EF4-FFF2-40B4-BE49-F238E27FC236}">
                <a16:creationId xmlns:a16="http://schemas.microsoft.com/office/drawing/2014/main" id="{48224AA4-9DFA-A943-B3D7-2D6A49C9378D}"/>
              </a:ext>
            </a:extLst>
          </p:cNvPr>
          <p:cNvSpPr/>
          <p:nvPr/>
        </p:nvSpPr>
        <p:spPr>
          <a:xfrm>
            <a:off x="3491881"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rgbClr val="252525"/>
                </a:solidFill>
                <a:latin typeface="Segoe UI" panose="020B0502040204020203" pitchFamily="34" charset="0"/>
                <a:cs typeface="Segoe UI" panose="020B0502040204020203" pitchFamily="34" charset="0"/>
              </a:rPr>
              <a:t>Quels sont les biens supports (services numériques, réseaux informatiques, ressources humaines, locaux) qui permettent de mener à bien ces processus ou traiter ces informations ?</a:t>
            </a:r>
          </a:p>
        </p:txBody>
      </p:sp>
      <p:sp>
        <p:nvSpPr>
          <p:cNvPr id="21" name="Forme libre 20">
            <a:extLst>
              <a:ext uri="{FF2B5EF4-FFF2-40B4-BE49-F238E27FC236}">
                <a16:creationId xmlns:a16="http://schemas.microsoft.com/office/drawing/2014/main" id="{18782AEB-6F8D-ABD9-7597-AEC47764A50F}"/>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0" name="Rectangle à coins arrondis 6">
            <a:extLst>
              <a:ext uri="{FF2B5EF4-FFF2-40B4-BE49-F238E27FC236}">
                <a16:creationId xmlns:a16="http://schemas.microsoft.com/office/drawing/2014/main" id="{B2BEEF92-6FA0-4C78-30DB-064962708417}"/>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 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2" name="Title 4">
            <a:extLst>
              <a:ext uri="{FF2B5EF4-FFF2-40B4-BE49-F238E27FC236}">
                <a16:creationId xmlns:a16="http://schemas.microsoft.com/office/drawing/2014/main" id="{AB9EA8BE-D451-CDC2-1CA7-F97749E44D4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3" name="ZoneTexte 2">
            <a:extLst>
              <a:ext uri="{FF2B5EF4-FFF2-40B4-BE49-F238E27FC236}">
                <a16:creationId xmlns:a16="http://schemas.microsoft.com/office/drawing/2014/main" id="{F3FCA3B4-A314-A1A1-82FE-91E0390AB03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Les questions à se poser </a:t>
            </a:r>
          </a:p>
        </p:txBody>
      </p:sp>
      <p:sp>
        <p:nvSpPr>
          <p:cNvPr id="4" name="Forme libre 3">
            <a:extLst>
              <a:ext uri="{FF2B5EF4-FFF2-40B4-BE49-F238E27FC236}">
                <a16:creationId xmlns:a16="http://schemas.microsoft.com/office/drawing/2014/main" id="{74D5D58B-22CD-91EE-5AE5-01DD5922E7BF}"/>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sp>
        <p:nvSpPr>
          <p:cNvPr id="5" name="Rectangle à coins arrondis 11">
            <a:extLst>
              <a:ext uri="{FF2B5EF4-FFF2-40B4-BE49-F238E27FC236}">
                <a16:creationId xmlns:a16="http://schemas.microsoft.com/office/drawing/2014/main" id="{091939A0-EA56-43E8-6F41-7BFF61393C03}"/>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événements redoutés (atteintes aux valeurs métier préjudiciables pour l’organisation) ? Quelle est la gravité du préjudice?</a:t>
            </a:r>
          </a:p>
        </p:txBody>
      </p:sp>
      <p:sp>
        <p:nvSpPr>
          <p:cNvPr id="9" name="Forme libre 8">
            <a:extLst>
              <a:ext uri="{FF2B5EF4-FFF2-40B4-BE49-F238E27FC236}">
                <a16:creationId xmlns:a16="http://schemas.microsoft.com/office/drawing/2014/main" id="{8A9BE45D-5C03-1E50-5D48-CB8CC6B4B65A}"/>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0" name="Rectangle à coins arrondis 11">
            <a:extLst>
              <a:ext uri="{FF2B5EF4-FFF2-40B4-BE49-F238E27FC236}">
                <a16:creationId xmlns:a16="http://schemas.microsoft.com/office/drawing/2014/main" id="{93447778-F1A1-986F-F4CA-122E73BC31B9}"/>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 est le socle de</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sécurité applicable?</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(exigences contractuelles / règlementaires / PSSI)</a:t>
            </a:r>
          </a:p>
        </p:txBody>
      </p:sp>
    </p:spTree>
    <p:extLst>
      <p:ext uri="{BB962C8B-B14F-4D97-AF65-F5344CB8AC3E}">
        <p14:creationId xmlns:p14="http://schemas.microsoft.com/office/powerpoint/2010/main" val="1098208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eur droit avec flèche 17">
            <a:extLst>
              <a:ext uri="{FF2B5EF4-FFF2-40B4-BE49-F238E27FC236}">
                <a16:creationId xmlns:a16="http://schemas.microsoft.com/office/drawing/2014/main" id="{67C79179-02BF-4F26-BF87-9B532367B078}"/>
              </a:ext>
            </a:extLst>
          </p:cNvPr>
          <p:cNvCxnSpPr>
            <a:cxnSpLocks/>
          </p:cNvCxnSpPr>
          <p:nvPr/>
        </p:nvCxnSpPr>
        <p:spPr>
          <a:xfrm>
            <a:off x="2779844" y="3501309"/>
            <a:ext cx="503056" cy="0"/>
          </a:xfrm>
          <a:prstGeom prst="straightConnector1">
            <a:avLst/>
          </a:prstGeom>
          <a:noFill/>
          <a:ln w="50800">
            <a:solidFill>
              <a:srgbClr val="E6007E"/>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0" name="Connecteur droit avec flèche 19">
            <a:extLst>
              <a:ext uri="{FF2B5EF4-FFF2-40B4-BE49-F238E27FC236}">
                <a16:creationId xmlns:a16="http://schemas.microsoft.com/office/drawing/2014/main" id="{B666AF04-F125-3B31-1B48-7C1B77D21CB0}"/>
              </a:ext>
            </a:extLst>
          </p:cNvPr>
          <p:cNvCxnSpPr>
            <a:cxnSpLocks/>
          </p:cNvCxnSpPr>
          <p:nvPr/>
        </p:nvCxnSpPr>
        <p:spPr>
          <a:xfrm>
            <a:off x="5688111" y="3501309"/>
            <a:ext cx="503056" cy="0"/>
          </a:xfrm>
          <a:prstGeom prst="straightConnector1">
            <a:avLst/>
          </a:prstGeom>
          <a:noFill/>
          <a:ln w="50800">
            <a:solidFill>
              <a:srgbClr val="E6007E"/>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4" name="Rectangle 3">
            <a:extLst>
              <a:ext uri="{FF2B5EF4-FFF2-40B4-BE49-F238E27FC236}">
                <a16:creationId xmlns:a16="http://schemas.microsoft.com/office/drawing/2014/main" id="{6C4E520C-7787-6033-92CC-0F390C7C4E02}"/>
              </a:ext>
            </a:extLst>
          </p:cNvPr>
          <p:cNvSpPr/>
          <p:nvPr/>
        </p:nvSpPr>
        <p:spPr>
          <a:xfrm>
            <a:off x="773587" y="3000121"/>
            <a:ext cx="2160000" cy="1016426"/>
          </a:xfrm>
          <a:prstGeom prst="rect">
            <a:avLst/>
          </a:prstGeom>
          <a:solidFill>
            <a:schemeClr val="bg1"/>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b="1" dirty="0">
                <a:solidFill>
                  <a:srgbClr val="E6007E"/>
                </a:solidFill>
                <a:latin typeface="Segoe UI" panose="020B0502040204020203" pitchFamily="34" charset="0"/>
                <a:cs typeface="Segoe UI" panose="020B0502040204020203" pitchFamily="34" charset="0"/>
              </a:rPr>
              <a:t>Missions</a:t>
            </a:r>
          </a:p>
          <a:p>
            <a:r>
              <a:rPr lang="fr-FR" sz="1200" dirty="0">
                <a:solidFill>
                  <a:srgbClr val="252525"/>
                </a:solidFill>
                <a:latin typeface="Segoe UI" panose="020B0502040204020203" pitchFamily="34" charset="0"/>
                <a:cs typeface="Segoe UI" panose="020B0502040204020203" pitchFamily="34" charset="0"/>
              </a:rPr>
              <a:t>Fonction, finalité, raison d’être de l’objet de l’étude.</a:t>
            </a:r>
          </a:p>
        </p:txBody>
      </p:sp>
      <p:sp>
        <p:nvSpPr>
          <p:cNvPr id="7" name="Rectangle 6">
            <a:extLst>
              <a:ext uri="{FF2B5EF4-FFF2-40B4-BE49-F238E27FC236}">
                <a16:creationId xmlns:a16="http://schemas.microsoft.com/office/drawing/2014/main" id="{53FF705C-A216-3356-48D8-CAE9570D75E7}"/>
              </a:ext>
            </a:extLst>
          </p:cNvPr>
          <p:cNvSpPr/>
          <p:nvPr/>
        </p:nvSpPr>
        <p:spPr>
          <a:xfrm>
            <a:off x="3294000" y="3000121"/>
            <a:ext cx="2556000" cy="1800000"/>
          </a:xfrm>
          <a:prstGeom prst="rect">
            <a:avLst/>
          </a:prstGeom>
          <a:solidFill>
            <a:schemeClr val="bg1"/>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b="1" dirty="0">
                <a:solidFill>
                  <a:srgbClr val="E6007E"/>
                </a:solidFill>
                <a:latin typeface="Segoe UI" panose="020B0502040204020203" pitchFamily="34" charset="0"/>
                <a:cs typeface="Segoe UI" panose="020B0502040204020203" pitchFamily="34" charset="0"/>
              </a:rPr>
              <a:t>Valeurs métier</a:t>
            </a:r>
          </a:p>
          <a:p>
            <a:r>
              <a:rPr lang="fr-FR" sz="1200" dirty="0">
                <a:solidFill>
                  <a:srgbClr val="252525"/>
                </a:solidFill>
                <a:latin typeface="Segoe UI" panose="020B0502040204020203" pitchFamily="34" charset="0"/>
                <a:cs typeface="Segoe UI" panose="020B0502040204020203" pitchFamily="34" charset="0"/>
              </a:rPr>
              <a:t>Composante importante pour l’organisation dans l’</a:t>
            </a:r>
            <a:r>
              <a:rPr lang="fr-FR" sz="1200" dirty="0" err="1">
                <a:solidFill>
                  <a:srgbClr val="252525"/>
                </a:solidFill>
                <a:latin typeface="Segoe UI" panose="020B0502040204020203" pitchFamily="34" charset="0"/>
                <a:cs typeface="Segoe UI" panose="020B0502040204020203" pitchFamily="34" charset="0"/>
              </a:rPr>
              <a:t>accomplis-sement</a:t>
            </a:r>
            <a:r>
              <a:rPr lang="fr-FR" sz="1200" dirty="0">
                <a:solidFill>
                  <a:srgbClr val="252525"/>
                </a:solidFill>
                <a:latin typeface="Segoe UI" panose="020B0502040204020203" pitchFamily="34" charset="0"/>
                <a:cs typeface="Segoe UI" panose="020B0502040204020203" pitchFamily="34" charset="0"/>
              </a:rPr>
              <a:t> de sa mission :</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 service,</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fonction support,</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une étape dans un projet,</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information ou savoir-faire.</a:t>
            </a:r>
          </a:p>
        </p:txBody>
      </p:sp>
      <p:sp>
        <p:nvSpPr>
          <p:cNvPr id="8" name="Rectangle 7">
            <a:extLst>
              <a:ext uri="{FF2B5EF4-FFF2-40B4-BE49-F238E27FC236}">
                <a16:creationId xmlns:a16="http://schemas.microsoft.com/office/drawing/2014/main" id="{557E5331-9F53-A1A4-164F-D494AF8E226C}"/>
              </a:ext>
            </a:extLst>
          </p:cNvPr>
          <p:cNvSpPr/>
          <p:nvPr/>
        </p:nvSpPr>
        <p:spPr>
          <a:xfrm>
            <a:off x="6210413" y="3000121"/>
            <a:ext cx="2160000" cy="1842399"/>
          </a:xfrm>
          <a:prstGeom prst="rect">
            <a:avLst/>
          </a:prstGeom>
          <a:solidFill>
            <a:schemeClr val="bg1"/>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b="1" dirty="0">
                <a:solidFill>
                  <a:srgbClr val="E6007E"/>
                </a:solidFill>
                <a:latin typeface="Segoe UI" panose="020B0502040204020203" pitchFamily="34" charset="0"/>
                <a:cs typeface="Segoe UI" panose="020B0502040204020203" pitchFamily="34" charset="0"/>
              </a:rPr>
              <a:t>Biens supports</a:t>
            </a:r>
          </a:p>
          <a:p>
            <a:r>
              <a:rPr lang="fr-FR" sz="1200" dirty="0">
                <a:solidFill>
                  <a:srgbClr val="252525"/>
                </a:solidFill>
                <a:latin typeface="Segoe UI" panose="020B0502040204020203" pitchFamily="34" charset="0"/>
                <a:cs typeface="Segoe UI" panose="020B0502040204020203" pitchFamily="34" charset="0"/>
              </a:rPr>
              <a:t>Composante du système d’information sur laquelle repose une ou plusieurs valeurs métier :</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numérique,</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physique, ou</a:t>
            </a:r>
          </a:p>
          <a:p>
            <a:pPr marL="171450" indent="-171450">
              <a:buClr>
                <a:srgbClr val="E7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organisationnelle.</a:t>
            </a:r>
          </a:p>
        </p:txBody>
      </p:sp>
      <p:sp>
        <p:nvSpPr>
          <p:cNvPr id="2" name="Title 4">
            <a:extLst>
              <a:ext uri="{FF2B5EF4-FFF2-40B4-BE49-F238E27FC236}">
                <a16:creationId xmlns:a16="http://schemas.microsoft.com/office/drawing/2014/main" id="{1DEF56E3-3E8F-9608-5EA1-AACC9BCAEF7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6" name="ZoneTexte 5">
            <a:extLst>
              <a:ext uri="{FF2B5EF4-FFF2-40B4-BE49-F238E27FC236}">
                <a16:creationId xmlns:a16="http://schemas.microsoft.com/office/drawing/2014/main" id="{7B3811D2-D816-2ADB-F808-40CC14D768F1}"/>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Quelques définitions</a:t>
            </a:r>
          </a:p>
        </p:txBody>
      </p:sp>
      <p:pic>
        <p:nvPicPr>
          <p:cNvPr id="21" name="Image 20">
            <a:extLst>
              <a:ext uri="{FF2B5EF4-FFF2-40B4-BE49-F238E27FC236}">
                <a16:creationId xmlns:a16="http://schemas.microsoft.com/office/drawing/2014/main" id="{4ABEB7EB-1089-4879-8029-DAD6F21CE7CD}"/>
              </a:ext>
            </a:extLst>
          </p:cNvPr>
          <p:cNvPicPr>
            <a:picLocks noChangeAspect="1"/>
          </p:cNvPicPr>
          <p:nvPr/>
        </p:nvPicPr>
        <p:blipFill>
          <a:blip r:embed="rId4"/>
          <a:stretch>
            <a:fillRect/>
          </a:stretch>
        </p:blipFill>
        <p:spPr>
          <a:xfrm>
            <a:off x="6315877" y="367655"/>
            <a:ext cx="1928011" cy="2570681"/>
          </a:xfrm>
          <a:prstGeom prst="rect">
            <a:avLst/>
          </a:prstGeom>
        </p:spPr>
      </p:pic>
    </p:spTree>
    <p:extLst>
      <p:ext uri="{BB962C8B-B14F-4D97-AF65-F5344CB8AC3E}">
        <p14:creationId xmlns:p14="http://schemas.microsoft.com/office/powerpoint/2010/main" val="18551548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a:extLst>
              <a:ext uri="{FF2B5EF4-FFF2-40B4-BE49-F238E27FC236}">
                <a16:creationId xmlns:a16="http://schemas.microsoft.com/office/drawing/2014/main" id="{83F2498F-A841-5C89-1825-95BC199F9A91}"/>
              </a:ext>
            </a:extLst>
          </p:cNvPr>
          <p:cNvPicPr>
            <a:picLocks noChangeAspect="1"/>
          </p:cNvPicPr>
          <p:nvPr/>
        </p:nvPicPr>
        <p:blipFill>
          <a:blip r:embed="rId11"/>
          <a:stretch>
            <a:fillRect/>
          </a:stretch>
        </p:blipFill>
        <p:spPr>
          <a:xfrm>
            <a:off x="1752600" y="756000"/>
            <a:ext cx="5638800" cy="3873500"/>
          </a:xfrm>
          <a:prstGeom prst="rect">
            <a:avLst/>
          </a:prstGeom>
        </p:spPr>
      </p:pic>
      <p:sp>
        <p:nvSpPr>
          <p:cNvPr id="23" name="ZoneTexte 22">
            <a:extLst>
              <a:ext uri="{FF2B5EF4-FFF2-40B4-BE49-F238E27FC236}">
                <a16:creationId xmlns:a16="http://schemas.microsoft.com/office/drawing/2014/main" id="{47BEC7DF-F57B-113A-D4E4-11B3B9C1C550}"/>
              </a:ext>
            </a:extLst>
          </p:cNvPr>
          <p:cNvSpPr txBox="1"/>
          <p:nvPr/>
        </p:nvSpPr>
        <p:spPr>
          <a:xfrm>
            <a:off x="2052000" y="504000"/>
            <a:ext cx="1800201" cy="720080"/>
          </a:xfrm>
          <a:prstGeom prst="rect">
            <a:avLst/>
          </a:prstGeom>
          <a:noFill/>
        </p:spPr>
        <p:txBody>
          <a:bodyPr wrap="square" lIns="0" tIns="0" rIns="0" bIns="0">
            <a:noAutofit/>
          </a:bodyPr>
          <a:lstStyle/>
          <a:p>
            <a:r>
              <a:rPr lang="fr-FR" b="1" dirty="0">
                <a:solidFill>
                  <a:srgbClr val="252525"/>
                </a:solidFill>
                <a:latin typeface="Segoe UI" panose="020B0502040204020203" pitchFamily="34" charset="0"/>
                <a:cs typeface="Segoe UI" panose="020B0502040204020203" pitchFamily="34" charset="0"/>
              </a:rPr>
              <a:t>Les bases</a:t>
            </a:r>
          </a:p>
        </p:txBody>
      </p:sp>
      <p:sp>
        <p:nvSpPr>
          <p:cNvPr id="2" name="Content Placeholder 5">
            <a:extLst>
              <a:ext uri="{FF2B5EF4-FFF2-40B4-BE49-F238E27FC236}">
                <a16:creationId xmlns:a16="http://schemas.microsoft.com/office/drawing/2014/main" id="{634572CD-E74B-2688-95E4-C14CD852AF0B}"/>
              </a:ext>
            </a:extLst>
          </p:cNvPr>
          <p:cNvSpPr txBox="1">
            <a:spLocks/>
          </p:cNvSpPr>
          <p:nvPr>
            <p:custDataLst>
              <p:tags r:id="rId1"/>
            </p:custDataLst>
          </p:nvPr>
        </p:nvSpPr>
        <p:spPr>
          <a:xfrm>
            <a:off x="4134560" y="1143346"/>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LES BASES</a:t>
            </a:r>
          </a:p>
        </p:txBody>
      </p:sp>
      <p:sp>
        <p:nvSpPr>
          <p:cNvPr id="3" name="Content Placeholder 5">
            <a:extLst>
              <a:ext uri="{FF2B5EF4-FFF2-40B4-BE49-F238E27FC236}">
                <a16:creationId xmlns:a16="http://schemas.microsoft.com/office/drawing/2014/main" id="{BF8DAD95-CE2D-87EC-8443-6DB0AD090C27}"/>
              </a:ext>
            </a:extLst>
          </p:cNvPr>
          <p:cNvSpPr txBox="1">
            <a:spLocks/>
          </p:cNvSpPr>
          <p:nvPr>
            <p:custDataLst>
              <p:tags r:id="rId2"/>
            </p:custDataLst>
          </p:nvPr>
        </p:nvSpPr>
        <p:spPr>
          <a:xfrm>
            <a:off x="1863568" y="231566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4" name="Content Placeholder 5">
            <a:extLst>
              <a:ext uri="{FF2B5EF4-FFF2-40B4-BE49-F238E27FC236}">
                <a16:creationId xmlns:a16="http://schemas.microsoft.com/office/drawing/2014/main" id="{934DF23B-F7F6-C23E-3109-898B571917B0}"/>
              </a:ext>
            </a:extLst>
          </p:cNvPr>
          <p:cNvSpPr txBox="1">
            <a:spLocks/>
          </p:cNvSpPr>
          <p:nvPr>
            <p:custDataLst>
              <p:tags r:id="rId3"/>
            </p:custDataLst>
          </p:nvPr>
        </p:nvSpPr>
        <p:spPr>
          <a:xfrm>
            <a:off x="3003093" y="231566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SOURCES DE RISQUE</a:t>
            </a:r>
          </a:p>
        </p:txBody>
      </p:sp>
      <p:sp>
        <p:nvSpPr>
          <p:cNvPr id="5" name="Content Placeholder 5">
            <a:extLst>
              <a:ext uri="{FF2B5EF4-FFF2-40B4-BE49-F238E27FC236}">
                <a16:creationId xmlns:a16="http://schemas.microsoft.com/office/drawing/2014/main" id="{2C0A824B-7914-5BDE-C8E3-C5D0848C7EFB}"/>
              </a:ext>
            </a:extLst>
          </p:cNvPr>
          <p:cNvSpPr txBox="1">
            <a:spLocks/>
          </p:cNvSpPr>
          <p:nvPr>
            <p:custDataLst>
              <p:tags r:id="rId4"/>
            </p:custDataLst>
          </p:nvPr>
        </p:nvSpPr>
        <p:spPr>
          <a:xfrm>
            <a:off x="4124458"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6" name="Content Placeholder 5">
            <a:extLst>
              <a:ext uri="{FF2B5EF4-FFF2-40B4-BE49-F238E27FC236}">
                <a16:creationId xmlns:a16="http://schemas.microsoft.com/office/drawing/2014/main" id="{752FF921-F4ED-87A5-1CED-1B7F7DEF2E45}"/>
              </a:ext>
            </a:extLst>
          </p:cNvPr>
          <p:cNvSpPr txBox="1">
            <a:spLocks/>
          </p:cNvSpPr>
          <p:nvPr>
            <p:custDataLst>
              <p:tags r:id="rId5"/>
            </p:custDataLst>
          </p:nvPr>
        </p:nvSpPr>
        <p:spPr>
          <a:xfrm>
            <a:off x="5254598" y="2315660"/>
            <a:ext cx="901578"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7" name="Content Placeholder 5">
            <a:extLst>
              <a:ext uri="{FF2B5EF4-FFF2-40B4-BE49-F238E27FC236}">
                <a16:creationId xmlns:a16="http://schemas.microsoft.com/office/drawing/2014/main" id="{7CC6F6BE-C896-BE17-E076-4C84380FE5D9}"/>
              </a:ext>
            </a:extLst>
          </p:cNvPr>
          <p:cNvSpPr txBox="1">
            <a:spLocks/>
          </p:cNvSpPr>
          <p:nvPr>
            <p:custDataLst>
              <p:tags r:id="rId6"/>
            </p:custDataLst>
          </p:nvPr>
        </p:nvSpPr>
        <p:spPr>
          <a:xfrm>
            <a:off x="6396919" y="231566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8" name="Content Placeholder 5">
            <a:extLst>
              <a:ext uri="{FF2B5EF4-FFF2-40B4-BE49-F238E27FC236}">
                <a16:creationId xmlns:a16="http://schemas.microsoft.com/office/drawing/2014/main" id="{BE179643-2A54-0C27-8BBA-1266ED209CDA}"/>
              </a:ext>
            </a:extLst>
          </p:cNvPr>
          <p:cNvSpPr txBox="1">
            <a:spLocks/>
          </p:cNvSpPr>
          <p:nvPr>
            <p:custDataLst>
              <p:tags r:id="rId7"/>
            </p:custDataLst>
          </p:nvPr>
        </p:nvSpPr>
        <p:spPr>
          <a:xfrm>
            <a:off x="3508489" y="3713821"/>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9" name="Content Placeholder 5">
            <a:extLst>
              <a:ext uri="{FF2B5EF4-FFF2-40B4-BE49-F238E27FC236}">
                <a16:creationId xmlns:a16="http://schemas.microsoft.com/office/drawing/2014/main" id="{D8FE2514-BDAA-BE26-25F8-BB2F013D0B2C}"/>
              </a:ext>
            </a:extLst>
          </p:cNvPr>
          <p:cNvSpPr txBox="1">
            <a:spLocks/>
          </p:cNvSpPr>
          <p:nvPr>
            <p:custDataLst>
              <p:tags r:id="rId8"/>
            </p:custDataLst>
          </p:nvPr>
        </p:nvSpPr>
        <p:spPr>
          <a:xfrm>
            <a:off x="4741591" y="371382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Tree>
    <p:extLst>
      <p:ext uri="{BB962C8B-B14F-4D97-AF65-F5344CB8AC3E}">
        <p14:creationId xmlns:p14="http://schemas.microsoft.com/office/powerpoint/2010/main" val="4955395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B95D08A-533C-4D79-8BCC-F072637228D5}"/>
              </a:ext>
            </a:extLst>
          </p:cNvPr>
          <p:cNvSpPr txBox="1"/>
          <p:nvPr/>
        </p:nvSpPr>
        <p:spPr>
          <a:xfrm>
            <a:off x="1835151" y="2506529"/>
            <a:ext cx="3528000" cy="1046440"/>
          </a:xfrm>
          <a:prstGeom prst="rect">
            <a:avLst/>
          </a:prstGeom>
          <a:noFill/>
        </p:spPr>
        <p:txBody>
          <a:bodyPr wrap="square" lIns="0" tIns="0" rIns="0" bIns="0" rtlCol="0">
            <a:spAutoFit/>
          </a:bodyPr>
          <a:lstStyle/>
          <a:p>
            <a:pPr>
              <a:spcAft>
                <a:spcPts val="1200"/>
              </a:spcAft>
            </a:pPr>
            <a:r>
              <a:rPr lang="fr-FR" sz="1200" b="1" dirty="0">
                <a:solidFill>
                  <a:srgbClr val="E6007E"/>
                </a:solidFill>
                <a:latin typeface="Segoe UI" panose="020B0502040204020203" pitchFamily="34" charset="0"/>
                <a:cs typeface="Segoe UI" panose="020B0502040204020203" pitchFamily="34" charset="0"/>
              </a:rPr>
              <a:t>Pour vous aidez à identifier la mission</a:t>
            </a:r>
            <a:br>
              <a:rPr lang="fr-FR" sz="1200" b="1" dirty="0">
                <a:solidFill>
                  <a:srgbClr val="E6007E"/>
                </a:solidFill>
                <a:latin typeface="Segoe UI" panose="020B0502040204020203" pitchFamily="34" charset="0"/>
                <a:cs typeface="Segoe UI" panose="020B0502040204020203" pitchFamily="34" charset="0"/>
              </a:rPr>
            </a:br>
            <a:r>
              <a:rPr lang="fr-FR" sz="1200" b="1" dirty="0">
                <a:solidFill>
                  <a:srgbClr val="E6007E"/>
                </a:solidFill>
                <a:latin typeface="Segoe UI" panose="020B0502040204020203" pitchFamily="34" charset="0"/>
                <a:cs typeface="Segoe UI" panose="020B0502040204020203" pitchFamily="34" charset="0"/>
              </a:rPr>
              <a:t>de l’organisation, vous pouvez…</a:t>
            </a:r>
            <a:endParaRPr lang="fr-FR" sz="1200" dirty="0">
              <a:solidFill>
                <a:srgbClr val="252525"/>
              </a:solidFill>
              <a:latin typeface="Segoe UI" panose="020B0502040204020203" pitchFamily="34" charset="0"/>
              <a:cs typeface="Segoe UI" panose="020B0502040204020203" pitchFamily="34" charset="0"/>
            </a:endParaRPr>
          </a:p>
          <a:p>
            <a:pPr marL="88900" indent="-88900">
              <a:spcAft>
                <a:spcPts val="1200"/>
              </a:spcAft>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Vous demander à quoi sert l’objet de l’étude ?</a:t>
            </a:r>
          </a:p>
          <a:p>
            <a:pPr marL="88900" indent="-88900">
              <a:spcAft>
                <a:spcPts val="1200"/>
              </a:spcAft>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Vous demander quelle est sa finalité ?</a:t>
            </a:r>
          </a:p>
        </p:txBody>
      </p:sp>
      <p:sp>
        <p:nvSpPr>
          <p:cNvPr id="6" name="Rectangle 5">
            <a:extLst>
              <a:ext uri="{FF2B5EF4-FFF2-40B4-BE49-F238E27FC236}">
                <a16:creationId xmlns:a16="http://schemas.microsoft.com/office/drawing/2014/main" id="{716245ED-C25E-FE45-3848-CF27DBD9DD56}"/>
              </a:ext>
            </a:extLst>
          </p:cNvPr>
          <p:cNvSpPr/>
          <p:nvPr/>
        </p:nvSpPr>
        <p:spPr>
          <a:xfrm>
            <a:off x="1835150" y="1419225"/>
            <a:ext cx="3528000" cy="841480"/>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spcAft>
                <a:spcPts val="300"/>
              </a:spcAft>
              <a:buNone/>
            </a:pPr>
            <a:r>
              <a:rPr lang="fr-FR" sz="1200" b="1" dirty="0">
                <a:solidFill>
                  <a:schemeClr val="bg1"/>
                </a:solidFill>
                <a:latin typeface="Segoe UI" panose="020B0502040204020203" pitchFamily="34" charset="0"/>
                <a:cs typeface="Segoe UI" panose="020B0502040204020203" pitchFamily="34" charset="0"/>
              </a:rPr>
              <a:t>Mission</a:t>
            </a:r>
          </a:p>
          <a:p>
            <a:pPr>
              <a:spcAft>
                <a:spcPts val="600"/>
              </a:spcAft>
            </a:pPr>
            <a:r>
              <a:rPr lang="fr-FR" sz="1200" dirty="0">
                <a:solidFill>
                  <a:schemeClr val="bg1"/>
                </a:solidFill>
                <a:latin typeface="Segoe UI" panose="020B0502040204020203" pitchFamily="34" charset="0"/>
                <a:cs typeface="Segoe UI" panose="020B0502040204020203" pitchFamily="34" charset="0"/>
              </a:rPr>
              <a:t>Fonction, finalité, raison d’être de l’objet de l’étude.</a:t>
            </a:r>
          </a:p>
        </p:txBody>
      </p:sp>
      <p:pic>
        <p:nvPicPr>
          <p:cNvPr id="5" name="Image 4">
            <a:extLst>
              <a:ext uri="{FF2B5EF4-FFF2-40B4-BE49-F238E27FC236}">
                <a16:creationId xmlns:a16="http://schemas.microsoft.com/office/drawing/2014/main" id="{B7F9EB69-0892-776D-FF90-F7BFDCB87D38}"/>
              </a:ext>
            </a:extLst>
          </p:cNvPr>
          <p:cNvPicPr>
            <a:picLocks noChangeAspect="1"/>
          </p:cNvPicPr>
          <p:nvPr/>
        </p:nvPicPr>
        <p:blipFill>
          <a:blip r:embed="rId4"/>
          <a:stretch>
            <a:fillRect/>
          </a:stretch>
        </p:blipFill>
        <p:spPr>
          <a:xfrm>
            <a:off x="5870714" y="1985105"/>
            <a:ext cx="2537790" cy="2703955"/>
          </a:xfrm>
          <a:prstGeom prst="rect">
            <a:avLst/>
          </a:prstGeom>
        </p:spPr>
      </p:pic>
      <p:sp>
        <p:nvSpPr>
          <p:cNvPr id="2" name="Title 4">
            <a:extLst>
              <a:ext uri="{FF2B5EF4-FFF2-40B4-BE49-F238E27FC236}">
                <a16:creationId xmlns:a16="http://schemas.microsoft.com/office/drawing/2014/main" id="{B8398F74-FF0D-8F0D-47AB-4DBBA46F564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7" name="ZoneTexte 6">
            <a:extLst>
              <a:ext uri="{FF2B5EF4-FFF2-40B4-BE49-F238E27FC236}">
                <a16:creationId xmlns:a16="http://schemas.microsoft.com/office/drawing/2014/main" id="{1261886B-FC4E-B394-2347-0DE58F00C09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Focus sur la mission</a:t>
            </a:r>
          </a:p>
        </p:txBody>
      </p:sp>
    </p:spTree>
    <p:extLst>
      <p:ext uri="{BB962C8B-B14F-4D97-AF65-F5344CB8AC3E}">
        <p14:creationId xmlns:p14="http://schemas.microsoft.com/office/powerpoint/2010/main" val="3646462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B95D08A-533C-4D79-8BCC-F072637228D5}"/>
              </a:ext>
            </a:extLst>
          </p:cNvPr>
          <p:cNvSpPr txBox="1"/>
          <p:nvPr/>
        </p:nvSpPr>
        <p:spPr>
          <a:xfrm>
            <a:off x="2051049" y="2628696"/>
            <a:ext cx="4140000" cy="923330"/>
          </a:xfrm>
          <a:prstGeom prst="rect">
            <a:avLst/>
          </a:prstGeom>
          <a:noFill/>
        </p:spPr>
        <p:txBody>
          <a:bodyPr wrap="square" lIns="0" tIns="0" rIns="0" bIns="0" rtlCol="0">
            <a:spAutoFit/>
          </a:bodyPr>
          <a:lstStyle/>
          <a:p>
            <a:pPr>
              <a:spcAft>
                <a:spcPts val="300"/>
              </a:spcAft>
            </a:pPr>
            <a:r>
              <a:rPr lang="fr-FR" sz="1150" dirty="0">
                <a:solidFill>
                  <a:srgbClr val="E6007E"/>
                </a:solidFill>
                <a:latin typeface="Segoe UI" panose="020B0502040204020203" pitchFamily="34" charset="0"/>
                <a:cs typeface="Segoe UI" panose="020B0502040204020203" pitchFamily="34" charset="0"/>
              </a:rPr>
              <a:t>Pour vous aider à identifier les valeurs métiers, vous pouvez commencer par regarder le fonctionnement de l’organisation, ses </a:t>
            </a:r>
            <a:r>
              <a:rPr lang="fr-FR" sz="1150" u="sng" dirty="0">
                <a:solidFill>
                  <a:srgbClr val="E6007E"/>
                </a:solidFill>
                <a:latin typeface="Segoe UI" panose="020B0502040204020203" pitchFamily="34" charset="0"/>
                <a:cs typeface="Segoe UI" panose="020B0502040204020203" pitchFamily="34" charset="0"/>
              </a:rPr>
              <a:t>macro-</a:t>
            </a:r>
            <a:r>
              <a:rPr lang="fr-FR" sz="1150" b="1" u="sng" dirty="0">
                <a:solidFill>
                  <a:srgbClr val="E6007E"/>
                </a:solidFill>
                <a:latin typeface="Segoe UI" panose="020B0502040204020203" pitchFamily="34" charset="0"/>
                <a:cs typeface="Segoe UI" panose="020B0502040204020203" pitchFamily="34" charset="0"/>
              </a:rPr>
              <a:t>processus</a:t>
            </a:r>
            <a:r>
              <a:rPr lang="fr-FR" sz="1150" dirty="0">
                <a:solidFill>
                  <a:srgbClr val="E6007E"/>
                </a:solidFill>
                <a:latin typeface="Segoe UI" panose="020B0502040204020203" pitchFamily="34" charset="0"/>
                <a:cs typeface="Segoe UI" panose="020B0502040204020203" pitchFamily="34" charset="0"/>
              </a:rPr>
              <a:t>.</a:t>
            </a:r>
          </a:p>
          <a:p>
            <a:r>
              <a:rPr lang="fr-FR" sz="1150" dirty="0">
                <a:solidFill>
                  <a:srgbClr val="252525"/>
                </a:solidFill>
                <a:latin typeface="Segoe UI" panose="020B0502040204020203" pitchFamily="34" charset="0"/>
                <a:cs typeface="Segoe UI" panose="020B0502040204020203" pitchFamily="34" charset="0"/>
              </a:rPr>
              <a:t>Vous pouvez aussi identifier des </a:t>
            </a:r>
            <a:r>
              <a:rPr lang="fr-FR" sz="1150" b="1" dirty="0">
                <a:solidFill>
                  <a:srgbClr val="252525"/>
                </a:solidFill>
                <a:latin typeface="Segoe UI" panose="020B0502040204020203" pitchFamily="34" charset="0"/>
                <a:cs typeface="Segoe UI" panose="020B0502040204020203" pitchFamily="34" charset="0"/>
              </a:rPr>
              <a:t>informations</a:t>
            </a:r>
            <a:r>
              <a:rPr lang="fr-FR" sz="1150" dirty="0">
                <a:solidFill>
                  <a:srgbClr val="252525"/>
                </a:solidFill>
                <a:latin typeface="Segoe UI" panose="020B0502040204020203" pitchFamily="34" charset="0"/>
                <a:cs typeface="Segoe UI" panose="020B0502040204020203" pitchFamily="34" charset="0"/>
              </a:rPr>
              <a:t> qui seraient transverses à l’organisation.</a:t>
            </a:r>
            <a:endParaRPr lang="fr-FR" sz="1150" b="1" dirty="0">
              <a:solidFill>
                <a:srgbClr val="E6007E"/>
              </a:solidFill>
              <a:latin typeface="Segoe UI" panose="020B0502040204020203" pitchFamily="34" charset="0"/>
              <a:cs typeface="Segoe UI" panose="020B0502040204020203" pitchFamily="34" charset="0"/>
            </a:endParaRPr>
          </a:p>
        </p:txBody>
      </p:sp>
      <p:sp>
        <p:nvSpPr>
          <p:cNvPr id="11" name="Rectangle 10">
            <a:extLst>
              <a:ext uri="{FF2B5EF4-FFF2-40B4-BE49-F238E27FC236}">
                <a16:creationId xmlns:a16="http://schemas.microsoft.com/office/drawing/2014/main" id="{BB638A2C-53C1-4D52-986A-9190523575C2}"/>
              </a:ext>
            </a:extLst>
          </p:cNvPr>
          <p:cNvSpPr/>
          <p:nvPr/>
        </p:nvSpPr>
        <p:spPr>
          <a:xfrm>
            <a:off x="718888" y="4320879"/>
            <a:ext cx="540000" cy="312219"/>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RH</a:t>
            </a:r>
          </a:p>
        </p:txBody>
      </p:sp>
      <p:sp>
        <p:nvSpPr>
          <p:cNvPr id="12" name="Rectangle 11">
            <a:extLst>
              <a:ext uri="{FF2B5EF4-FFF2-40B4-BE49-F238E27FC236}">
                <a16:creationId xmlns:a16="http://schemas.microsoft.com/office/drawing/2014/main" id="{DFA8C9A8-F53F-449E-B698-2AFA926C52A6}"/>
              </a:ext>
            </a:extLst>
          </p:cNvPr>
          <p:cNvSpPr/>
          <p:nvPr/>
        </p:nvSpPr>
        <p:spPr>
          <a:xfrm>
            <a:off x="1449476" y="4320879"/>
            <a:ext cx="720000" cy="312219"/>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Ventes</a:t>
            </a:r>
          </a:p>
        </p:txBody>
      </p:sp>
      <p:sp>
        <p:nvSpPr>
          <p:cNvPr id="13" name="Rectangle 12">
            <a:extLst>
              <a:ext uri="{FF2B5EF4-FFF2-40B4-BE49-F238E27FC236}">
                <a16:creationId xmlns:a16="http://schemas.microsoft.com/office/drawing/2014/main" id="{64F60BFA-4E00-4482-9037-6AA37F1882B7}"/>
              </a:ext>
            </a:extLst>
          </p:cNvPr>
          <p:cNvSpPr/>
          <p:nvPr/>
        </p:nvSpPr>
        <p:spPr>
          <a:xfrm>
            <a:off x="2360064" y="4320879"/>
            <a:ext cx="1008112" cy="312219"/>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Marketing</a:t>
            </a:r>
          </a:p>
        </p:txBody>
      </p:sp>
      <p:sp>
        <p:nvSpPr>
          <p:cNvPr id="14" name="Rectangle 13">
            <a:extLst>
              <a:ext uri="{FF2B5EF4-FFF2-40B4-BE49-F238E27FC236}">
                <a16:creationId xmlns:a16="http://schemas.microsoft.com/office/drawing/2014/main" id="{C76BD48F-D49A-4C32-A834-71CB5672565E}"/>
              </a:ext>
            </a:extLst>
          </p:cNvPr>
          <p:cNvSpPr/>
          <p:nvPr/>
        </p:nvSpPr>
        <p:spPr>
          <a:xfrm>
            <a:off x="3558764" y="4320879"/>
            <a:ext cx="1008000" cy="493417"/>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Service Informatique</a:t>
            </a:r>
          </a:p>
        </p:txBody>
      </p:sp>
      <p:sp>
        <p:nvSpPr>
          <p:cNvPr id="16" name="Rectangle 15">
            <a:extLst>
              <a:ext uri="{FF2B5EF4-FFF2-40B4-BE49-F238E27FC236}">
                <a16:creationId xmlns:a16="http://schemas.microsoft.com/office/drawing/2014/main" id="{8EA70C4E-A15B-4433-BD25-6219A2AFBBA9}"/>
              </a:ext>
            </a:extLst>
          </p:cNvPr>
          <p:cNvSpPr/>
          <p:nvPr/>
        </p:nvSpPr>
        <p:spPr>
          <a:xfrm>
            <a:off x="4757352" y="4320876"/>
            <a:ext cx="1008000" cy="312148"/>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Production</a:t>
            </a:r>
          </a:p>
        </p:txBody>
      </p:sp>
      <p:sp>
        <p:nvSpPr>
          <p:cNvPr id="17" name="Rectangle 16">
            <a:extLst>
              <a:ext uri="{FF2B5EF4-FFF2-40B4-BE49-F238E27FC236}">
                <a16:creationId xmlns:a16="http://schemas.microsoft.com/office/drawing/2014/main" id="{66D1F639-8E52-4A68-BAB9-64412938B84B}"/>
              </a:ext>
            </a:extLst>
          </p:cNvPr>
          <p:cNvSpPr/>
          <p:nvPr/>
        </p:nvSpPr>
        <p:spPr>
          <a:xfrm>
            <a:off x="5955940" y="4320876"/>
            <a:ext cx="540000" cy="312148"/>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R&amp;D</a:t>
            </a:r>
          </a:p>
        </p:txBody>
      </p:sp>
      <p:sp>
        <p:nvSpPr>
          <p:cNvPr id="18" name="Rectangle 17">
            <a:extLst>
              <a:ext uri="{FF2B5EF4-FFF2-40B4-BE49-F238E27FC236}">
                <a16:creationId xmlns:a16="http://schemas.microsoft.com/office/drawing/2014/main" id="{D572AC99-ED5E-4250-951B-6E46F25AD7B1}"/>
              </a:ext>
            </a:extLst>
          </p:cNvPr>
          <p:cNvSpPr/>
          <p:nvPr/>
        </p:nvSpPr>
        <p:spPr>
          <a:xfrm>
            <a:off x="7885113" y="4320876"/>
            <a:ext cx="540000" cy="312148"/>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Etc.</a:t>
            </a:r>
          </a:p>
        </p:txBody>
      </p:sp>
      <p:cxnSp>
        <p:nvCxnSpPr>
          <p:cNvPr id="19" name="Connecteur : en angle 18">
            <a:extLst>
              <a:ext uri="{FF2B5EF4-FFF2-40B4-BE49-F238E27FC236}">
                <a16:creationId xmlns:a16="http://schemas.microsoft.com/office/drawing/2014/main" id="{88598325-5683-4269-9BFB-009D58B9FC26}"/>
              </a:ext>
            </a:extLst>
          </p:cNvPr>
          <p:cNvCxnSpPr>
            <a:cxnSpLocks/>
            <a:stCxn id="6" idx="2"/>
            <a:endCxn id="16" idx="0"/>
          </p:cNvCxnSpPr>
          <p:nvPr/>
        </p:nvCxnSpPr>
        <p:spPr>
          <a:xfrm rot="16200000" flipH="1">
            <a:off x="4765090" y="3824613"/>
            <a:ext cx="307801" cy="684724"/>
          </a:xfrm>
          <a:prstGeom prst="bentConnector3">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0" name="Connecteur : en angle 19">
            <a:extLst>
              <a:ext uri="{FF2B5EF4-FFF2-40B4-BE49-F238E27FC236}">
                <a16:creationId xmlns:a16="http://schemas.microsoft.com/office/drawing/2014/main" id="{A3456C75-A7A7-4B1A-991A-5B464D33FC91}"/>
              </a:ext>
            </a:extLst>
          </p:cNvPr>
          <p:cNvCxnSpPr>
            <a:cxnSpLocks/>
            <a:stCxn id="6" idx="2"/>
            <a:endCxn id="17" idx="0"/>
          </p:cNvCxnSpPr>
          <p:nvPr/>
        </p:nvCxnSpPr>
        <p:spPr>
          <a:xfrm rot="16200000" flipH="1">
            <a:off x="5247384" y="3342319"/>
            <a:ext cx="307801" cy="1649312"/>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3" name="Connecteur : en angle 22">
            <a:extLst>
              <a:ext uri="{FF2B5EF4-FFF2-40B4-BE49-F238E27FC236}">
                <a16:creationId xmlns:a16="http://schemas.microsoft.com/office/drawing/2014/main" id="{F56AC3E1-7E9F-4CDD-89F8-EA455459B1EF}"/>
              </a:ext>
            </a:extLst>
          </p:cNvPr>
          <p:cNvCxnSpPr>
            <a:cxnSpLocks/>
            <a:stCxn id="6" idx="2"/>
            <a:endCxn id="18" idx="0"/>
          </p:cNvCxnSpPr>
          <p:nvPr/>
        </p:nvCxnSpPr>
        <p:spPr>
          <a:xfrm rot="16200000" flipH="1">
            <a:off x="6211970" y="2377732"/>
            <a:ext cx="307801" cy="3578485"/>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6" name="Connecteur : en angle 25">
            <a:extLst>
              <a:ext uri="{FF2B5EF4-FFF2-40B4-BE49-F238E27FC236}">
                <a16:creationId xmlns:a16="http://schemas.microsoft.com/office/drawing/2014/main" id="{B7876A25-1D13-4AD5-8AD3-834DEBE37DFF}"/>
              </a:ext>
            </a:extLst>
          </p:cNvPr>
          <p:cNvCxnSpPr>
            <a:cxnSpLocks/>
            <a:stCxn id="6" idx="2"/>
            <a:endCxn id="14" idx="0"/>
          </p:cNvCxnSpPr>
          <p:nvPr/>
        </p:nvCxnSpPr>
        <p:spPr>
          <a:xfrm rot="5400000">
            <a:off x="4165794" y="3910045"/>
            <a:ext cx="307804" cy="513864"/>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29" name="Connecteur : en angle 28">
            <a:extLst>
              <a:ext uri="{FF2B5EF4-FFF2-40B4-BE49-F238E27FC236}">
                <a16:creationId xmlns:a16="http://schemas.microsoft.com/office/drawing/2014/main" id="{ADABC3FA-3671-4209-A0F1-C20749C01AD7}"/>
              </a:ext>
            </a:extLst>
          </p:cNvPr>
          <p:cNvCxnSpPr>
            <a:cxnSpLocks/>
            <a:stCxn id="6" idx="2"/>
            <a:endCxn id="13" idx="0"/>
          </p:cNvCxnSpPr>
          <p:nvPr/>
        </p:nvCxnSpPr>
        <p:spPr>
          <a:xfrm rot="5400000">
            <a:off x="3566472" y="3310723"/>
            <a:ext cx="307804" cy="1712508"/>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32" name="Connecteur : en angle 31">
            <a:extLst>
              <a:ext uri="{FF2B5EF4-FFF2-40B4-BE49-F238E27FC236}">
                <a16:creationId xmlns:a16="http://schemas.microsoft.com/office/drawing/2014/main" id="{7B8EA4F6-EA27-4914-8C36-AEEC85425781}"/>
              </a:ext>
            </a:extLst>
          </p:cNvPr>
          <p:cNvCxnSpPr>
            <a:cxnSpLocks/>
            <a:stCxn id="6" idx="2"/>
            <a:endCxn id="12" idx="0"/>
          </p:cNvCxnSpPr>
          <p:nvPr/>
        </p:nvCxnSpPr>
        <p:spPr>
          <a:xfrm rot="5400000">
            <a:off x="3039150" y="2783401"/>
            <a:ext cx="307804" cy="2767152"/>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cxnSp>
        <p:nvCxnSpPr>
          <p:cNvPr id="35" name="Connecteur : en angle 34">
            <a:extLst>
              <a:ext uri="{FF2B5EF4-FFF2-40B4-BE49-F238E27FC236}">
                <a16:creationId xmlns:a16="http://schemas.microsoft.com/office/drawing/2014/main" id="{E966DAF2-8397-4A4C-A8F3-3A21115CA299}"/>
              </a:ext>
            </a:extLst>
          </p:cNvPr>
          <p:cNvCxnSpPr>
            <a:cxnSpLocks/>
            <a:stCxn id="6" idx="2"/>
            <a:endCxn id="11" idx="0"/>
          </p:cNvCxnSpPr>
          <p:nvPr/>
        </p:nvCxnSpPr>
        <p:spPr>
          <a:xfrm rot="5400000">
            <a:off x="2628856" y="2373107"/>
            <a:ext cx="307804" cy="3587740"/>
          </a:xfrm>
          <a:prstGeom prst="bentConnector3">
            <a:avLst>
              <a:gd name="adj1" fmla="val 50000"/>
            </a:avLst>
          </a:prstGeom>
          <a:ln w="12700">
            <a:solidFill>
              <a:schemeClr val="bg1">
                <a:lumMod val="65000"/>
              </a:schemeClr>
            </a:solidFill>
          </a:ln>
        </p:spPr>
        <p:style>
          <a:lnRef idx="1">
            <a:schemeClr val="dk1"/>
          </a:lnRef>
          <a:fillRef idx="0">
            <a:schemeClr val="dk1"/>
          </a:fillRef>
          <a:effectRef idx="0">
            <a:schemeClr val="dk1"/>
          </a:effectRef>
          <a:fontRef idx="minor">
            <a:schemeClr val="tx1"/>
          </a:fontRef>
        </p:style>
      </p:cxnSp>
      <p:sp>
        <p:nvSpPr>
          <p:cNvPr id="38" name="Rectangle 37">
            <a:extLst>
              <a:ext uri="{FF2B5EF4-FFF2-40B4-BE49-F238E27FC236}">
                <a16:creationId xmlns:a16="http://schemas.microsoft.com/office/drawing/2014/main" id="{62EF8D94-7AB0-436C-88F3-741F99986198}"/>
              </a:ext>
            </a:extLst>
          </p:cNvPr>
          <p:cNvSpPr/>
          <p:nvPr/>
        </p:nvSpPr>
        <p:spPr>
          <a:xfrm>
            <a:off x="6686528" y="4320879"/>
            <a:ext cx="1008000" cy="493417"/>
          </a:xfrm>
          <a:prstGeom prst="rect">
            <a:avLst/>
          </a:prstGeom>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Services Généraux</a:t>
            </a:r>
          </a:p>
        </p:txBody>
      </p:sp>
      <p:sp>
        <p:nvSpPr>
          <p:cNvPr id="2" name="Rectangle 1">
            <a:extLst>
              <a:ext uri="{FF2B5EF4-FFF2-40B4-BE49-F238E27FC236}">
                <a16:creationId xmlns:a16="http://schemas.microsoft.com/office/drawing/2014/main" id="{9B8CD5D7-5A4B-EC89-1517-7C8E6847F08D}"/>
              </a:ext>
            </a:extLst>
          </p:cNvPr>
          <p:cNvSpPr/>
          <p:nvPr/>
        </p:nvSpPr>
        <p:spPr>
          <a:xfrm>
            <a:off x="6329598" y="1423988"/>
            <a:ext cx="1555515" cy="2246864"/>
          </a:xfrm>
          <a:prstGeom prst="rect">
            <a:avLst/>
          </a:prstGeom>
          <a:noFill/>
          <a:ln w="22225">
            <a:solidFill>
              <a:srgbClr val="E7007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251999" rIns="144000" bIns="0" rtlCol="0" anchor="t">
            <a:noAutofit/>
          </a:bodyPr>
          <a:lstStyle/>
          <a:p>
            <a:pPr marL="0" indent="0">
              <a:spcAft>
                <a:spcPts val="300"/>
              </a:spcAft>
              <a:buNone/>
            </a:pPr>
            <a:r>
              <a:rPr lang="fr-FR" sz="1150" b="1" i="1" dirty="0">
                <a:solidFill>
                  <a:srgbClr val="E7007E"/>
                </a:solidFill>
                <a:latin typeface="Segoe UI" panose="020B0502040204020203" pitchFamily="34" charset="0"/>
                <a:cs typeface="Segoe UI" panose="020B0502040204020203" pitchFamily="34" charset="0"/>
              </a:rPr>
              <a:t>Conseils ! </a:t>
            </a:r>
          </a:p>
          <a:p>
            <a:pPr marL="0" lvl="1" indent="0">
              <a:spcAft>
                <a:spcPts val="300"/>
              </a:spcAft>
              <a:buNone/>
            </a:pPr>
            <a:r>
              <a:rPr lang="fr-FR" sz="1150" i="1" dirty="0">
                <a:solidFill>
                  <a:srgbClr val="252525"/>
                </a:solidFill>
                <a:latin typeface="Segoe UI" panose="020B0502040204020203" pitchFamily="34" charset="0"/>
                <a:cs typeface="Segoe UI" panose="020B0502040204020203" pitchFamily="34" charset="0"/>
                <a:sym typeface="Wingdings" panose="05000000000000000000" pitchFamily="2" charset="2"/>
              </a:rPr>
              <a:t>Mais toujours dans l’objectif de la réussite de la mission.</a:t>
            </a:r>
          </a:p>
          <a:p>
            <a:pPr marL="0" lvl="1" indent="0">
              <a:buNone/>
            </a:pPr>
            <a:r>
              <a:rPr lang="fr-FR" sz="1150" i="1" dirty="0">
                <a:solidFill>
                  <a:srgbClr val="252525"/>
                </a:solidFill>
                <a:latin typeface="Segoe UI" panose="020B0502040204020203" pitchFamily="34" charset="0"/>
                <a:cs typeface="Segoe UI" panose="020B0502040204020203" pitchFamily="34" charset="0"/>
                <a:sym typeface="Wingdings" panose="05000000000000000000" pitchFamily="2" charset="2"/>
              </a:rPr>
              <a:t>Cela doit être une valeur métier pour la maitrise d’ouvrage / direction métier.</a:t>
            </a:r>
          </a:p>
        </p:txBody>
      </p:sp>
      <p:pic>
        <p:nvPicPr>
          <p:cNvPr id="7" name="Image 6">
            <a:extLst>
              <a:ext uri="{FF2B5EF4-FFF2-40B4-BE49-F238E27FC236}">
                <a16:creationId xmlns:a16="http://schemas.microsoft.com/office/drawing/2014/main" id="{B787FE68-1AC3-43EC-B40F-020CD22AA944}"/>
              </a:ext>
            </a:extLst>
          </p:cNvPr>
          <p:cNvPicPr>
            <a:picLocks noChangeAspect="1"/>
          </p:cNvPicPr>
          <p:nvPr/>
        </p:nvPicPr>
        <p:blipFill>
          <a:blip r:embed="rId4"/>
          <a:stretch>
            <a:fillRect/>
          </a:stretch>
        </p:blipFill>
        <p:spPr>
          <a:xfrm>
            <a:off x="7366506" y="1502204"/>
            <a:ext cx="360000" cy="360000"/>
          </a:xfrm>
          <a:prstGeom prst="rect">
            <a:avLst/>
          </a:prstGeom>
        </p:spPr>
      </p:pic>
      <p:sp>
        <p:nvSpPr>
          <p:cNvPr id="21" name="Rectangle 20">
            <a:extLst>
              <a:ext uri="{FF2B5EF4-FFF2-40B4-BE49-F238E27FC236}">
                <a16:creationId xmlns:a16="http://schemas.microsoft.com/office/drawing/2014/main" id="{567CB688-2124-825B-04C6-65C7857BC65F}"/>
              </a:ext>
            </a:extLst>
          </p:cNvPr>
          <p:cNvSpPr/>
          <p:nvPr/>
        </p:nvSpPr>
        <p:spPr>
          <a:xfrm>
            <a:off x="2051049" y="1423722"/>
            <a:ext cx="4140000" cy="1080000"/>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sz="1150" b="1" dirty="0">
                <a:solidFill>
                  <a:schemeClr val="bg1"/>
                </a:solidFill>
                <a:latin typeface="Segoe UI" panose="020B0502040204020203" pitchFamily="34" charset="0"/>
                <a:cs typeface="Segoe UI" panose="020B0502040204020203" pitchFamily="34" charset="0"/>
              </a:rPr>
              <a:t>Valeur métier</a:t>
            </a:r>
          </a:p>
          <a:p>
            <a:r>
              <a:rPr lang="fr-FR" sz="1150" dirty="0">
                <a:solidFill>
                  <a:schemeClr val="bg1"/>
                </a:solidFill>
                <a:latin typeface="Segoe UI" panose="020B0502040204020203" pitchFamily="34" charset="0"/>
                <a:cs typeface="Segoe UI" panose="020B0502040204020203" pitchFamily="34" charset="0"/>
              </a:rPr>
              <a:t>Composante importante pour l’organisation dans l’accomplissement de sa mission. Cela peut être un service, une fonction support, une étape dans un projet et toute information ou savoir-faire associé.</a:t>
            </a:r>
          </a:p>
        </p:txBody>
      </p:sp>
      <p:sp>
        <p:nvSpPr>
          <p:cNvPr id="6" name="Rectangle 5">
            <a:extLst>
              <a:ext uri="{FF2B5EF4-FFF2-40B4-BE49-F238E27FC236}">
                <a16:creationId xmlns:a16="http://schemas.microsoft.com/office/drawing/2014/main" id="{2B758554-955D-453C-90AF-5CFE8B7EC952}"/>
              </a:ext>
            </a:extLst>
          </p:cNvPr>
          <p:cNvSpPr/>
          <p:nvPr/>
        </p:nvSpPr>
        <p:spPr>
          <a:xfrm>
            <a:off x="3868657" y="3700856"/>
            <a:ext cx="1415942" cy="312219"/>
          </a:xfrm>
          <a:prstGeom prst="rect">
            <a:avLst/>
          </a:prstGeom>
          <a:solidFill>
            <a:schemeClr val="bg1"/>
          </a:solidFill>
          <a:ln>
            <a:solidFill>
              <a:srgbClr val="E7007E"/>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100" dirty="0">
                <a:solidFill>
                  <a:srgbClr val="252525"/>
                </a:solidFill>
                <a:latin typeface="Segoe UI" panose="020B0502040204020203" pitchFamily="34" charset="0"/>
                <a:cs typeface="Segoe UI" panose="020B0502040204020203" pitchFamily="34" charset="0"/>
              </a:rPr>
              <a:t>Direction Générale</a:t>
            </a:r>
          </a:p>
        </p:txBody>
      </p:sp>
      <p:sp>
        <p:nvSpPr>
          <p:cNvPr id="4" name="Title 4">
            <a:extLst>
              <a:ext uri="{FF2B5EF4-FFF2-40B4-BE49-F238E27FC236}">
                <a16:creationId xmlns:a16="http://schemas.microsoft.com/office/drawing/2014/main" id="{69AAEC05-C520-1D29-6364-C0612086EF3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8" name="ZoneTexte 7">
            <a:extLst>
              <a:ext uri="{FF2B5EF4-FFF2-40B4-BE49-F238E27FC236}">
                <a16:creationId xmlns:a16="http://schemas.microsoft.com/office/drawing/2014/main" id="{C85CF7E2-0DEC-D733-6762-D7CEFEB346F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Focus sur les valeurs métiers</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1077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E45173C6-BAB9-494C-0D05-8260E7A9AF15}"/>
              </a:ext>
            </a:extLst>
          </p:cNvPr>
          <p:cNvSpPr txBox="1"/>
          <p:nvPr/>
        </p:nvSpPr>
        <p:spPr>
          <a:xfrm>
            <a:off x="2051050" y="2525859"/>
            <a:ext cx="3861553" cy="2069797"/>
          </a:xfrm>
          <a:prstGeom prst="rect">
            <a:avLst/>
          </a:prstGeom>
          <a:noFill/>
        </p:spPr>
        <p:txBody>
          <a:bodyPr wrap="square" lIns="0" tIns="0" rIns="0" bIns="0" rtlCol="0">
            <a:spAutoFit/>
          </a:bodyPr>
          <a:lstStyle/>
          <a:p>
            <a:pPr>
              <a:spcAft>
                <a:spcPts val="300"/>
              </a:spcAft>
            </a:pPr>
            <a:r>
              <a:rPr lang="fr-FR" sz="1200" b="1" dirty="0">
                <a:solidFill>
                  <a:srgbClr val="E6007E"/>
                </a:solidFill>
                <a:latin typeface="Segoe UI" panose="020B0502040204020203" pitchFamily="34" charset="0"/>
                <a:cs typeface="Segoe UI" panose="020B0502040204020203" pitchFamily="34" charset="0"/>
              </a:rPr>
              <a:t>Pour vous aider à identifier les biens support</a:t>
            </a:r>
            <a:br>
              <a:rPr lang="fr-FR" sz="1200" b="1" dirty="0">
                <a:solidFill>
                  <a:srgbClr val="E6007E"/>
                </a:solidFill>
                <a:latin typeface="Segoe UI" panose="020B0502040204020203" pitchFamily="34" charset="0"/>
                <a:cs typeface="Segoe UI" panose="020B0502040204020203" pitchFamily="34" charset="0"/>
              </a:rPr>
            </a:br>
            <a:r>
              <a:rPr lang="fr-FR" sz="1200" b="1" dirty="0">
                <a:solidFill>
                  <a:srgbClr val="E6007E"/>
                </a:solidFill>
                <a:latin typeface="Segoe UI" panose="020B0502040204020203" pitchFamily="34" charset="0"/>
                <a:cs typeface="Segoe UI" panose="020B0502040204020203" pitchFamily="34" charset="0"/>
              </a:rPr>
              <a:t>de l’objet de l’étude, vous pouvez identifier …</a:t>
            </a:r>
            <a:endParaRPr lang="fr-FR" sz="1200" dirty="0">
              <a:solidFill>
                <a:srgbClr val="252525"/>
              </a:solidFill>
              <a:latin typeface="Segoe UI" panose="020B0502040204020203" pitchFamily="34" charset="0"/>
              <a:cs typeface="Segoe UI" panose="020B0502040204020203" pitchFamily="34" charset="0"/>
            </a:endParaRP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services numériques,</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applications,</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réseaux informatiques,</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structures organisationnelles,</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ressources humaines,</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locaux,</a:t>
            </a:r>
          </a:p>
          <a:p>
            <a:pPr marL="88900" indent="-88900">
              <a:buClr>
                <a:srgbClr val="E6007E"/>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etc.</a:t>
            </a:r>
          </a:p>
          <a:p>
            <a:r>
              <a:rPr lang="fr-FR" sz="1200" dirty="0">
                <a:solidFill>
                  <a:srgbClr val="252525"/>
                </a:solidFill>
                <a:latin typeface="Segoe UI" panose="020B0502040204020203" pitchFamily="34" charset="0"/>
                <a:cs typeface="Segoe UI" panose="020B0502040204020203" pitchFamily="34" charset="0"/>
              </a:rPr>
              <a:t>qui permettent de mener à bien les processus ou de traiter les informations, c’est-à-dire les valeurs métiers.</a:t>
            </a:r>
          </a:p>
        </p:txBody>
      </p:sp>
      <p:sp>
        <p:nvSpPr>
          <p:cNvPr id="6" name="Rectangle 5">
            <a:extLst>
              <a:ext uri="{FF2B5EF4-FFF2-40B4-BE49-F238E27FC236}">
                <a16:creationId xmlns:a16="http://schemas.microsoft.com/office/drawing/2014/main" id="{1BCBE289-73BB-D744-8CF5-F7477DEFDE77}"/>
              </a:ext>
            </a:extLst>
          </p:cNvPr>
          <p:cNvSpPr/>
          <p:nvPr/>
        </p:nvSpPr>
        <p:spPr>
          <a:xfrm>
            <a:off x="2051050" y="1425321"/>
            <a:ext cx="4753074" cy="963148"/>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sz="1200" b="1" dirty="0">
                <a:solidFill>
                  <a:schemeClr val="bg1"/>
                </a:solidFill>
                <a:latin typeface="Segoe UI" panose="020B0502040204020203" pitchFamily="34" charset="0"/>
                <a:cs typeface="Segoe UI" panose="020B0502040204020203" pitchFamily="34" charset="0"/>
              </a:rPr>
              <a:t>Bien support</a:t>
            </a:r>
          </a:p>
          <a:p>
            <a:r>
              <a:rPr lang="fr-FR" sz="1200" dirty="0">
                <a:solidFill>
                  <a:schemeClr val="bg1"/>
                </a:solidFill>
                <a:latin typeface="Segoe UI" panose="020B0502040204020203" pitchFamily="34" charset="0"/>
                <a:cs typeface="Segoe UI" panose="020B0502040204020203" pitchFamily="34" charset="0"/>
              </a:rPr>
              <a:t>Composante du système d’information sur laquelle repose une ou plusieurs valeurs métier.  Peut être de nature numérique, physique ou organisationnelle.</a:t>
            </a:r>
          </a:p>
        </p:txBody>
      </p:sp>
      <p:pic>
        <p:nvPicPr>
          <p:cNvPr id="2" name="Image 1">
            <a:extLst>
              <a:ext uri="{FF2B5EF4-FFF2-40B4-BE49-F238E27FC236}">
                <a16:creationId xmlns:a16="http://schemas.microsoft.com/office/drawing/2014/main" id="{A486D5CC-AC76-81B5-CD34-5BA2A27032FC}"/>
              </a:ext>
            </a:extLst>
          </p:cNvPr>
          <p:cNvPicPr>
            <a:picLocks noChangeAspect="1"/>
          </p:cNvPicPr>
          <p:nvPr/>
        </p:nvPicPr>
        <p:blipFill>
          <a:blip r:embed="rId4"/>
          <a:stretch>
            <a:fillRect/>
          </a:stretch>
        </p:blipFill>
        <p:spPr>
          <a:xfrm>
            <a:off x="6014177" y="2750949"/>
            <a:ext cx="2805973" cy="1908364"/>
          </a:xfrm>
          <a:prstGeom prst="rect">
            <a:avLst/>
          </a:prstGeom>
        </p:spPr>
      </p:pic>
      <p:sp>
        <p:nvSpPr>
          <p:cNvPr id="3" name="Title 4">
            <a:extLst>
              <a:ext uri="{FF2B5EF4-FFF2-40B4-BE49-F238E27FC236}">
                <a16:creationId xmlns:a16="http://schemas.microsoft.com/office/drawing/2014/main" id="{AD725424-9402-0FDE-628B-E460366F2DE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7" name="ZoneTexte 6">
            <a:extLst>
              <a:ext uri="{FF2B5EF4-FFF2-40B4-BE49-F238E27FC236}">
                <a16:creationId xmlns:a16="http://schemas.microsoft.com/office/drawing/2014/main" id="{C26BD361-7C20-727E-2FF4-9377518AA98D}"/>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Focus sur les biens supports</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490358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ED6F69FB-5401-96ED-FA3A-C41EAA325E8F}"/>
              </a:ext>
            </a:extLst>
          </p:cNvPr>
          <p:cNvGraphicFramePr>
            <a:graphicFrameLocks noGrp="1"/>
          </p:cNvGraphicFramePr>
          <p:nvPr>
            <p:extLst>
              <p:ext uri="{D42A27DB-BD31-4B8C-83A1-F6EECF244321}">
                <p14:modId xmlns:p14="http://schemas.microsoft.com/office/powerpoint/2010/main" val="1367844560"/>
              </p:ext>
            </p:extLst>
          </p:nvPr>
        </p:nvGraphicFramePr>
        <p:xfrm>
          <a:off x="2047662" y="2902119"/>
          <a:ext cx="5042249" cy="1728000"/>
        </p:xfrm>
        <a:graphic>
          <a:graphicData uri="http://schemas.openxmlformats.org/drawingml/2006/table">
            <a:tbl>
              <a:tblPr/>
              <a:tblGrid>
                <a:gridCol w="1687610">
                  <a:extLst>
                    <a:ext uri="{9D8B030D-6E8A-4147-A177-3AD203B41FA5}">
                      <a16:colId xmlns:a16="http://schemas.microsoft.com/office/drawing/2014/main" val="20000"/>
                    </a:ext>
                  </a:extLst>
                </a:gridCol>
                <a:gridCol w="3354639">
                  <a:extLst>
                    <a:ext uri="{9D8B030D-6E8A-4147-A177-3AD203B41FA5}">
                      <a16:colId xmlns:a16="http://schemas.microsoft.com/office/drawing/2014/main" val="1334645635"/>
                    </a:ext>
                  </a:extLst>
                </a:gridCol>
              </a:tblGrid>
              <a:tr h="432000">
                <a:tc>
                  <a:txBody>
                    <a:bodyPr/>
                    <a:lstStyle/>
                    <a:p>
                      <a:pPr marL="0" lvl="1" algn="ctr"/>
                      <a:r>
                        <a:rPr lang="fr-FR" sz="1050" b="1" i="0" kern="1200" dirty="0">
                          <a:solidFill>
                            <a:srgbClr val="E7007E"/>
                          </a:solidFill>
                          <a:latin typeface="Segoe UI" panose="020B0502040204020203" pitchFamily="34" charset="0"/>
                          <a:ea typeface="+mn-ea"/>
                          <a:cs typeface="Segoe UI" panose="020B0502040204020203" pitchFamily="34" charset="0"/>
                        </a:rPr>
                        <a:t>Commanditaire</a:t>
                      </a:r>
                      <a:br>
                        <a:rPr lang="fr-FR" sz="1050" b="1" i="0" kern="1200" dirty="0">
                          <a:solidFill>
                            <a:srgbClr val="E7007E"/>
                          </a:solidFill>
                          <a:latin typeface="Segoe UI" panose="020B0502040204020203" pitchFamily="34" charset="0"/>
                          <a:ea typeface="+mn-ea"/>
                          <a:cs typeface="Segoe UI" panose="020B0502040204020203" pitchFamily="34" charset="0"/>
                        </a:rPr>
                      </a:br>
                      <a:r>
                        <a:rPr lang="fr-FR" sz="1050" b="1" i="0" kern="1200" dirty="0">
                          <a:solidFill>
                            <a:srgbClr val="E7007E"/>
                          </a:solidFill>
                          <a:latin typeface="Segoe UI" panose="020B0502040204020203" pitchFamily="34" charset="0"/>
                          <a:ea typeface="+mn-ea"/>
                          <a:cs typeface="Segoe UI" panose="020B0502040204020203" pitchFamily="34" charset="0"/>
                        </a:rPr>
                        <a:t>de l’analyse de risque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Le collège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2000">
                <a:tc>
                  <a:txBody>
                    <a:bodyPr/>
                    <a:lstStyle/>
                    <a:p>
                      <a:pPr marL="361950" lvl="1" indent="0"/>
                      <a:r>
                        <a:rPr lang="fr-FR" sz="1050" b="1" dirty="0">
                          <a:solidFill>
                            <a:srgbClr val="E7007E"/>
                          </a:solidFill>
                          <a:latin typeface="Segoe UI" panose="020B0502040204020203" pitchFamily="34" charset="0"/>
                          <a:cs typeface="Segoe UI" panose="020B0502040204020203" pitchFamily="34" charset="0"/>
                        </a:rPr>
                        <a:t>Mission</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432000">
                <a:tc>
                  <a:txBody>
                    <a:bodyPr/>
                    <a:lstStyle/>
                    <a:p>
                      <a:pPr marL="361950" lvl="1" indent="0"/>
                      <a:r>
                        <a:rPr lang="fr-FR" sz="1050" b="1" dirty="0">
                          <a:solidFill>
                            <a:srgbClr val="E7007E"/>
                          </a:solidFill>
                          <a:latin typeface="Segoe UI" panose="020B0502040204020203" pitchFamily="34" charset="0"/>
                          <a:cs typeface="Segoe UI" panose="020B0502040204020203" pitchFamily="34" charset="0"/>
                        </a:rPr>
                        <a:t>Valeur métier</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32000">
                <a:tc>
                  <a:txBody>
                    <a:bodyPr/>
                    <a:lstStyle/>
                    <a:p>
                      <a:pPr marL="361950" marR="0" indent="0" algn="l" defTabSz="914400" rtl="0" eaLnBrk="1" fontAlgn="ctr" latinLnBrk="0" hangingPunct="1">
                        <a:lnSpc>
                          <a:spcPct val="100000"/>
                        </a:lnSpc>
                        <a:spcBef>
                          <a:spcPts val="0"/>
                        </a:spcBef>
                        <a:spcAft>
                          <a:spcPts val="0"/>
                        </a:spcAft>
                        <a:buClrTx/>
                        <a:buSzTx/>
                        <a:buFontTx/>
                        <a:buNone/>
                        <a:tabLst/>
                        <a:defRPr/>
                      </a:pPr>
                      <a:r>
                        <a:rPr lang="fr-FR" sz="1050" b="1" i="0" kern="1200" dirty="0">
                          <a:solidFill>
                            <a:srgbClr val="E7007E"/>
                          </a:solidFill>
                          <a:latin typeface="Segoe UI" panose="020B0502040204020203" pitchFamily="34" charset="0"/>
                          <a:ea typeface="+mn-ea"/>
                          <a:cs typeface="Segoe UI" panose="020B0502040204020203" pitchFamily="34" charset="0"/>
                        </a:rPr>
                        <a:t>Bien support</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13" name="Rectangle 12">
            <a:extLst>
              <a:ext uri="{FF2B5EF4-FFF2-40B4-BE49-F238E27FC236}">
                <a16:creationId xmlns:a16="http://schemas.microsoft.com/office/drawing/2014/main" id="{EC6D13B3-37A9-CDF9-84BB-8FE1F711D6B5}"/>
              </a:ext>
            </a:extLst>
          </p:cNvPr>
          <p:cNvSpPr/>
          <p:nvPr/>
        </p:nvSpPr>
        <p:spPr>
          <a:xfrm>
            <a:off x="2051050" y="1426130"/>
            <a:ext cx="5040000" cy="1278903"/>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altLang="fr-FR" sz="1200" b="1" dirty="0">
                <a:solidFill>
                  <a:schemeClr val="bg1"/>
                </a:solidFill>
                <a:latin typeface="Segoe UI" panose="020B0502040204020203" pitchFamily="34" charset="0"/>
                <a:cs typeface="Segoe UI" panose="020B0502040204020203" pitchFamily="34" charset="0"/>
              </a:rPr>
              <a:t>Un adolescent de 15 ans « pirate » le système de son collège pour améliorer ses notes</a:t>
            </a:r>
            <a:r>
              <a:rPr lang="fr-FR" sz="1200" b="1" dirty="0">
                <a:solidFill>
                  <a:schemeClr val="bg1"/>
                </a:solidFill>
                <a:latin typeface="Segoe UI" panose="020B0502040204020203" pitchFamily="34" charset="0"/>
                <a:cs typeface="Segoe UI" panose="020B0502040204020203" pitchFamily="34" charset="0"/>
              </a:rPr>
              <a:t> </a:t>
            </a:r>
          </a:p>
          <a:p>
            <a:pPr>
              <a:spcBef>
                <a:spcPct val="0"/>
              </a:spcBef>
              <a:buClrTx/>
              <a:buFontTx/>
              <a:buNone/>
            </a:pPr>
            <a:r>
              <a:rPr lang="fr-FR" altLang="fr-FR" sz="1200" dirty="0">
                <a:solidFill>
                  <a:schemeClr val="bg1"/>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[Sources Internet : Le Point.fr et </a:t>
            </a:r>
            <a:r>
              <a:rPr lang="fr-FR" altLang="fr-FR" sz="900" i="1" dirty="0" err="1">
                <a:solidFill>
                  <a:schemeClr val="bg1"/>
                </a:solidFill>
                <a:latin typeface="Segoe UI" panose="020B0502040204020203" pitchFamily="34" charset="0"/>
                <a:cs typeface="Segoe UI" panose="020B0502040204020203" pitchFamily="34" charset="0"/>
              </a:rPr>
              <a:t>ZDNet</a:t>
            </a:r>
            <a:r>
              <a:rPr lang="fr-FR" altLang="fr-FR" sz="900" i="1" dirty="0">
                <a:solidFill>
                  <a:schemeClr val="bg1"/>
                </a:solidFill>
                <a:latin typeface="Segoe UI" panose="020B0502040204020203" pitchFamily="34" charset="0"/>
                <a:cs typeface="Segoe UI" panose="020B0502040204020203" pitchFamily="34" charset="0"/>
              </a:rPr>
              <a:t>]</a:t>
            </a:r>
          </a:p>
        </p:txBody>
      </p:sp>
      <p:sp>
        <p:nvSpPr>
          <p:cNvPr id="3" name="Title 4">
            <a:extLst>
              <a:ext uri="{FF2B5EF4-FFF2-40B4-BE49-F238E27FC236}">
                <a16:creationId xmlns:a16="http://schemas.microsoft.com/office/drawing/2014/main" id="{B4CAF67E-C748-8A17-80B6-299BE0DC4BA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4" name="ZoneTexte 3">
            <a:extLst>
              <a:ext uri="{FF2B5EF4-FFF2-40B4-BE49-F238E27FC236}">
                <a16:creationId xmlns:a16="http://schemas.microsoft.com/office/drawing/2014/main" id="{9F7D6B9F-A03E-24CE-2769-3C241403F847}"/>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Exemple</a:t>
            </a:r>
            <a:endParaRPr lang="fr-FR" sz="1400" b="1">
              <a:solidFill>
                <a:srgbClr val="252525"/>
              </a:solidFill>
              <a:latin typeface="Segoe UI" panose="020B0502040204020203" pitchFamily="34" charset="0"/>
              <a:cs typeface="Segoe UI" panose="020B0502040204020203" pitchFamily="34" charset="0"/>
            </a:endParaRPr>
          </a:p>
        </p:txBody>
      </p:sp>
      <p:pic>
        <p:nvPicPr>
          <p:cNvPr id="10" name="Image 9">
            <a:extLst>
              <a:ext uri="{FF2B5EF4-FFF2-40B4-BE49-F238E27FC236}">
                <a16:creationId xmlns:a16="http://schemas.microsoft.com/office/drawing/2014/main" id="{7A79DE7B-B0D8-4E04-A20F-689558AC51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pic>
        <p:nvPicPr>
          <p:cNvPr id="9" name="Image 8">
            <a:extLst>
              <a:ext uri="{FF2B5EF4-FFF2-40B4-BE49-F238E27FC236}">
                <a16:creationId xmlns:a16="http://schemas.microsoft.com/office/drawing/2014/main" id="{044E4420-B896-4DD6-934A-8D4B00053F6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697" y="2571748"/>
            <a:ext cx="1907781" cy="2221112"/>
          </a:xfrm>
          <a:prstGeom prst="rect">
            <a:avLst/>
          </a:prstGeom>
        </p:spPr>
      </p:pic>
    </p:spTree>
    <p:extLst>
      <p:ext uri="{BB962C8B-B14F-4D97-AF65-F5344CB8AC3E}">
        <p14:creationId xmlns:p14="http://schemas.microsoft.com/office/powerpoint/2010/main" val="628194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ED6F69FB-5401-96ED-FA3A-C41EAA325E8F}"/>
              </a:ext>
            </a:extLst>
          </p:cNvPr>
          <p:cNvGraphicFramePr>
            <a:graphicFrameLocks noGrp="1"/>
          </p:cNvGraphicFramePr>
          <p:nvPr>
            <p:extLst>
              <p:ext uri="{D42A27DB-BD31-4B8C-83A1-F6EECF244321}">
                <p14:modId xmlns:p14="http://schemas.microsoft.com/office/powerpoint/2010/main" val="4041857758"/>
              </p:ext>
            </p:extLst>
          </p:nvPr>
        </p:nvGraphicFramePr>
        <p:xfrm>
          <a:off x="2047662" y="2902119"/>
          <a:ext cx="5042249" cy="1728000"/>
        </p:xfrm>
        <a:graphic>
          <a:graphicData uri="http://schemas.openxmlformats.org/drawingml/2006/table">
            <a:tbl>
              <a:tblPr/>
              <a:tblGrid>
                <a:gridCol w="1687610">
                  <a:extLst>
                    <a:ext uri="{9D8B030D-6E8A-4147-A177-3AD203B41FA5}">
                      <a16:colId xmlns:a16="http://schemas.microsoft.com/office/drawing/2014/main" val="20000"/>
                    </a:ext>
                  </a:extLst>
                </a:gridCol>
                <a:gridCol w="3354639">
                  <a:extLst>
                    <a:ext uri="{9D8B030D-6E8A-4147-A177-3AD203B41FA5}">
                      <a16:colId xmlns:a16="http://schemas.microsoft.com/office/drawing/2014/main" val="1334645635"/>
                    </a:ext>
                  </a:extLst>
                </a:gridCol>
              </a:tblGrid>
              <a:tr h="432000">
                <a:tc>
                  <a:txBody>
                    <a:bodyPr/>
                    <a:lstStyle/>
                    <a:p>
                      <a:pPr marL="0" lvl="1" algn="ctr"/>
                      <a:r>
                        <a:rPr lang="fr-FR" sz="1050" b="1" i="0" kern="1200" dirty="0">
                          <a:solidFill>
                            <a:srgbClr val="E7007E"/>
                          </a:solidFill>
                          <a:latin typeface="Segoe UI" panose="020B0502040204020203" pitchFamily="34" charset="0"/>
                          <a:ea typeface="+mn-ea"/>
                          <a:cs typeface="Segoe UI" panose="020B0502040204020203" pitchFamily="34" charset="0"/>
                        </a:rPr>
                        <a:t>Commanditaire</a:t>
                      </a:r>
                      <a:br>
                        <a:rPr lang="fr-FR" sz="1050" b="1" i="0" kern="1200" dirty="0">
                          <a:solidFill>
                            <a:srgbClr val="E7007E"/>
                          </a:solidFill>
                          <a:latin typeface="Segoe UI" panose="020B0502040204020203" pitchFamily="34" charset="0"/>
                          <a:ea typeface="+mn-ea"/>
                          <a:cs typeface="Segoe UI" panose="020B0502040204020203" pitchFamily="34" charset="0"/>
                        </a:rPr>
                      </a:br>
                      <a:r>
                        <a:rPr lang="fr-FR" sz="1050" b="1" i="0" kern="1200" dirty="0">
                          <a:solidFill>
                            <a:srgbClr val="E7007E"/>
                          </a:solidFill>
                          <a:latin typeface="Segoe UI" panose="020B0502040204020203" pitchFamily="34" charset="0"/>
                          <a:ea typeface="+mn-ea"/>
                          <a:cs typeface="Segoe UI" panose="020B0502040204020203" pitchFamily="34" charset="0"/>
                        </a:rPr>
                        <a:t>de l’analyse de risque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Le collège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32000">
                <a:tc>
                  <a:txBody>
                    <a:bodyPr/>
                    <a:lstStyle/>
                    <a:p>
                      <a:pPr marL="361950" lvl="1" indent="0"/>
                      <a:r>
                        <a:rPr lang="fr-FR" sz="1050" b="1" dirty="0">
                          <a:solidFill>
                            <a:srgbClr val="E7007E"/>
                          </a:solidFill>
                          <a:latin typeface="Segoe UI" panose="020B0502040204020203" pitchFamily="34" charset="0"/>
                          <a:cs typeface="Segoe UI" panose="020B0502040204020203" pitchFamily="34" charset="0"/>
                        </a:rPr>
                        <a:t>Mission</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Gestion des résultats scolaires pour évaluer les élèves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432000">
                <a:tc>
                  <a:txBody>
                    <a:bodyPr/>
                    <a:lstStyle/>
                    <a:p>
                      <a:pPr marL="361950" lvl="1" indent="0"/>
                      <a:r>
                        <a:rPr lang="fr-FR" sz="1050" b="1" dirty="0">
                          <a:solidFill>
                            <a:srgbClr val="E7007E"/>
                          </a:solidFill>
                          <a:latin typeface="Segoe UI" panose="020B0502040204020203" pitchFamily="34" charset="0"/>
                          <a:cs typeface="Segoe UI" panose="020B0502040204020203" pitchFamily="34" charset="0"/>
                        </a:rPr>
                        <a:t>Valeur métier</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Notes des élèves (information)</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32000">
                <a:tc>
                  <a:txBody>
                    <a:bodyPr/>
                    <a:lstStyle/>
                    <a:p>
                      <a:pPr marL="361950" marR="0" indent="0" algn="l" defTabSz="914400" rtl="0" eaLnBrk="1" fontAlgn="ctr" latinLnBrk="0" hangingPunct="1">
                        <a:lnSpc>
                          <a:spcPct val="100000"/>
                        </a:lnSpc>
                        <a:spcBef>
                          <a:spcPts val="0"/>
                        </a:spcBef>
                        <a:spcAft>
                          <a:spcPts val="0"/>
                        </a:spcAft>
                        <a:buClrTx/>
                        <a:buSzTx/>
                        <a:buFontTx/>
                        <a:buNone/>
                        <a:tabLst/>
                        <a:defRPr/>
                      </a:pPr>
                      <a:r>
                        <a:rPr lang="fr-FR" sz="1050" b="1" i="0" kern="1200" dirty="0">
                          <a:solidFill>
                            <a:srgbClr val="E7007E"/>
                          </a:solidFill>
                          <a:latin typeface="Segoe UI" panose="020B0502040204020203" pitchFamily="34" charset="0"/>
                          <a:ea typeface="+mn-ea"/>
                          <a:cs typeface="Segoe UI" panose="020B0502040204020203" pitchFamily="34" charset="0"/>
                        </a:rPr>
                        <a:t>Bien support</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Système d’information du collège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13" name="Rectangle 12">
            <a:extLst>
              <a:ext uri="{FF2B5EF4-FFF2-40B4-BE49-F238E27FC236}">
                <a16:creationId xmlns:a16="http://schemas.microsoft.com/office/drawing/2014/main" id="{EC6D13B3-37A9-CDF9-84BB-8FE1F711D6B5}"/>
              </a:ext>
            </a:extLst>
          </p:cNvPr>
          <p:cNvSpPr/>
          <p:nvPr/>
        </p:nvSpPr>
        <p:spPr>
          <a:xfrm>
            <a:off x="2051050" y="1426130"/>
            <a:ext cx="5040000" cy="1278903"/>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altLang="fr-FR" sz="1200" b="1" dirty="0">
                <a:solidFill>
                  <a:schemeClr val="bg1"/>
                </a:solidFill>
                <a:latin typeface="Segoe UI" panose="020B0502040204020203" pitchFamily="34" charset="0"/>
                <a:cs typeface="Segoe UI" panose="020B0502040204020203" pitchFamily="34" charset="0"/>
              </a:rPr>
              <a:t>Un adolescent de 15 ans « pirate » le système de son collège pour améliorer ses notes</a:t>
            </a:r>
            <a:r>
              <a:rPr lang="fr-FR" sz="1200" b="1" dirty="0">
                <a:solidFill>
                  <a:schemeClr val="bg1"/>
                </a:solidFill>
                <a:latin typeface="Segoe UI" panose="020B0502040204020203" pitchFamily="34" charset="0"/>
                <a:cs typeface="Segoe UI" panose="020B0502040204020203" pitchFamily="34" charset="0"/>
              </a:rPr>
              <a:t> </a:t>
            </a:r>
          </a:p>
          <a:p>
            <a:pPr>
              <a:spcBef>
                <a:spcPct val="0"/>
              </a:spcBef>
              <a:buClrTx/>
              <a:buFontTx/>
              <a:buNone/>
            </a:pPr>
            <a:r>
              <a:rPr lang="fr-FR" altLang="fr-FR" sz="1200" dirty="0">
                <a:solidFill>
                  <a:schemeClr val="bg1"/>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[Sources Internet : Le Point.fr et </a:t>
            </a:r>
            <a:r>
              <a:rPr lang="fr-FR" altLang="fr-FR" sz="900" i="1" dirty="0" err="1">
                <a:solidFill>
                  <a:schemeClr val="bg1"/>
                </a:solidFill>
                <a:latin typeface="Segoe UI" panose="020B0502040204020203" pitchFamily="34" charset="0"/>
                <a:cs typeface="Segoe UI" panose="020B0502040204020203" pitchFamily="34" charset="0"/>
              </a:rPr>
              <a:t>ZDNet</a:t>
            </a:r>
            <a:r>
              <a:rPr lang="fr-FR" altLang="fr-FR" sz="900" i="1" dirty="0">
                <a:solidFill>
                  <a:schemeClr val="bg1"/>
                </a:solidFill>
                <a:latin typeface="Segoe UI" panose="020B0502040204020203" pitchFamily="34" charset="0"/>
                <a:cs typeface="Segoe UI" panose="020B0502040204020203" pitchFamily="34" charset="0"/>
              </a:rPr>
              <a:t>]</a:t>
            </a:r>
          </a:p>
        </p:txBody>
      </p:sp>
      <p:sp>
        <p:nvSpPr>
          <p:cNvPr id="4" name="Title 4">
            <a:extLst>
              <a:ext uri="{FF2B5EF4-FFF2-40B4-BE49-F238E27FC236}">
                <a16:creationId xmlns:a16="http://schemas.microsoft.com/office/drawing/2014/main" id="{BBB9E28B-F4D4-61F4-030D-63E6D2C517F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p>
        </p:txBody>
      </p:sp>
      <p:sp>
        <p:nvSpPr>
          <p:cNvPr id="5" name="ZoneTexte 4">
            <a:extLst>
              <a:ext uri="{FF2B5EF4-FFF2-40B4-BE49-F238E27FC236}">
                <a16:creationId xmlns:a16="http://schemas.microsoft.com/office/drawing/2014/main" id="{FC0BC79C-3CD6-7647-D8E8-6F062F16A92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Exemple</a:t>
            </a:r>
            <a:endParaRPr lang="fr-FR" sz="1400" b="1">
              <a:solidFill>
                <a:srgbClr val="252525"/>
              </a:solidFill>
              <a:latin typeface="Segoe UI" panose="020B0502040204020203" pitchFamily="34" charset="0"/>
              <a:cs typeface="Segoe UI" panose="020B0502040204020203" pitchFamily="34" charset="0"/>
            </a:endParaRPr>
          </a:p>
        </p:txBody>
      </p:sp>
      <p:pic>
        <p:nvPicPr>
          <p:cNvPr id="10" name="Image 9">
            <a:extLst>
              <a:ext uri="{FF2B5EF4-FFF2-40B4-BE49-F238E27FC236}">
                <a16:creationId xmlns:a16="http://schemas.microsoft.com/office/drawing/2014/main" id="{B3AEB827-C877-4D15-A070-C7493DD74E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pic>
        <p:nvPicPr>
          <p:cNvPr id="11" name="Image 10">
            <a:extLst>
              <a:ext uri="{FF2B5EF4-FFF2-40B4-BE49-F238E27FC236}">
                <a16:creationId xmlns:a16="http://schemas.microsoft.com/office/drawing/2014/main" id="{F13628C7-D37E-4D47-9A5F-81A2B3E841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58697" y="2571748"/>
            <a:ext cx="1907781" cy="2221112"/>
          </a:xfrm>
          <a:prstGeom prst="rect">
            <a:avLst/>
          </a:prstGeom>
        </p:spPr>
      </p:pic>
    </p:spTree>
    <p:extLst>
      <p:ext uri="{BB962C8B-B14F-4D97-AF65-F5344CB8AC3E}">
        <p14:creationId xmlns:p14="http://schemas.microsoft.com/office/powerpoint/2010/main" val="15676493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26">
            <a:extLst>
              <a:ext uri="{FF2B5EF4-FFF2-40B4-BE49-F238E27FC236}">
                <a16:creationId xmlns:a16="http://schemas.microsoft.com/office/drawing/2014/main" id="{0B23F8B6-4A8F-E9C4-1B9F-A282BFC27535}"/>
              </a:ext>
            </a:extLst>
          </p:cNvPr>
          <p:cNvPicPr>
            <a:picLocks noChangeAspect="1"/>
          </p:cNvPicPr>
          <p:nvPr/>
        </p:nvPicPr>
        <p:blipFill>
          <a:blip r:embed="rId4"/>
          <a:stretch>
            <a:fillRect/>
          </a:stretch>
        </p:blipFill>
        <p:spPr>
          <a:xfrm>
            <a:off x="4618382" y="1413260"/>
            <a:ext cx="4121426" cy="3730240"/>
          </a:xfrm>
          <a:prstGeom prst="rect">
            <a:avLst/>
          </a:prstGeom>
        </p:spPr>
      </p:pic>
      <p:sp>
        <p:nvSpPr>
          <p:cNvPr id="6" name="Espace réservé du contenu 2"/>
          <p:cNvSpPr txBox="1">
            <a:spLocks/>
          </p:cNvSpPr>
          <p:nvPr/>
        </p:nvSpPr>
        <p:spPr>
          <a:xfrm>
            <a:off x="1258889" y="1419225"/>
            <a:ext cx="2881312" cy="1721540"/>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defPPr>
              <a:defRPr lang="fr-FR"/>
            </a:defPPr>
            <a:lvl1pPr>
              <a:spcAft>
                <a:spcPts val="300"/>
              </a:spcAft>
              <a:defRPr sz="1200" b="1">
                <a:solidFill>
                  <a:schemeClr val="bg1"/>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a:r>
              <a:rPr lang="fr-FR" sz="1200" b="1" dirty="0">
                <a:solidFill>
                  <a:schemeClr val="bg1"/>
                </a:solidFill>
                <a:latin typeface="Segoe UI" panose="020B0502040204020203" pitchFamily="34" charset="0"/>
                <a:cs typeface="Segoe UI" panose="020B0502040204020203" pitchFamily="34" charset="0"/>
                <a:sym typeface="Wingdings" panose="05000000000000000000" pitchFamily="2" charset="2"/>
              </a:rPr>
              <a:t>Il ne s’agit PAS dans cette étape de lister l’intégralité des valeurs métier et biens supports de l’organisation.</a:t>
            </a:r>
          </a:p>
          <a:p>
            <a:pPr marL="0" lvl="1"/>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Nous ne sommes pas dans une démarche de cartographie du système d’information.</a:t>
            </a:r>
            <a:endParaRPr lang="fr-FR" sz="1200" b="1" dirty="0">
              <a:solidFill>
                <a:schemeClr val="bg1"/>
              </a:solidFill>
              <a:latin typeface="Segoe UI" panose="020B0502040204020203" pitchFamily="34" charset="0"/>
              <a:cs typeface="Segoe UI" panose="020B0502040204020203" pitchFamily="34" charset="0"/>
              <a:sym typeface="Wingdings" panose="05000000000000000000" pitchFamily="2" charset="2"/>
            </a:endParaRPr>
          </a:p>
        </p:txBody>
      </p:sp>
      <p:sp>
        <p:nvSpPr>
          <p:cNvPr id="10" name="Rectangle 9"/>
          <p:cNvSpPr/>
          <p:nvPr/>
        </p:nvSpPr>
        <p:spPr>
          <a:xfrm>
            <a:off x="3505376" y="3031297"/>
            <a:ext cx="2471340" cy="410462"/>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endParaRPr lang="fr-FR" sz="1200" dirty="0">
              <a:solidFill>
                <a:srgbClr val="252525"/>
              </a:solidFill>
              <a:latin typeface="Segoe UI" panose="020B0502040204020203" pitchFamily="34" charset="0"/>
              <a:cs typeface="Segoe UI" panose="020B0502040204020203" pitchFamily="34" charset="0"/>
            </a:endParaRPr>
          </a:p>
        </p:txBody>
      </p:sp>
      <p:sp>
        <p:nvSpPr>
          <p:cNvPr id="17" name="Espace réservé du contenu 2"/>
          <p:cNvSpPr txBox="1">
            <a:spLocks/>
          </p:cNvSpPr>
          <p:nvPr/>
        </p:nvSpPr>
        <p:spPr>
          <a:xfrm>
            <a:off x="1258889" y="3273287"/>
            <a:ext cx="2881312" cy="1020417"/>
          </a:xfrm>
          <a:prstGeom prst="rect">
            <a:avLst/>
          </a:prstGeom>
          <a:noFill/>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fr-FR" sz="1200" b="1" dirty="0">
                <a:solidFill>
                  <a:srgbClr val="E6007E"/>
                </a:solidFill>
                <a:latin typeface="Segoe UI" panose="020B0502040204020203" pitchFamily="34" charset="0"/>
                <a:cs typeface="Segoe UI" panose="020B0502040204020203" pitchFamily="34" charset="0"/>
                <a:sym typeface="Wingdings" panose="05000000000000000000" pitchFamily="2" charset="2"/>
              </a:rPr>
              <a:t>Les valeurs métier qui n’auront pas été retenues pourront hériter des mesures prises pour protéger les autres valeurs métier </a:t>
            </a:r>
          </a:p>
        </p:txBody>
      </p:sp>
      <p:sp>
        <p:nvSpPr>
          <p:cNvPr id="11" name="Rectangle 10"/>
          <p:cNvSpPr/>
          <p:nvPr/>
        </p:nvSpPr>
        <p:spPr>
          <a:xfrm>
            <a:off x="6358862" y="1757592"/>
            <a:ext cx="2043017" cy="1709176"/>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r>
              <a:rPr lang="fr-FR" sz="1200" b="1">
                <a:solidFill>
                  <a:srgbClr val="E7007E"/>
                </a:solidFill>
                <a:latin typeface="Arial" panose="020B0604020202020204" pitchFamily="34" charset="0"/>
                <a:cs typeface="Arial" panose="020B0604020202020204" pitchFamily="34" charset="0"/>
              </a:rPr>
              <a:t>❯</a:t>
            </a:r>
            <a:r>
              <a:rPr lang="fr-FR" sz="1200" b="1">
                <a:solidFill>
                  <a:schemeClr val="bg1"/>
                </a:solidFill>
                <a:latin typeface="Arial" panose="020B0604020202020204" pitchFamily="34" charset="0"/>
                <a:cs typeface="Arial" panose="020B0604020202020204" pitchFamily="34" charset="0"/>
              </a:rPr>
              <a:t> </a:t>
            </a:r>
            <a:r>
              <a:rPr lang="fr-FR" sz="1200" dirty="0">
                <a:solidFill>
                  <a:srgbClr val="252525"/>
                </a:solidFill>
                <a:latin typeface="Segoe UI" panose="020B0502040204020203" pitchFamily="34" charset="0"/>
                <a:cs typeface="Segoe UI" panose="020B0502040204020203" pitchFamily="34" charset="0"/>
              </a:rPr>
              <a:t>Considérer des ensembles d’informations plutôt que des informations isolées</a:t>
            </a:r>
          </a:p>
          <a:p>
            <a:endParaRPr lang="fr-FR" sz="1200" dirty="0">
              <a:solidFill>
                <a:srgbClr val="252525"/>
              </a:solidFill>
              <a:latin typeface="Segoe UI" panose="020B0502040204020203" pitchFamily="34" charset="0"/>
              <a:cs typeface="Segoe UI" panose="020B0502040204020203" pitchFamily="34" charset="0"/>
            </a:endParaRPr>
          </a:p>
          <a:p>
            <a:r>
              <a:rPr lang="fr-FR" sz="1200" b="1">
                <a:solidFill>
                  <a:srgbClr val="E7007E"/>
                </a:solidFill>
                <a:latin typeface="Arial" panose="020B0604020202020204" pitchFamily="34" charset="0"/>
                <a:cs typeface="Arial" panose="020B0604020202020204" pitchFamily="34" charset="0"/>
              </a:rPr>
              <a:t>❯</a:t>
            </a:r>
            <a:r>
              <a:rPr lang="fr-FR" sz="1200" b="1">
                <a:solidFill>
                  <a:schemeClr val="bg1"/>
                </a:solidFill>
                <a:latin typeface="Arial" panose="020B0604020202020204" pitchFamily="34" charset="0"/>
                <a:cs typeface="Arial" panose="020B0604020202020204" pitchFamily="34" charset="0"/>
              </a:rPr>
              <a:t> </a:t>
            </a:r>
            <a:r>
              <a:rPr lang="fr-FR" sz="1200" dirty="0">
                <a:solidFill>
                  <a:srgbClr val="252525"/>
                </a:solidFill>
                <a:latin typeface="Segoe UI" panose="020B0502040204020203" pitchFamily="34" charset="0"/>
                <a:cs typeface="Segoe UI" panose="020B0502040204020203" pitchFamily="34" charset="0"/>
              </a:rPr>
              <a:t>5 à 10 valeurs métiers constituent généralement une base suffisante</a:t>
            </a:r>
          </a:p>
          <a:p>
            <a:endParaRPr lang="fr-FR" sz="1200" dirty="0">
              <a:solidFill>
                <a:srgbClr val="252525"/>
              </a:solidFill>
              <a:latin typeface="Segoe UI" panose="020B0502040204020203" pitchFamily="34" charset="0"/>
              <a:cs typeface="Segoe UI" panose="020B0502040204020203" pitchFamily="34" charset="0"/>
            </a:endParaRPr>
          </a:p>
          <a:p>
            <a:r>
              <a:rPr lang="fr-FR" sz="1200" b="1">
                <a:solidFill>
                  <a:srgbClr val="E7007E"/>
                </a:solidFill>
                <a:latin typeface="Arial" panose="020B0604020202020204" pitchFamily="34" charset="0"/>
                <a:cs typeface="Arial" panose="020B0604020202020204" pitchFamily="34" charset="0"/>
              </a:rPr>
              <a:t>❯</a:t>
            </a:r>
            <a:r>
              <a:rPr lang="fr-FR" sz="1200" b="1">
                <a:solidFill>
                  <a:schemeClr val="bg1"/>
                </a:solidFill>
                <a:latin typeface="Arial" panose="020B0604020202020204" pitchFamily="34" charset="0"/>
                <a:cs typeface="Arial" panose="020B0604020202020204" pitchFamily="34" charset="0"/>
              </a:rPr>
              <a:t> </a:t>
            </a:r>
            <a:r>
              <a:rPr lang="fr-FR" sz="1200" dirty="0">
                <a:solidFill>
                  <a:srgbClr val="252525"/>
                </a:solidFill>
                <a:latin typeface="Segoe UI" panose="020B0502040204020203" pitchFamily="34" charset="0"/>
                <a:cs typeface="Segoe UI" panose="020B0502040204020203" pitchFamily="34" charset="0"/>
              </a:rPr>
              <a:t>Ne conserver que les valeurs métiers identifiées comme les plus pertinentes ou sensibles </a:t>
            </a:r>
          </a:p>
          <a:p>
            <a:r>
              <a:rPr lang="fr-FR" sz="1200" dirty="0">
                <a:solidFill>
                  <a:srgbClr val="252525"/>
                </a:solidFill>
                <a:latin typeface="Segoe UI" panose="020B0502040204020203" pitchFamily="34" charset="0"/>
                <a:cs typeface="Segoe UI" panose="020B0502040204020203" pitchFamily="34" charset="0"/>
              </a:rPr>
              <a:t>(les classer par exemple selon leurs besoins de sécurité).</a:t>
            </a:r>
          </a:p>
          <a:p>
            <a:endParaRPr lang="fr-FR" sz="1200" dirty="0">
              <a:solidFill>
                <a:srgbClr val="252525"/>
              </a:solidFill>
              <a:latin typeface="Segoe UI" panose="020B0502040204020203" pitchFamily="34" charset="0"/>
              <a:cs typeface="Segoe UI" panose="020B0502040204020203" pitchFamily="34" charset="0"/>
            </a:endParaRPr>
          </a:p>
          <a:p>
            <a:endParaRPr lang="fr-FR" sz="1200" dirty="0">
              <a:solidFill>
                <a:srgbClr val="252525"/>
              </a:solidFill>
              <a:latin typeface="Segoe UI" panose="020B0502040204020203" pitchFamily="34" charset="0"/>
              <a:cs typeface="Segoe UI" panose="020B0502040204020203" pitchFamily="34" charset="0"/>
            </a:endParaRPr>
          </a:p>
        </p:txBody>
      </p:sp>
      <p:sp>
        <p:nvSpPr>
          <p:cNvPr id="2" name="Title 4">
            <a:extLst>
              <a:ext uri="{FF2B5EF4-FFF2-40B4-BE49-F238E27FC236}">
                <a16:creationId xmlns:a16="http://schemas.microsoft.com/office/drawing/2014/main" id="{702CA9A7-3A68-5CA7-FDF2-772B846AF6F5}"/>
              </a:ext>
            </a:extLst>
          </p:cNvPr>
          <p:cNvSpPr txBox="1">
            <a:spLocks/>
          </p:cNvSpPr>
          <p:nvPr>
            <p:custDataLst>
              <p:tags r:id="rId1"/>
            </p:custDataLst>
          </p:nvPr>
        </p:nvSpPr>
        <p:spPr>
          <a:xfrm>
            <a:off x="1980000" y="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Pourquoi et comment limiter le nombre de valeurs métier</a:t>
            </a:r>
            <a:br>
              <a:rPr lang="fr-FR" sz="1800" b="1" dirty="0">
                <a:solidFill>
                  <a:srgbClr val="252525"/>
                </a:solidFill>
                <a:latin typeface="Segoe UI" panose="020B0502040204020203" pitchFamily="34" charset="0"/>
                <a:ea typeface="+mn-ea"/>
                <a:cs typeface="Segoe UI" panose="020B0502040204020203" pitchFamily="34" charset="0"/>
              </a:rPr>
            </a:br>
            <a:r>
              <a:rPr lang="fr-FR" sz="1800" b="1" dirty="0">
                <a:solidFill>
                  <a:srgbClr val="252525"/>
                </a:solidFill>
                <a:latin typeface="Segoe UI" panose="020B0502040204020203" pitchFamily="34" charset="0"/>
                <a:ea typeface="+mn-ea"/>
                <a:cs typeface="Segoe UI" panose="020B0502040204020203" pitchFamily="34" charset="0"/>
              </a:rPr>
              <a:t>et de biens supports ?</a:t>
            </a:r>
            <a:endParaRPr lang="fr-FR" sz="1100" b="1">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B97352EF-B598-DD21-AB95-EC5E8BE0007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41610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2" descr="http://2.bp.blogspot.com/-lmGCzAFjvQQ/Vo_QAeDjvvI/AAAAAAAAmIY/GMkCHVkdn9g/s1600/european-atm-hacker.png"/>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14000"/>
                    </a14:imgEffect>
                  </a14:imgLayer>
                </a14:imgProps>
              </a:ext>
              <a:ext uri="{28A0092B-C50C-407E-A947-70E740481C1C}">
                <a14:useLocalDpi xmlns:a14="http://schemas.microsoft.com/office/drawing/2010/main" val="0"/>
              </a:ext>
            </a:extLst>
          </a:blip>
          <a:srcRect l="16929" r="21373"/>
          <a:stretch/>
        </p:blipFill>
        <p:spPr bwMode="auto">
          <a:xfrm>
            <a:off x="3018182" y="1770516"/>
            <a:ext cx="3584713" cy="3033259"/>
          </a:xfrm>
          <a:prstGeom prst="roundRect">
            <a:avLst>
              <a:gd name="adj" fmla="val 1055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ZoneTexte 83"/>
          <p:cNvSpPr txBox="1">
            <a:spLocks noChangeArrowheads="1"/>
          </p:cNvSpPr>
          <p:nvPr/>
        </p:nvSpPr>
        <p:spPr bwMode="auto">
          <a:xfrm>
            <a:off x="1119808" y="1900786"/>
            <a:ext cx="1620000" cy="576000"/>
          </a:xfrm>
          <a:prstGeom prst="rect">
            <a:avLst/>
          </a:prstGeom>
          <a:solidFill>
            <a:srgbClr val="E7007E"/>
          </a:solidFill>
          <a:ln>
            <a:noFill/>
          </a:ln>
        </p:spPr>
        <p:txBody>
          <a:bodyPr wrap="square" lIns="0" tIns="0" rIns="180000" bIns="0" anchor="ctr">
            <a:noAutofit/>
          </a:bodyPr>
          <a:lstStyle>
            <a:defPPr>
              <a:defRPr lang="fr-FR"/>
            </a:defPPr>
            <a:lvl1pPr eaLnBrk="0" hangingPunct="0">
              <a:defRPr sz="1200">
                <a:solidFill>
                  <a:schemeClr val="bg1"/>
                </a:solidFill>
                <a:latin typeface="Segoe UI" panose="020B0502040204020203" pitchFamily="34" charset="0"/>
                <a:cs typeface="Segoe UI" panose="020B0502040204020203" pitchFamily="34" charset="0"/>
              </a:defRPr>
            </a:lvl1pPr>
            <a:lvl2pPr>
              <a:defRPr sz="2000">
                <a:latin typeface="Helvetica 55 Roman" pitchFamily="34" charset="0"/>
                <a:ea typeface="ＭＳ Ｐゴシック" pitchFamily="34" charset="-128"/>
              </a:defRPr>
            </a:lvl2pPr>
            <a:lvl3pPr>
              <a:defRPr>
                <a:latin typeface="Helvetica 55 Roman" pitchFamily="34" charset="0"/>
                <a:ea typeface="ＭＳ Ｐゴシック" pitchFamily="34" charset="-128"/>
              </a:defRPr>
            </a:lvl3pPr>
            <a:lvl4pPr>
              <a:defRPr sz="1600">
                <a:latin typeface="Helvetica 55 Roman" pitchFamily="34" charset="0"/>
                <a:ea typeface="ＭＳ Ｐゴシック" pitchFamily="34" charset="-128"/>
              </a:defRPr>
            </a:lvl4pPr>
            <a:lvl5pPr marL="2057400" indent="-228600">
              <a:defRPr sz="1400">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latin typeface="Helvetica 55 Roman" pitchFamily="34" charset="0"/>
                <a:ea typeface="ＭＳ Ｐゴシック" pitchFamily="34" charset="-128"/>
              </a:defRPr>
            </a:lvl9pPr>
          </a:lstStyle>
          <a:p>
            <a:pPr algn="r"/>
            <a:r>
              <a:rPr lang="fr-FR" altLang="fr-FR" dirty="0"/>
              <a:t>DAB</a:t>
            </a:r>
          </a:p>
          <a:p>
            <a:pPr algn="r"/>
            <a:r>
              <a:rPr lang="fr-FR"/>
              <a:t>❯ </a:t>
            </a:r>
            <a:r>
              <a:rPr lang="fr-FR" altLang="fr-FR" b="1" dirty="0"/>
              <a:t>Bien support</a:t>
            </a:r>
          </a:p>
        </p:txBody>
      </p:sp>
      <p:sp>
        <p:nvSpPr>
          <p:cNvPr id="5" name="Forme libre 4">
            <a:extLst>
              <a:ext uri="{FF2B5EF4-FFF2-40B4-BE49-F238E27FC236}">
                <a16:creationId xmlns:a16="http://schemas.microsoft.com/office/drawing/2014/main" id="{7AEA4A79-A2E1-6427-6DBE-9FA7496AA7B1}"/>
              </a:ext>
            </a:extLst>
          </p:cNvPr>
          <p:cNvSpPr/>
          <p:nvPr/>
        </p:nvSpPr>
        <p:spPr>
          <a:xfrm flipH="1">
            <a:off x="4157097" y="1305339"/>
            <a:ext cx="348641" cy="1466529"/>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Lst>
            <a:ahLst/>
            <a:cxnLst>
              <a:cxn ang="0">
                <a:pos x="connsiteX0" y="connsiteY0"/>
              </a:cxn>
              <a:cxn ang="0">
                <a:pos x="connsiteX1" y="connsiteY1"/>
              </a:cxn>
              <a:cxn ang="0">
                <a:pos x="connsiteX2" y="connsiteY2"/>
              </a:cxn>
            </a:cxnLst>
            <a:rect l="l" t="t" r="r" b="b"/>
            <a:pathLst>
              <a:path w="862072" h="750136">
                <a:moveTo>
                  <a:pt x="0" y="0"/>
                </a:moveTo>
                <a:lnTo>
                  <a:pt x="861547" y="2650"/>
                </a:lnTo>
                <a:lnTo>
                  <a:pt x="862072" y="750136"/>
                </a:lnTo>
              </a:path>
            </a:pathLst>
          </a:cu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 name="Straight Connector 4">
            <a:extLst>
              <a:ext uri="{FF2B5EF4-FFF2-40B4-BE49-F238E27FC236}">
                <a16:creationId xmlns:a16="http://schemas.microsoft.com/office/drawing/2014/main" id="{72473EF6-DF01-8BFA-87E5-90D398AC114E}"/>
              </a:ext>
            </a:extLst>
          </p:cNvPr>
          <p:cNvCxnSpPr>
            <a:cxnSpLocks/>
          </p:cNvCxnSpPr>
          <p:nvPr/>
        </p:nvCxnSpPr>
        <p:spPr>
          <a:xfrm flipH="1">
            <a:off x="6144185" y="2926746"/>
            <a:ext cx="1084876" cy="0"/>
          </a:xfrm>
          <a:prstGeom prst="line">
            <a:avLst/>
          </a:pr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0" name="Forme libre 9">
            <a:extLst>
              <a:ext uri="{FF2B5EF4-FFF2-40B4-BE49-F238E27FC236}">
                <a16:creationId xmlns:a16="http://schemas.microsoft.com/office/drawing/2014/main" id="{897DF561-817C-DE66-248F-EBA6939BFD42}"/>
              </a:ext>
            </a:extLst>
          </p:cNvPr>
          <p:cNvSpPr/>
          <p:nvPr/>
        </p:nvSpPr>
        <p:spPr>
          <a:xfrm>
            <a:off x="2551043" y="2188786"/>
            <a:ext cx="1356226" cy="645609"/>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Lst>
            <a:ahLst/>
            <a:cxnLst>
              <a:cxn ang="0">
                <a:pos x="connsiteX0" y="connsiteY0"/>
              </a:cxn>
              <a:cxn ang="0">
                <a:pos x="connsiteX1" y="connsiteY1"/>
              </a:cxn>
              <a:cxn ang="0">
                <a:pos x="connsiteX2" y="connsiteY2"/>
              </a:cxn>
            </a:cxnLst>
            <a:rect l="l" t="t" r="r" b="b"/>
            <a:pathLst>
              <a:path w="1294020" h="731951">
                <a:moveTo>
                  <a:pt x="0" y="0"/>
                </a:moveTo>
                <a:lnTo>
                  <a:pt x="861547" y="2650"/>
                </a:lnTo>
                <a:cubicBezTo>
                  <a:pt x="869031" y="8638"/>
                  <a:pt x="1314998" y="763346"/>
                  <a:pt x="1293250" y="730937"/>
                </a:cubicBezTo>
              </a:path>
            </a:pathLst>
          </a:cu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orme libre 10">
            <a:extLst>
              <a:ext uri="{FF2B5EF4-FFF2-40B4-BE49-F238E27FC236}">
                <a16:creationId xmlns:a16="http://schemas.microsoft.com/office/drawing/2014/main" id="{B7775D08-14B7-96A0-83F5-B7A76DF7D339}"/>
              </a:ext>
            </a:extLst>
          </p:cNvPr>
          <p:cNvSpPr/>
          <p:nvPr/>
        </p:nvSpPr>
        <p:spPr>
          <a:xfrm flipV="1">
            <a:off x="2570178" y="3061253"/>
            <a:ext cx="1356226" cy="620502"/>
          </a:xfrm>
          <a:custGeom>
            <a:avLst/>
            <a:gdLst>
              <a:gd name="connsiteX0" fmla="*/ 0 w 811272"/>
              <a:gd name="connsiteY0" fmla="*/ 6875 h 391886"/>
              <a:gd name="connsiteX1" fmla="*/ 804397 w 811272"/>
              <a:gd name="connsiteY1" fmla="*/ 0 h 391886"/>
              <a:gd name="connsiteX2" fmla="*/ 811272 w 811272"/>
              <a:gd name="connsiteY2" fmla="*/ 391886 h 391886"/>
              <a:gd name="connsiteX0" fmla="*/ 0 w 858897"/>
              <a:gd name="connsiteY0" fmla="*/ 525 h 391886"/>
              <a:gd name="connsiteX1" fmla="*/ 852022 w 858897"/>
              <a:gd name="connsiteY1" fmla="*/ 0 h 391886"/>
              <a:gd name="connsiteX2" fmla="*/ 858897 w 858897"/>
              <a:gd name="connsiteY2" fmla="*/ 391886 h 391886"/>
              <a:gd name="connsiteX0" fmla="*/ 0 w 862072"/>
              <a:gd name="connsiteY0" fmla="*/ 525 h 750661"/>
              <a:gd name="connsiteX1" fmla="*/ 852022 w 862072"/>
              <a:gd name="connsiteY1" fmla="*/ 0 h 750661"/>
              <a:gd name="connsiteX2" fmla="*/ 862072 w 862072"/>
              <a:gd name="connsiteY2" fmla="*/ 750661 h 750661"/>
              <a:gd name="connsiteX0" fmla="*/ 0 w 862072"/>
              <a:gd name="connsiteY0" fmla="*/ 0 h 750136"/>
              <a:gd name="connsiteX1" fmla="*/ 861547 w 862072"/>
              <a:gd name="connsiteY1" fmla="*/ 2650 h 750136"/>
              <a:gd name="connsiteX2" fmla="*/ 862072 w 862072"/>
              <a:gd name="connsiteY2" fmla="*/ 750136 h 750136"/>
              <a:gd name="connsiteX0" fmla="*/ 0 w 1161704"/>
              <a:gd name="connsiteY0" fmla="*/ 0 h 711740"/>
              <a:gd name="connsiteX1" fmla="*/ 861547 w 1161704"/>
              <a:gd name="connsiteY1" fmla="*/ 2650 h 711740"/>
              <a:gd name="connsiteX2" fmla="*/ 1161704 w 1161704"/>
              <a:gd name="connsiteY2" fmla="*/ 711740 h 711740"/>
              <a:gd name="connsiteX0" fmla="*/ 0 w 1161704"/>
              <a:gd name="connsiteY0" fmla="*/ 0 h 713879"/>
              <a:gd name="connsiteX1" fmla="*/ 861547 w 1161704"/>
              <a:gd name="connsiteY1" fmla="*/ 2650 h 713879"/>
              <a:gd name="connsiteX2" fmla="*/ 1161704 w 1161704"/>
              <a:gd name="connsiteY2" fmla="*/ 711740 h 713879"/>
              <a:gd name="connsiteX0" fmla="*/ 0 w 1293250"/>
              <a:gd name="connsiteY0" fmla="*/ 0 h 733002"/>
              <a:gd name="connsiteX1" fmla="*/ 861547 w 1293250"/>
              <a:gd name="connsiteY1" fmla="*/ 2650 h 733002"/>
              <a:gd name="connsiteX2" fmla="*/ 1293250 w 1293250"/>
              <a:gd name="connsiteY2" fmla="*/ 730937 h 733002"/>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3250"/>
              <a:gd name="connsiteY0" fmla="*/ 0 h 730937"/>
              <a:gd name="connsiteX1" fmla="*/ 861547 w 1293250"/>
              <a:gd name="connsiteY1" fmla="*/ 2650 h 730937"/>
              <a:gd name="connsiteX2" fmla="*/ 1293250 w 1293250"/>
              <a:gd name="connsiteY2" fmla="*/ 730937 h 730937"/>
              <a:gd name="connsiteX0" fmla="*/ 0 w 1294020"/>
              <a:gd name="connsiteY0" fmla="*/ 0 h 731951"/>
              <a:gd name="connsiteX1" fmla="*/ 861547 w 1294020"/>
              <a:gd name="connsiteY1" fmla="*/ 2650 h 731951"/>
              <a:gd name="connsiteX2" fmla="*/ 1293250 w 1294020"/>
              <a:gd name="connsiteY2" fmla="*/ 730937 h 731951"/>
            </a:gdLst>
            <a:ahLst/>
            <a:cxnLst>
              <a:cxn ang="0">
                <a:pos x="connsiteX0" y="connsiteY0"/>
              </a:cxn>
              <a:cxn ang="0">
                <a:pos x="connsiteX1" y="connsiteY1"/>
              </a:cxn>
              <a:cxn ang="0">
                <a:pos x="connsiteX2" y="connsiteY2"/>
              </a:cxn>
            </a:cxnLst>
            <a:rect l="l" t="t" r="r" b="b"/>
            <a:pathLst>
              <a:path w="1294020" h="731951">
                <a:moveTo>
                  <a:pt x="0" y="0"/>
                </a:moveTo>
                <a:lnTo>
                  <a:pt x="861547" y="2650"/>
                </a:lnTo>
                <a:cubicBezTo>
                  <a:pt x="869031" y="8638"/>
                  <a:pt x="1314998" y="763346"/>
                  <a:pt x="1293250" y="730937"/>
                </a:cubicBezTo>
              </a:path>
            </a:pathLst>
          </a:custGeom>
          <a:noFill/>
          <a:ln w="19050">
            <a:solidFill>
              <a:srgbClr val="E7007E"/>
            </a:solidFill>
            <a:prstDash val="sysDot"/>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ZoneTexte 82"/>
          <p:cNvSpPr txBox="1">
            <a:spLocks noChangeArrowheads="1"/>
          </p:cNvSpPr>
          <p:nvPr/>
        </p:nvSpPr>
        <p:spPr bwMode="auto">
          <a:xfrm>
            <a:off x="4488490" y="1013791"/>
            <a:ext cx="2203857" cy="576000"/>
          </a:xfrm>
          <a:prstGeom prst="rect">
            <a:avLst/>
          </a:prstGeom>
          <a:solidFill>
            <a:srgbClr val="E7007E"/>
          </a:solidFill>
          <a:ln>
            <a:noFill/>
          </a:ln>
        </p:spPr>
        <p:txBody>
          <a:bodyPr wrap="square" lIns="180000" tIns="0" rIns="0" bIns="0" anchor="ctr">
            <a:noAutofit/>
          </a:bodyPr>
          <a:lstStyle>
            <a:lvl1pPr>
              <a:defRPr sz="2400">
                <a:solidFill>
                  <a:schemeClr val="tx1"/>
                </a:solidFill>
                <a:latin typeface="Helvetica 55 Roman" pitchFamily="34" charset="0"/>
                <a:ea typeface="ＭＳ Ｐゴシック" pitchFamily="34" charset="-128"/>
              </a:defRPr>
            </a:lvl1pPr>
            <a:lvl2pPr>
              <a:defRPr sz="2000">
                <a:solidFill>
                  <a:schemeClr val="tx1"/>
                </a:solidFill>
                <a:latin typeface="Helvetica 55 Roman" pitchFamily="34" charset="0"/>
                <a:ea typeface="ＭＳ Ｐゴシック" pitchFamily="34" charset="-128"/>
              </a:defRPr>
            </a:lvl2pPr>
            <a:lvl3pPr>
              <a:defRPr>
                <a:solidFill>
                  <a:schemeClr val="tx1"/>
                </a:solidFill>
                <a:latin typeface="Helvetica 55 Roman" pitchFamily="34" charset="0"/>
                <a:ea typeface="ＭＳ Ｐゴシック" pitchFamily="34" charset="-128"/>
              </a:defRPr>
            </a:lvl3pPr>
            <a:lvl4pPr>
              <a:defRPr sz="1600">
                <a:solidFill>
                  <a:schemeClr val="tx1"/>
                </a:solidFill>
                <a:latin typeface="Helvetica 55 Roman" pitchFamily="34" charset="0"/>
                <a:ea typeface="ＭＳ Ｐゴシック" pitchFamily="34" charset="-128"/>
              </a:defRPr>
            </a:lvl4pPr>
            <a:lvl5pPr marL="2057400" indent="-228600">
              <a:defRPr sz="1400">
                <a:solidFill>
                  <a:schemeClr val="tx1"/>
                </a:solidFill>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solidFill>
                  <a:schemeClr val="tx1"/>
                </a:solidFill>
                <a:latin typeface="Helvetica 55 Roman" pitchFamily="34" charset="0"/>
                <a:ea typeface="ＭＳ Ｐゴシック" pitchFamily="34" charset="-128"/>
              </a:defRPr>
            </a:lvl9pPr>
          </a:lstStyle>
          <a:p>
            <a:pPr eaLnBrk="0" hangingPunct="0">
              <a:defRPr/>
            </a:pPr>
            <a:r>
              <a:rPr lang="fr-FR" altLang="fr-FR" sz="1200" dirty="0">
                <a:solidFill>
                  <a:schemeClr val="bg1"/>
                </a:solidFill>
                <a:latin typeface="Segoe UI" panose="020B0502040204020203" pitchFamily="34" charset="0"/>
                <a:ea typeface="+mn-ea"/>
                <a:cs typeface="Segoe UI" panose="020B0502040204020203" pitchFamily="34" charset="0"/>
              </a:rPr>
              <a:t>Faille au niveau du terminal</a:t>
            </a:r>
          </a:p>
          <a:p>
            <a:pPr eaLnBrk="0" hangingPunct="0">
              <a:defRPr/>
            </a:pPr>
            <a:r>
              <a:rPr lang="fr-FR" sz="1200" b="1">
                <a:solidFill>
                  <a:schemeClr val="bg1"/>
                </a:solidFill>
                <a:latin typeface="Arial" panose="020B0604020202020204" pitchFamily="34" charset="0"/>
                <a:cs typeface="Arial" panose="020B0604020202020204" pitchFamily="34" charset="0"/>
              </a:rPr>
              <a:t>❯</a:t>
            </a:r>
            <a:r>
              <a:rPr lang="fr-FR" altLang="fr-FR" sz="1200" dirty="0">
                <a:solidFill>
                  <a:schemeClr val="bg1"/>
                </a:solidFill>
                <a:latin typeface="Segoe UI" panose="020B0502040204020203" pitchFamily="34" charset="0"/>
                <a:ea typeface="+mn-ea"/>
                <a:cs typeface="Segoe UI" panose="020B0502040204020203" pitchFamily="34" charset="0"/>
              </a:rPr>
              <a:t> </a:t>
            </a:r>
            <a:r>
              <a:rPr lang="fr-FR" altLang="fr-FR" sz="1200" b="1" dirty="0">
                <a:solidFill>
                  <a:schemeClr val="bg1"/>
                </a:solidFill>
                <a:latin typeface="Segoe UI" panose="020B0502040204020203" pitchFamily="34" charset="0"/>
                <a:ea typeface="+mn-ea"/>
                <a:cs typeface="Segoe UI" panose="020B0502040204020203" pitchFamily="34" charset="0"/>
              </a:rPr>
              <a:t>Vulnérabilité</a:t>
            </a:r>
          </a:p>
        </p:txBody>
      </p:sp>
      <p:sp>
        <p:nvSpPr>
          <p:cNvPr id="89" name="ZoneTexte 88"/>
          <p:cNvSpPr txBox="1">
            <a:spLocks noChangeArrowheads="1"/>
          </p:cNvSpPr>
          <p:nvPr/>
        </p:nvSpPr>
        <p:spPr bwMode="auto">
          <a:xfrm>
            <a:off x="1119808" y="3392878"/>
            <a:ext cx="1620000" cy="576000"/>
          </a:xfrm>
          <a:prstGeom prst="rect">
            <a:avLst/>
          </a:prstGeom>
          <a:solidFill>
            <a:srgbClr val="E7007E"/>
          </a:solidFill>
          <a:ln>
            <a:noFill/>
          </a:ln>
        </p:spPr>
        <p:txBody>
          <a:bodyPr wrap="square" lIns="0" tIns="0" rIns="180000" bIns="0" anchor="ctr">
            <a:noAutofit/>
          </a:bodyPr>
          <a:lstStyle>
            <a:defPPr>
              <a:defRPr lang="fr-FR"/>
            </a:defPPr>
            <a:lvl1pPr algn="r" eaLnBrk="0" hangingPunct="0">
              <a:defRPr sz="1200">
                <a:solidFill>
                  <a:schemeClr val="bg1"/>
                </a:solidFill>
                <a:latin typeface="Segoe UI" panose="020B0502040204020203" pitchFamily="34" charset="0"/>
                <a:cs typeface="Segoe UI" panose="020B0502040204020203" pitchFamily="34" charset="0"/>
              </a:defRPr>
            </a:lvl1pPr>
            <a:lvl2pPr>
              <a:defRPr sz="2000">
                <a:latin typeface="Helvetica 55 Roman" pitchFamily="34" charset="0"/>
                <a:ea typeface="ＭＳ Ｐゴシック" pitchFamily="34" charset="-128"/>
              </a:defRPr>
            </a:lvl2pPr>
            <a:lvl3pPr>
              <a:defRPr>
                <a:latin typeface="Helvetica 55 Roman" pitchFamily="34" charset="0"/>
                <a:ea typeface="ＭＳ Ｐゴシック" pitchFamily="34" charset="-128"/>
              </a:defRPr>
            </a:lvl3pPr>
            <a:lvl4pPr>
              <a:defRPr sz="1600">
                <a:latin typeface="Helvetica 55 Roman" pitchFamily="34" charset="0"/>
                <a:ea typeface="ＭＳ Ｐゴシック" pitchFamily="34" charset="-128"/>
              </a:defRPr>
            </a:lvl4pPr>
            <a:lvl5pPr marL="2057400" indent="-228600">
              <a:defRPr sz="1400">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latin typeface="Helvetica 55 Roman" pitchFamily="34" charset="0"/>
                <a:ea typeface="ＭＳ Ｐゴシック" pitchFamily="34" charset="-128"/>
              </a:defRPr>
            </a:lvl9pPr>
          </a:lstStyle>
          <a:p>
            <a:r>
              <a:rPr lang="fr-FR" altLang="fr-FR" dirty="0"/>
              <a:t>Données bancaires</a:t>
            </a:r>
          </a:p>
          <a:p>
            <a:r>
              <a:rPr lang="fr-FR"/>
              <a:t>❯ </a:t>
            </a:r>
            <a:r>
              <a:rPr lang="fr-FR" altLang="fr-FR" b="1" dirty="0"/>
              <a:t>Valeur métier</a:t>
            </a:r>
          </a:p>
        </p:txBody>
      </p:sp>
      <p:sp>
        <p:nvSpPr>
          <p:cNvPr id="99" name="ZoneTexte 98"/>
          <p:cNvSpPr txBox="1">
            <a:spLocks noChangeArrowheads="1"/>
          </p:cNvSpPr>
          <p:nvPr/>
        </p:nvSpPr>
        <p:spPr bwMode="auto">
          <a:xfrm>
            <a:off x="7070034" y="2557414"/>
            <a:ext cx="1750116" cy="738664"/>
          </a:xfrm>
          <a:prstGeom prst="rect">
            <a:avLst/>
          </a:prstGeom>
          <a:solidFill>
            <a:srgbClr val="E7007E"/>
          </a:solidFill>
          <a:ln>
            <a:noFill/>
          </a:ln>
        </p:spPr>
        <p:txBody>
          <a:bodyPr wrap="square" lIns="180000" tIns="0" rIns="0" bIns="0" anchor="ctr">
            <a:noAutofit/>
          </a:bodyPr>
          <a:lstStyle>
            <a:defPPr>
              <a:defRPr lang="fr-FR"/>
            </a:defPPr>
            <a:lvl1pPr eaLnBrk="0" hangingPunct="0">
              <a:defRPr sz="1200">
                <a:solidFill>
                  <a:schemeClr val="bg1"/>
                </a:solidFill>
                <a:latin typeface="Segoe UI" panose="020B0502040204020203" pitchFamily="34" charset="0"/>
                <a:cs typeface="Segoe UI" panose="020B0502040204020203" pitchFamily="34" charset="0"/>
              </a:defRPr>
            </a:lvl1pPr>
            <a:lvl2pPr>
              <a:defRPr sz="2000">
                <a:latin typeface="Helvetica 55 Roman" pitchFamily="34" charset="0"/>
                <a:ea typeface="ＭＳ Ｐゴシック" pitchFamily="34" charset="-128"/>
              </a:defRPr>
            </a:lvl2pPr>
            <a:lvl3pPr>
              <a:defRPr>
                <a:latin typeface="Helvetica 55 Roman" pitchFamily="34" charset="0"/>
                <a:ea typeface="ＭＳ Ｐゴシック" pitchFamily="34" charset="-128"/>
              </a:defRPr>
            </a:lvl3pPr>
            <a:lvl4pPr>
              <a:defRPr sz="1600">
                <a:latin typeface="Helvetica 55 Roman" pitchFamily="34" charset="0"/>
                <a:ea typeface="ＭＳ Ｐゴシック" pitchFamily="34" charset="-128"/>
              </a:defRPr>
            </a:lvl4pPr>
            <a:lvl5pPr marL="2057400" indent="-228600">
              <a:defRPr sz="1400">
                <a:latin typeface="Helvetica 55 Roman" pitchFamily="34" charset="0"/>
                <a:ea typeface="ＭＳ Ｐゴシック" pitchFamily="34" charset="-128"/>
              </a:defRPr>
            </a:lvl5pPr>
            <a:lvl6pPr marL="2514600" indent="-228600" eaLnBrk="0" fontAlgn="base" hangingPunct="0">
              <a:spcBef>
                <a:spcPct val="20000"/>
              </a:spcBef>
              <a:spcAft>
                <a:spcPct val="0"/>
              </a:spcAft>
              <a:defRPr sz="1400">
                <a:latin typeface="Helvetica 55 Roman" pitchFamily="34" charset="0"/>
                <a:ea typeface="ＭＳ Ｐゴシック" pitchFamily="34" charset="-128"/>
              </a:defRPr>
            </a:lvl6pPr>
            <a:lvl7pPr marL="2971800" indent="-228600" eaLnBrk="0" fontAlgn="base" hangingPunct="0">
              <a:spcBef>
                <a:spcPct val="20000"/>
              </a:spcBef>
              <a:spcAft>
                <a:spcPct val="0"/>
              </a:spcAft>
              <a:defRPr sz="1400">
                <a:latin typeface="Helvetica 55 Roman" pitchFamily="34" charset="0"/>
                <a:ea typeface="ＭＳ Ｐゴシック" pitchFamily="34" charset="-128"/>
              </a:defRPr>
            </a:lvl7pPr>
            <a:lvl8pPr marL="3429000" indent="-228600" eaLnBrk="0" fontAlgn="base" hangingPunct="0">
              <a:spcBef>
                <a:spcPct val="20000"/>
              </a:spcBef>
              <a:spcAft>
                <a:spcPct val="0"/>
              </a:spcAft>
              <a:defRPr sz="1400">
                <a:latin typeface="Helvetica 55 Roman" pitchFamily="34" charset="0"/>
                <a:ea typeface="ＭＳ Ｐゴシック" pitchFamily="34" charset="-128"/>
              </a:defRPr>
            </a:lvl8pPr>
            <a:lvl9pPr marL="3886200" indent="-228600" eaLnBrk="0" fontAlgn="base" hangingPunct="0">
              <a:spcBef>
                <a:spcPct val="20000"/>
              </a:spcBef>
              <a:spcAft>
                <a:spcPct val="0"/>
              </a:spcAft>
              <a:defRPr sz="1400">
                <a:latin typeface="Helvetica 55 Roman" pitchFamily="34" charset="0"/>
                <a:ea typeface="ＭＳ Ｐゴシック" pitchFamily="34" charset="-128"/>
              </a:defRPr>
            </a:lvl9pPr>
          </a:lstStyle>
          <a:p>
            <a:r>
              <a:rPr lang="fr-FR" altLang="fr-FR" dirty="0"/>
              <a:t>Hacker</a:t>
            </a:r>
          </a:p>
          <a:p>
            <a:r>
              <a:rPr lang="fr-FR"/>
              <a:t>❯ </a:t>
            </a:r>
            <a:r>
              <a:rPr lang="fr-FR" altLang="fr-FR" b="1" dirty="0"/>
              <a:t>Attaquant</a:t>
            </a:r>
            <a:br>
              <a:rPr lang="fr-FR" altLang="fr-FR" b="1" dirty="0"/>
            </a:br>
            <a:r>
              <a:rPr lang="fr-FR" altLang="fr-FR" b="1" dirty="0"/>
              <a:t>  (Source de risques)</a:t>
            </a:r>
          </a:p>
        </p:txBody>
      </p:sp>
      <p:sp>
        <p:nvSpPr>
          <p:cNvPr id="2" name="Title 4">
            <a:extLst>
              <a:ext uri="{FF2B5EF4-FFF2-40B4-BE49-F238E27FC236}">
                <a16:creationId xmlns:a16="http://schemas.microsoft.com/office/drawing/2014/main" id="{A54753A8-D377-D5DE-A7DE-8F611D8F1A7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en-US" sz="1800" b="1" dirty="0">
                <a:solidFill>
                  <a:srgbClr val="252525"/>
                </a:solidFill>
                <a:latin typeface="Segoe UI" panose="020B0502040204020203" pitchFamily="34" charset="0"/>
                <a:ea typeface="+mn-ea"/>
                <a:cs typeface="Segoe UI" panose="020B0502040204020203" pitchFamily="34" charset="0"/>
              </a:rPr>
              <a:t>Premières notions</a:t>
            </a:r>
            <a:endParaRPr lang="fr-FR" sz="1800" b="1" dirty="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EE1E61F5-8EBC-54E0-49BF-2BAB26F9D60C}"/>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 • </a:t>
            </a:r>
            <a:r>
              <a:rPr lang="en-US" sz="1400" b="0" dirty="0">
                <a:solidFill>
                  <a:srgbClr val="E6007E"/>
                </a:solidFill>
                <a:latin typeface="Segoe UI" panose="020B0502040204020203" pitchFamily="34" charset="0"/>
                <a:ea typeface="+mn-ea"/>
                <a:cs typeface="Segoe UI" panose="020B0502040204020203" pitchFamily="34" charset="0"/>
              </a:rPr>
              <a:t>S</a:t>
            </a:r>
            <a:r>
              <a:rPr lang="en-US" sz="1400" b="0" dirty="0" err="1">
                <a:solidFill>
                  <a:srgbClr val="E6007E"/>
                </a:solidFill>
                <a:latin typeface="Segoe UI" panose="020B0502040204020203" pitchFamily="34" charset="0"/>
                <a:ea typeface="+mn-ea"/>
                <a:cs typeface="Segoe UI" panose="020B0502040204020203" pitchFamily="34" charset="0"/>
              </a:rPr>
              <a:t>ynthèse</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02985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7F8D9607-EAE8-DD8A-EAA0-5C41845A9258}"/>
              </a:ext>
            </a:extLst>
          </p:cNvPr>
          <p:cNvSpPr txBox="1"/>
          <p:nvPr/>
        </p:nvSpPr>
        <p:spPr>
          <a:xfrm>
            <a:off x="4289809" y="1946192"/>
            <a:ext cx="3158008" cy="461665"/>
          </a:xfrm>
          <a:prstGeom prst="rect">
            <a:avLst/>
          </a:prstGeom>
          <a:noFill/>
        </p:spPr>
        <p:txBody>
          <a:bodyPr wrap="square" rtlCol="0">
            <a:spAutoFit/>
          </a:bodyPr>
          <a:lstStyle/>
          <a:p>
            <a:r>
              <a:rPr lang="fr-FR" sz="1200" b="1" dirty="0">
                <a:solidFill>
                  <a:srgbClr val="E6007E"/>
                </a:solidFill>
                <a:latin typeface="Segoe UI" panose="020B0502040204020203" pitchFamily="34" charset="0"/>
                <a:cs typeface="Segoe UI" panose="020B0502040204020203" pitchFamily="34" charset="0"/>
              </a:rPr>
              <a:t>Société de biotechnologie</a:t>
            </a:r>
            <a:br>
              <a:rPr lang="fr-FR" sz="1200" b="1" dirty="0">
                <a:solidFill>
                  <a:srgbClr val="E6007E"/>
                </a:solidFill>
                <a:latin typeface="Segoe UI" panose="020B0502040204020203" pitchFamily="34" charset="0"/>
                <a:cs typeface="Segoe UI" panose="020B0502040204020203" pitchFamily="34" charset="0"/>
              </a:rPr>
            </a:br>
            <a:r>
              <a:rPr lang="fr-FR" sz="1200" b="1" dirty="0">
                <a:solidFill>
                  <a:srgbClr val="E6007E"/>
                </a:solidFill>
                <a:latin typeface="Segoe UI" panose="020B0502040204020203" pitchFamily="34" charset="0"/>
                <a:cs typeface="Segoe UI" panose="020B0502040204020203" pitchFamily="34" charset="0"/>
              </a:rPr>
              <a:t>fabriquant des vaccins</a:t>
            </a:r>
            <a:endParaRPr lang="fr-FR" sz="1200" dirty="0">
              <a:solidFill>
                <a:srgbClr val="252525"/>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BAFD9786-CF28-58F7-CF8A-08564B337A8F}"/>
              </a:ext>
            </a:extLst>
          </p:cNvPr>
          <p:cNvSpPr/>
          <p:nvPr/>
        </p:nvSpPr>
        <p:spPr>
          <a:xfrm>
            <a:off x="798899" y="3508375"/>
            <a:ext cx="2340000" cy="900000"/>
          </a:xfrm>
          <a:prstGeom prst="rect">
            <a:avLst/>
          </a:prstGeom>
          <a:solidFill>
            <a:srgbClr val="E7007E"/>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dirty="0">
                <a:solidFill>
                  <a:schemeClr val="bg1"/>
                </a:solidFill>
                <a:latin typeface="Segoe UI" panose="020B0502040204020203" pitchFamily="34" charset="0"/>
                <a:cs typeface="Segoe UI" panose="020B0502040204020203" pitchFamily="34" charset="0"/>
              </a:rPr>
              <a:t>Estimation d’un niveau de maturité faible en matière de sécurité numérique</a:t>
            </a:r>
          </a:p>
        </p:txBody>
      </p:sp>
      <p:sp>
        <p:nvSpPr>
          <p:cNvPr id="9" name="Rectangle 8">
            <a:extLst>
              <a:ext uri="{FF2B5EF4-FFF2-40B4-BE49-F238E27FC236}">
                <a16:creationId xmlns:a16="http://schemas.microsoft.com/office/drawing/2014/main" id="{D9012280-5ACC-5A7F-8B6E-84896779EE41}"/>
              </a:ext>
            </a:extLst>
          </p:cNvPr>
          <p:cNvSpPr/>
          <p:nvPr/>
        </p:nvSpPr>
        <p:spPr>
          <a:xfrm>
            <a:off x="3402000" y="3508375"/>
            <a:ext cx="2340000" cy="900000"/>
          </a:xfrm>
          <a:prstGeom prst="rect">
            <a:avLst/>
          </a:prstGeom>
          <a:solidFill>
            <a:srgbClr val="E7007E"/>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dirty="0">
                <a:solidFill>
                  <a:schemeClr val="bg1"/>
                </a:solidFill>
                <a:latin typeface="Segoe UI" panose="020B0502040204020203" pitchFamily="34" charset="0"/>
                <a:cs typeface="Segoe UI" panose="020B0502040204020203" pitchFamily="34" charset="0"/>
              </a:rPr>
              <a:t>Sensibilisation basique à la sécurité du numérique à la prise de poste des salariés</a:t>
            </a:r>
          </a:p>
        </p:txBody>
      </p:sp>
      <p:sp>
        <p:nvSpPr>
          <p:cNvPr id="10" name="Rectangle 9">
            <a:extLst>
              <a:ext uri="{FF2B5EF4-FFF2-40B4-BE49-F238E27FC236}">
                <a16:creationId xmlns:a16="http://schemas.microsoft.com/office/drawing/2014/main" id="{4A9D3AE5-283E-F169-E012-8953997EBB86}"/>
              </a:ext>
            </a:extLst>
          </p:cNvPr>
          <p:cNvSpPr/>
          <p:nvPr/>
        </p:nvSpPr>
        <p:spPr>
          <a:xfrm>
            <a:off x="6005101" y="3508375"/>
            <a:ext cx="2340000" cy="900000"/>
          </a:xfrm>
          <a:prstGeom prst="rect">
            <a:avLst/>
          </a:prstGeom>
          <a:solidFill>
            <a:srgbClr val="E7007E"/>
          </a:solidFill>
          <a:ln w="31750">
            <a:solidFill>
              <a:srgbClr val="E6007E"/>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r>
              <a:rPr lang="fr-FR" sz="1200" dirty="0">
                <a:solidFill>
                  <a:schemeClr val="bg1"/>
                </a:solidFill>
                <a:latin typeface="Segoe UI" panose="020B0502040204020203" pitchFamily="34" charset="0"/>
                <a:cs typeface="Segoe UI" panose="020B0502040204020203" pitchFamily="34" charset="0"/>
              </a:rPr>
              <a:t>Existence d’une charte informatique</a:t>
            </a:r>
          </a:p>
        </p:txBody>
      </p:sp>
      <p:pic>
        <p:nvPicPr>
          <p:cNvPr id="13" name="Image 12">
            <a:extLst>
              <a:ext uri="{FF2B5EF4-FFF2-40B4-BE49-F238E27FC236}">
                <a16:creationId xmlns:a16="http://schemas.microsoft.com/office/drawing/2014/main" id="{331A75E8-7721-7E1A-146F-27EFF102D96E}"/>
              </a:ext>
            </a:extLst>
          </p:cNvPr>
          <p:cNvPicPr>
            <a:picLocks noChangeAspect="1"/>
          </p:cNvPicPr>
          <p:nvPr/>
        </p:nvPicPr>
        <p:blipFill>
          <a:blip r:embed="rId4"/>
          <a:stretch>
            <a:fillRect/>
          </a:stretch>
        </p:blipFill>
        <p:spPr>
          <a:xfrm>
            <a:off x="2052000" y="1126953"/>
            <a:ext cx="2175095" cy="2175095"/>
          </a:xfrm>
          <a:prstGeom prst="rect">
            <a:avLst/>
          </a:prstGeom>
        </p:spPr>
      </p:pic>
      <p:sp>
        <p:nvSpPr>
          <p:cNvPr id="3" name="Title 4">
            <a:extLst>
              <a:ext uri="{FF2B5EF4-FFF2-40B4-BE49-F238E27FC236}">
                <a16:creationId xmlns:a16="http://schemas.microsoft.com/office/drawing/2014/main" id="{007A4879-652E-0CDC-88C0-AE90A583C283}"/>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Cas fictif • Société de biotechnologies</a:t>
            </a:r>
            <a:endParaRPr lang="fr-FR" sz="1100" b="1">
              <a:solidFill>
                <a:srgbClr val="252525"/>
              </a:solidFill>
              <a:latin typeface="Segoe UI" panose="020B0502040204020203" pitchFamily="34" charset="0"/>
              <a:cs typeface="Segoe UI" panose="020B0502040204020203" pitchFamily="34" charset="0"/>
            </a:endParaRPr>
          </a:p>
        </p:txBody>
      </p:sp>
      <p:sp>
        <p:nvSpPr>
          <p:cNvPr id="5" name="ZoneTexte 4">
            <a:extLst>
              <a:ext uri="{FF2B5EF4-FFF2-40B4-BE49-F238E27FC236}">
                <a16:creationId xmlns:a16="http://schemas.microsoft.com/office/drawing/2014/main" id="{5087EA8B-5258-FB1D-625E-AE30EC5A50A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810770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extLst>
              <p:ext uri="{D42A27DB-BD31-4B8C-83A1-F6EECF244321}">
                <p14:modId xmlns:p14="http://schemas.microsoft.com/office/powerpoint/2010/main" val="2963675997"/>
              </p:ext>
            </p:extLst>
          </p:nvPr>
        </p:nvGraphicFramePr>
        <p:xfrm>
          <a:off x="1060105" y="1051313"/>
          <a:ext cx="7776000" cy="2163656"/>
        </p:xfrm>
        <a:graphic>
          <a:graphicData uri="http://schemas.openxmlformats.org/drawingml/2006/table">
            <a:tbl>
              <a:tblPr/>
              <a:tblGrid>
                <a:gridCol w="1332000">
                  <a:extLst>
                    <a:ext uri="{9D8B030D-6E8A-4147-A177-3AD203B41FA5}">
                      <a16:colId xmlns:a16="http://schemas.microsoft.com/office/drawing/2014/main" val="20000"/>
                    </a:ext>
                  </a:extLst>
                </a:gridCol>
                <a:gridCol w="1620000">
                  <a:extLst>
                    <a:ext uri="{9D8B030D-6E8A-4147-A177-3AD203B41FA5}">
                      <a16:colId xmlns:a16="http://schemas.microsoft.com/office/drawing/2014/main" val="20001"/>
                    </a:ext>
                  </a:extLst>
                </a:gridCol>
                <a:gridCol w="1620000">
                  <a:extLst>
                    <a:ext uri="{9D8B030D-6E8A-4147-A177-3AD203B41FA5}">
                      <a16:colId xmlns:a16="http://schemas.microsoft.com/office/drawing/2014/main" val="20004"/>
                    </a:ext>
                  </a:extLst>
                </a:gridCol>
                <a:gridCol w="1620000">
                  <a:extLst>
                    <a:ext uri="{9D8B030D-6E8A-4147-A177-3AD203B41FA5}">
                      <a16:colId xmlns:a16="http://schemas.microsoft.com/office/drawing/2014/main" val="228442360"/>
                    </a:ext>
                  </a:extLst>
                </a:gridCol>
                <a:gridCol w="1584000">
                  <a:extLst>
                    <a:ext uri="{9D8B030D-6E8A-4147-A177-3AD203B41FA5}">
                      <a16:colId xmlns:a16="http://schemas.microsoft.com/office/drawing/2014/main" val="20005"/>
                    </a:ext>
                  </a:extLst>
                </a:gridCol>
              </a:tblGrid>
              <a:tr h="183656">
                <a:tc gridSpan="5">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Mission : ????</a:t>
                      </a:r>
                    </a:p>
                  </a:txBody>
                  <a:tcPr marL="38884" marR="3888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Identifier et fabriquer des vaccins</a:t>
                      </a:r>
                    </a:p>
                  </a:txBody>
                  <a:tcPr marL="48934" marR="4893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fr-FR"/>
                    </a:p>
                  </a:txBody>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ctr">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DE LA VALEUR MÉTIER</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48934"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Nature de la valeur métier (processus ou information)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0"/>
                        </a:spcBef>
                        <a:spcAft>
                          <a:spcPts val="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indent="0" algn="l">
                        <a:lnSpc>
                          <a:spcPct val="100000"/>
                        </a:lnSpc>
                        <a:spcBef>
                          <a:spcPts val="0"/>
                        </a:spcBef>
                        <a:spcAft>
                          <a:spcPts val="0"/>
                        </a:spcAft>
                        <a:buFont typeface="Arial" panose="020B0604020202020204" pitchFamily="34" charset="0"/>
                        <a:buNone/>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lnSpc>
                          <a:spcPct val="100000"/>
                        </a:lnSpc>
                        <a:spcBef>
                          <a:spcPts val="0"/>
                        </a:spcBef>
                        <a:spcAft>
                          <a:spcPts val="0"/>
                        </a:spcAft>
                        <a:buFont typeface="Arial" panose="020B0604020202020204" pitchFamily="34" charset="0"/>
                        <a:buNone/>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4" name="Tableau 3">
            <a:extLst>
              <a:ext uri="{FF2B5EF4-FFF2-40B4-BE49-F238E27FC236}">
                <a16:creationId xmlns:a16="http://schemas.microsoft.com/office/drawing/2014/main" id="{8B2D428D-DCED-CB1C-7000-023E326957E4}"/>
              </a:ext>
            </a:extLst>
          </p:cNvPr>
          <p:cNvGraphicFramePr>
            <a:graphicFrameLocks noGrp="1"/>
          </p:cNvGraphicFramePr>
          <p:nvPr>
            <p:extLst>
              <p:ext uri="{D42A27DB-BD31-4B8C-83A1-F6EECF244321}">
                <p14:modId xmlns:p14="http://schemas.microsoft.com/office/powerpoint/2010/main" val="3284212749"/>
              </p:ext>
            </p:extLst>
          </p:nvPr>
        </p:nvGraphicFramePr>
        <p:xfrm>
          <a:off x="1060105" y="3267388"/>
          <a:ext cx="7776000" cy="1548000"/>
        </p:xfrm>
        <a:graphic>
          <a:graphicData uri="http://schemas.openxmlformats.org/drawingml/2006/table">
            <a:tbl>
              <a:tblPr/>
              <a:tblGrid>
                <a:gridCol w="1332000">
                  <a:extLst>
                    <a:ext uri="{9D8B030D-6E8A-4147-A177-3AD203B41FA5}">
                      <a16:colId xmlns:a16="http://schemas.microsoft.com/office/drawing/2014/main" val="20000"/>
                    </a:ext>
                  </a:extLst>
                </a:gridCol>
                <a:gridCol w="1620000">
                  <a:extLst>
                    <a:ext uri="{9D8B030D-6E8A-4147-A177-3AD203B41FA5}">
                      <a16:colId xmlns:a16="http://schemas.microsoft.com/office/drawing/2014/main" val="20001"/>
                    </a:ext>
                  </a:extLst>
                </a:gridCol>
                <a:gridCol w="1620000">
                  <a:extLst>
                    <a:ext uri="{9D8B030D-6E8A-4147-A177-3AD203B41FA5}">
                      <a16:colId xmlns:a16="http://schemas.microsoft.com/office/drawing/2014/main" val="20004"/>
                    </a:ext>
                  </a:extLst>
                </a:gridCol>
                <a:gridCol w="1620000">
                  <a:extLst>
                    <a:ext uri="{9D8B030D-6E8A-4147-A177-3AD203B41FA5}">
                      <a16:colId xmlns:a16="http://schemas.microsoft.com/office/drawing/2014/main" val="694856154"/>
                    </a:ext>
                  </a:extLst>
                </a:gridCol>
                <a:gridCol w="1584000">
                  <a:extLst>
                    <a:ext uri="{9D8B030D-6E8A-4147-A177-3AD203B41FA5}">
                      <a16:colId xmlns:a16="http://schemas.microsoft.com/office/drawing/2014/main" val="20005"/>
                    </a:ext>
                  </a:extLst>
                </a:gridCol>
              </a:tblGrid>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DU/DES BIENS SUPPORTS ASSOCIÉS</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1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pSp>
        <p:nvGrpSpPr>
          <p:cNvPr id="3" name="Groupe 2">
            <a:extLst>
              <a:ext uri="{FF2B5EF4-FFF2-40B4-BE49-F238E27FC236}">
                <a16:creationId xmlns:a16="http://schemas.microsoft.com/office/drawing/2014/main" id="{4F9E5A53-A458-2406-454E-AF755ABF7CC6}"/>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F09145BB-3097-202A-4549-64CAD266DB22}"/>
                </a:ext>
              </a:extLst>
            </p:cNvPr>
            <p:cNvPicPr>
              <a:picLocks noChangeAspect="1"/>
            </p:cNvPicPr>
            <p:nvPr/>
          </p:nvPicPr>
          <p:blipFill>
            <a:blip r:embed="rId4"/>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F18BB9C9-2B4E-B94D-F7AF-3E4E9DD13E9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 name="Title 4">
            <a:extLst>
              <a:ext uri="{FF2B5EF4-FFF2-40B4-BE49-F238E27FC236}">
                <a16:creationId xmlns:a16="http://schemas.microsoft.com/office/drawing/2014/main" id="{3C45A8CA-5EC7-8756-30BE-E8EED1E5A21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endParaRPr lang="fr-FR" sz="1100" b="1">
              <a:solidFill>
                <a:srgbClr val="252525"/>
              </a:solidFill>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688AD038-0A55-7790-775E-D271BEA72E0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962143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extLst>
              <p:ext uri="{D42A27DB-BD31-4B8C-83A1-F6EECF244321}">
                <p14:modId xmlns:p14="http://schemas.microsoft.com/office/powerpoint/2010/main" val="4062006705"/>
              </p:ext>
            </p:extLst>
          </p:nvPr>
        </p:nvGraphicFramePr>
        <p:xfrm>
          <a:off x="1060105" y="1051313"/>
          <a:ext cx="7776000" cy="2163656"/>
        </p:xfrm>
        <a:graphic>
          <a:graphicData uri="http://schemas.openxmlformats.org/drawingml/2006/table">
            <a:tbl>
              <a:tblPr/>
              <a:tblGrid>
                <a:gridCol w="1332000">
                  <a:extLst>
                    <a:ext uri="{9D8B030D-6E8A-4147-A177-3AD203B41FA5}">
                      <a16:colId xmlns:a16="http://schemas.microsoft.com/office/drawing/2014/main" val="20000"/>
                    </a:ext>
                  </a:extLst>
                </a:gridCol>
                <a:gridCol w="3564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4"/>
                    </a:ext>
                  </a:extLst>
                </a:gridCol>
                <a:gridCol w="1440000">
                  <a:extLst>
                    <a:ext uri="{9D8B030D-6E8A-4147-A177-3AD203B41FA5}">
                      <a16:colId xmlns:a16="http://schemas.microsoft.com/office/drawing/2014/main" val="20005"/>
                    </a:ext>
                  </a:extLst>
                </a:gridCol>
              </a:tblGrid>
              <a:tr h="183656">
                <a:tc gridSpan="4">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Mission : Identifier et fabriquer des vaccins</a:t>
                      </a:r>
                    </a:p>
                  </a:txBody>
                  <a:tcPr marL="38884" marR="3888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Identifier et fabriquer des vaccins</a:t>
                      </a:r>
                    </a:p>
                  </a:txBody>
                  <a:tcPr marL="48934" marR="4893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ctr">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DE LA VALEUR MÉTIER</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Recherche &amp; développement (R&amp;D)</a:t>
                      </a:r>
                    </a:p>
                  </a:txBody>
                  <a:tcPr marL="48934"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Fabriquer des vaccins</a:t>
                      </a: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Traçabilité et contrôle</a:t>
                      </a: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Nature de la valeur métier (processus ou information)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0"/>
                        </a:spcBef>
                        <a:spcAft>
                          <a:spcPts val="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indent="0" algn="l">
                        <a:lnSpc>
                          <a:spcPct val="100000"/>
                        </a:lnSpc>
                        <a:spcBef>
                          <a:spcPts val="0"/>
                        </a:spcBef>
                        <a:spcAft>
                          <a:spcPts val="0"/>
                        </a:spcAft>
                        <a:buFont typeface="Arial" panose="020B0604020202020204" pitchFamily="34" charset="0"/>
                        <a:buNone/>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4" name="Tableau 3">
            <a:extLst>
              <a:ext uri="{FF2B5EF4-FFF2-40B4-BE49-F238E27FC236}">
                <a16:creationId xmlns:a16="http://schemas.microsoft.com/office/drawing/2014/main" id="{8B2D428D-DCED-CB1C-7000-023E326957E4}"/>
              </a:ext>
            </a:extLst>
          </p:cNvPr>
          <p:cNvGraphicFramePr>
            <a:graphicFrameLocks noGrp="1"/>
          </p:cNvGraphicFramePr>
          <p:nvPr>
            <p:extLst>
              <p:ext uri="{D42A27DB-BD31-4B8C-83A1-F6EECF244321}">
                <p14:modId xmlns:p14="http://schemas.microsoft.com/office/powerpoint/2010/main" val="1926533594"/>
              </p:ext>
            </p:extLst>
          </p:nvPr>
        </p:nvGraphicFramePr>
        <p:xfrm>
          <a:off x="1060105" y="3267388"/>
          <a:ext cx="7776000" cy="1548000"/>
        </p:xfrm>
        <a:graphic>
          <a:graphicData uri="http://schemas.openxmlformats.org/drawingml/2006/table">
            <a:tbl>
              <a:tblPr/>
              <a:tblGrid>
                <a:gridCol w="1332000">
                  <a:extLst>
                    <a:ext uri="{9D8B030D-6E8A-4147-A177-3AD203B41FA5}">
                      <a16:colId xmlns:a16="http://schemas.microsoft.com/office/drawing/2014/main" val="20000"/>
                    </a:ext>
                  </a:extLst>
                </a:gridCol>
                <a:gridCol w="1188000">
                  <a:extLst>
                    <a:ext uri="{9D8B030D-6E8A-4147-A177-3AD203B41FA5}">
                      <a16:colId xmlns:a16="http://schemas.microsoft.com/office/drawing/2014/main" val="20001"/>
                    </a:ext>
                  </a:extLst>
                </a:gridCol>
                <a:gridCol w="1188000">
                  <a:extLst>
                    <a:ext uri="{9D8B030D-6E8A-4147-A177-3AD203B41FA5}">
                      <a16:colId xmlns:a16="http://schemas.microsoft.com/office/drawing/2014/main" val="20002"/>
                    </a:ext>
                  </a:extLst>
                </a:gridCol>
                <a:gridCol w="1188000">
                  <a:extLst>
                    <a:ext uri="{9D8B030D-6E8A-4147-A177-3AD203B41FA5}">
                      <a16:colId xmlns:a16="http://schemas.microsoft.com/office/drawing/2014/main" val="20003"/>
                    </a:ext>
                  </a:extLst>
                </a:gridCol>
                <a:gridCol w="1440000">
                  <a:extLst>
                    <a:ext uri="{9D8B030D-6E8A-4147-A177-3AD203B41FA5}">
                      <a16:colId xmlns:a16="http://schemas.microsoft.com/office/drawing/2014/main" val="20004"/>
                    </a:ext>
                  </a:extLst>
                </a:gridCol>
                <a:gridCol w="1440000">
                  <a:extLst>
                    <a:ext uri="{9D8B030D-6E8A-4147-A177-3AD203B41FA5}">
                      <a16:colId xmlns:a16="http://schemas.microsoft.com/office/drawing/2014/main" val="20005"/>
                    </a:ext>
                  </a:extLst>
                </a:gridCol>
              </a:tblGrid>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DU/DES BIENS SUPPORTS ASSOCIÉS</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b="1" i="0" kern="1200" dirty="0">
                        <a:solidFill>
                          <a:srgbClr val="252525"/>
                        </a:solidFill>
                        <a:latin typeface="Segoe UI Semibold" panose="020B0502040204020203" pitchFamily="34" charset="0"/>
                        <a:ea typeface="+mn-ea"/>
                        <a:cs typeface="Segoe UI Semibold"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1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endParaRPr lang="fr-FR" sz="800" kern="1200" dirty="0">
                        <a:solidFill>
                          <a:srgbClr val="252525"/>
                        </a:solidFill>
                        <a:latin typeface="Segoe UI" panose="020B0502040204020203" pitchFamily="34" charset="0"/>
                        <a:ea typeface="+mn-ea"/>
                        <a:cs typeface="Segoe UI" panose="020B0502040204020203" pitchFamily="34" charset="0"/>
                      </a:endParaRP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pSp>
        <p:nvGrpSpPr>
          <p:cNvPr id="3" name="Groupe 2">
            <a:extLst>
              <a:ext uri="{FF2B5EF4-FFF2-40B4-BE49-F238E27FC236}">
                <a16:creationId xmlns:a16="http://schemas.microsoft.com/office/drawing/2014/main" id="{4F9E5A53-A458-2406-454E-AF755ABF7CC6}"/>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F09145BB-3097-202A-4549-64CAD266DB22}"/>
                </a:ext>
              </a:extLst>
            </p:cNvPr>
            <p:cNvPicPr>
              <a:picLocks noChangeAspect="1"/>
            </p:cNvPicPr>
            <p:nvPr/>
          </p:nvPicPr>
          <p:blipFill>
            <a:blip r:embed="rId4"/>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F18BB9C9-2B4E-B94D-F7AF-3E4E9DD13E9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 name="Title 4">
            <a:extLst>
              <a:ext uri="{FF2B5EF4-FFF2-40B4-BE49-F238E27FC236}">
                <a16:creationId xmlns:a16="http://schemas.microsoft.com/office/drawing/2014/main" id="{3C45A8CA-5EC7-8756-30BE-E8EED1E5A21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endParaRPr lang="fr-FR" sz="1100" b="1">
              <a:solidFill>
                <a:srgbClr val="252525"/>
              </a:solidFill>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688AD038-0A55-7790-775E-D271BEA72E0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875786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0B3D6FCD-D78A-4C48-8216-B01F1E67591F}"/>
              </a:ext>
            </a:extLst>
          </p:cNvPr>
          <p:cNvPicPr>
            <a:picLocks noChangeAspect="1"/>
          </p:cNvPicPr>
          <p:nvPr/>
        </p:nvPicPr>
        <p:blipFill>
          <a:blip r:embed="rId5"/>
          <a:stretch>
            <a:fillRect/>
          </a:stretch>
        </p:blipFill>
        <p:spPr>
          <a:xfrm>
            <a:off x="4413539" y="514350"/>
            <a:ext cx="4619625" cy="4629150"/>
          </a:xfrm>
          <a:prstGeom prst="rect">
            <a:avLst/>
          </a:prstGeom>
        </p:spPr>
      </p:pic>
      <p:sp>
        <p:nvSpPr>
          <p:cNvPr id="4" name="Content Placeholder 5">
            <a:extLst>
              <a:ext uri="{FF2B5EF4-FFF2-40B4-BE49-F238E27FC236}">
                <a16:creationId xmlns:a16="http://schemas.microsoft.com/office/drawing/2014/main" id="{4C76DAAE-C3BE-62FE-1F29-D8264CA7127E}"/>
              </a:ext>
            </a:extLst>
          </p:cNvPr>
          <p:cNvSpPr txBox="1">
            <a:spLocks/>
          </p:cNvSpPr>
          <p:nvPr>
            <p:custDataLst>
              <p:tags r:id="rId1"/>
            </p:custDataLst>
          </p:nvPr>
        </p:nvSpPr>
        <p:spPr>
          <a:xfrm>
            <a:off x="2051050" y="1779663"/>
            <a:ext cx="3745086" cy="288032"/>
          </a:xfrm>
          <a:prstGeom prst="rect">
            <a:avLst/>
          </a:prstGeom>
        </p:spPr>
        <p:txBody>
          <a:bodyPr vert="horz" lIns="0" tIns="0" rIns="0" bIns="0" rtlCol="0" anchor="t">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800"/>
              </a:spcBef>
              <a:spcAft>
                <a:spcPts val="400"/>
              </a:spcAft>
              <a:buSzPts val="2400"/>
              <a:buNone/>
            </a:pPr>
            <a:r>
              <a:rPr lang="fr-FR" sz="1800" dirty="0">
                <a:solidFill>
                  <a:srgbClr val="00C8DE"/>
                </a:solidFill>
                <a:latin typeface="Segoe UI" panose="020B0502040204020203" pitchFamily="34" charset="0"/>
                <a:cs typeface="Segoe UI" panose="020B0502040204020203" pitchFamily="34" charset="0"/>
              </a:rPr>
              <a:t>Quelle est votre définition</a:t>
            </a:r>
            <a:br>
              <a:rPr lang="fr-FR" sz="1800" dirty="0">
                <a:solidFill>
                  <a:srgbClr val="00C8DE"/>
                </a:solidFill>
                <a:latin typeface="Segoe UI" panose="020B0502040204020203" pitchFamily="34" charset="0"/>
                <a:cs typeface="Segoe UI" panose="020B0502040204020203" pitchFamily="34" charset="0"/>
              </a:rPr>
            </a:br>
            <a:r>
              <a:rPr lang="fr-FR" sz="1800" dirty="0">
                <a:solidFill>
                  <a:srgbClr val="00C8DE"/>
                </a:solidFill>
                <a:latin typeface="Segoe UI" panose="020B0502040204020203" pitchFamily="34" charset="0"/>
                <a:cs typeface="Segoe UI" panose="020B0502040204020203" pitchFamily="34" charset="0"/>
              </a:rPr>
              <a:t>du risque ?</a:t>
            </a:r>
          </a:p>
        </p:txBody>
      </p:sp>
      <p:sp>
        <p:nvSpPr>
          <p:cNvPr id="6" name="Title 4">
            <a:extLst>
              <a:ext uri="{FF2B5EF4-FFF2-40B4-BE49-F238E27FC236}">
                <a16:creationId xmlns:a16="http://schemas.microsoft.com/office/drawing/2014/main" id="{1A77CC8D-1690-93AA-EE7F-98384D20F814}"/>
              </a:ext>
            </a:extLst>
          </p:cNvPr>
          <p:cNvSpPr txBox="1">
            <a:spLocks/>
          </p:cNvSpPr>
          <p:nvPr>
            <p:custDataLst>
              <p:tags r:id="rId2"/>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en-US" sz="1800" dirty="0">
                <a:solidFill>
                  <a:srgbClr val="252525"/>
                </a:solidFill>
                <a:latin typeface="Segoe UI" panose="020B0502040204020203" pitchFamily="34" charset="0"/>
                <a:cs typeface="Segoe UI" panose="020B0502040204020203" pitchFamily="34" charset="0"/>
              </a:rPr>
              <a:t>Discussion de </a:t>
            </a:r>
            <a:r>
              <a:rPr lang="fr-FR" sz="1800" dirty="0">
                <a:solidFill>
                  <a:srgbClr val="252525"/>
                </a:solidFill>
                <a:latin typeface="Segoe UI" panose="020B0502040204020203" pitchFamily="34" charset="0"/>
                <a:cs typeface="Segoe UI" panose="020B0502040204020203" pitchFamily="34" charset="0"/>
              </a:rPr>
              <a:t>groupe</a:t>
            </a:r>
          </a:p>
        </p:txBody>
      </p:sp>
      <p:sp>
        <p:nvSpPr>
          <p:cNvPr id="13" name="Ellipse 12">
            <a:extLst>
              <a:ext uri="{FF2B5EF4-FFF2-40B4-BE49-F238E27FC236}">
                <a16:creationId xmlns:a16="http://schemas.microsoft.com/office/drawing/2014/main" id="{92682ED4-762D-4BFD-80F7-F78938051CF3}"/>
              </a:ext>
            </a:extLst>
          </p:cNvPr>
          <p:cNvSpPr/>
          <p:nvPr/>
        </p:nvSpPr>
        <p:spPr>
          <a:xfrm flipH="1">
            <a:off x="8208169" y="2007394"/>
            <a:ext cx="64292" cy="8118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Ellipse 13">
            <a:extLst>
              <a:ext uri="{FF2B5EF4-FFF2-40B4-BE49-F238E27FC236}">
                <a16:creationId xmlns:a16="http://schemas.microsoft.com/office/drawing/2014/main" id="{62D3EF78-5044-4708-8F81-4C9F15720E5F}"/>
              </a:ext>
            </a:extLst>
          </p:cNvPr>
          <p:cNvSpPr/>
          <p:nvPr/>
        </p:nvSpPr>
        <p:spPr>
          <a:xfrm flipH="1">
            <a:off x="8386892" y="2007394"/>
            <a:ext cx="64292" cy="8118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23118744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au 9"/>
          <p:cNvGraphicFramePr>
            <a:graphicFrameLocks noGrp="1"/>
          </p:cNvGraphicFramePr>
          <p:nvPr>
            <p:extLst/>
          </p:nvPr>
        </p:nvGraphicFramePr>
        <p:xfrm>
          <a:off x="1060105" y="1051313"/>
          <a:ext cx="7776000" cy="2163656"/>
        </p:xfrm>
        <a:graphic>
          <a:graphicData uri="http://schemas.openxmlformats.org/drawingml/2006/table">
            <a:tbl>
              <a:tblPr/>
              <a:tblGrid>
                <a:gridCol w="1332000">
                  <a:extLst>
                    <a:ext uri="{9D8B030D-6E8A-4147-A177-3AD203B41FA5}">
                      <a16:colId xmlns:a16="http://schemas.microsoft.com/office/drawing/2014/main" val="20000"/>
                    </a:ext>
                  </a:extLst>
                </a:gridCol>
                <a:gridCol w="3564000">
                  <a:extLst>
                    <a:ext uri="{9D8B030D-6E8A-4147-A177-3AD203B41FA5}">
                      <a16:colId xmlns:a16="http://schemas.microsoft.com/office/drawing/2014/main" val="20001"/>
                    </a:ext>
                  </a:extLst>
                </a:gridCol>
                <a:gridCol w="1440000">
                  <a:extLst>
                    <a:ext uri="{9D8B030D-6E8A-4147-A177-3AD203B41FA5}">
                      <a16:colId xmlns:a16="http://schemas.microsoft.com/office/drawing/2014/main" val="20004"/>
                    </a:ext>
                  </a:extLst>
                </a:gridCol>
                <a:gridCol w="1440000">
                  <a:extLst>
                    <a:ext uri="{9D8B030D-6E8A-4147-A177-3AD203B41FA5}">
                      <a16:colId xmlns:a16="http://schemas.microsoft.com/office/drawing/2014/main" val="20005"/>
                    </a:ext>
                  </a:extLst>
                </a:gridCol>
              </a:tblGrid>
              <a:tr h="183656">
                <a:tc gridSpan="4">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Mission : Identifier et fabriquer des vaccins</a:t>
                      </a:r>
                    </a:p>
                  </a:txBody>
                  <a:tcPr marL="38884" marR="3888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Identifier et fabriquer des vaccins</a:t>
                      </a:r>
                    </a:p>
                  </a:txBody>
                  <a:tcPr marL="48934" marR="4893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lnSpc>
                          <a:spcPct val="115000"/>
                        </a:lnSpc>
                        <a:spcBef>
                          <a:spcPts val="300"/>
                        </a:spcBef>
                        <a:spcAft>
                          <a:spcPts val="300"/>
                        </a:spcAft>
                      </a:pPr>
                      <a:endParaRPr lang="fr-FR" sz="1000" dirty="0">
                        <a:solidFill>
                          <a:schemeClr val="tx2"/>
                        </a:solidFill>
                        <a:effectLst/>
                        <a:latin typeface="Garamond"/>
                        <a:ea typeface="Calibri"/>
                        <a:cs typeface="Times New Roman"/>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ctr">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DE LA VALEUR MÉTIER</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Recherche &amp; développement (R&amp;D)</a:t>
                      </a:r>
                    </a:p>
                  </a:txBody>
                  <a:tcPr marL="48934"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Fabriquer des vaccins</a:t>
                      </a: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Traçabilité et contrôle</a:t>
                      </a:r>
                    </a:p>
                  </a:txBody>
                  <a:tcPr marL="38884"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0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Nature de la valeur métier (processus ou information)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Processus</a:t>
                      </a: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Processus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Information</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2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0"/>
                        </a:spcBef>
                        <a:spcAft>
                          <a:spcPts val="0"/>
                        </a:spcAft>
                      </a:pPr>
                      <a:r>
                        <a:rPr lang="fr-FR" sz="800" kern="1200" dirty="0">
                          <a:solidFill>
                            <a:srgbClr val="252525"/>
                          </a:solidFill>
                          <a:latin typeface="Segoe UI" panose="020B0502040204020203" pitchFamily="34" charset="0"/>
                          <a:ea typeface="+mn-ea"/>
                          <a:cs typeface="Segoe UI" panose="020B0502040204020203" pitchFamily="34" charset="0"/>
                        </a:rPr>
                        <a:t>Activité de recherche et développement des vaccins nécessitant :</a:t>
                      </a:r>
                    </a:p>
                    <a:p>
                      <a:pPr marL="92075" indent="-92075" algn="l" defTabSz="914400" rtl="0" eaLnBrk="1" latinLnBrk="0" hangingPunct="1">
                        <a:lnSpc>
                          <a:spcPct val="100000"/>
                        </a:lnSpc>
                        <a:spcBef>
                          <a:spcPts val="0"/>
                        </a:spcBef>
                        <a:spcAft>
                          <a:spcPts val="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l’identification des antigènes</a:t>
                      </a:r>
                    </a:p>
                    <a:p>
                      <a:pPr marL="92075" indent="-92075" algn="l" defTabSz="914400" rtl="0" eaLnBrk="1" latinLnBrk="0" hangingPunct="1">
                        <a:lnSpc>
                          <a:spcPct val="100000"/>
                        </a:lnSpc>
                        <a:spcBef>
                          <a:spcPts val="0"/>
                        </a:spcBef>
                        <a:spcAft>
                          <a:spcPts val="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la production des antigènes (vaccin vivant atténué, inactivé, sous-unité) : fermentation (récolte), purification, inactivation, filtration, stockage</a:t>
                      </a:r>
                    </a:p>
                    <a:p>
                      <a:pPr marL="92075" indent="-92075" algn="l" defTabSz="914400" rtl="0" eaLnBrk="1" latinLnBrk="0" hangingPunct="1">
                        <a:lnSpc>
                          <a:spcPct val="100000"/>
                        </a:lnSpc>
                        <a:spcBef>
                          <a:spcPts val="0"/>
                        </a:spcBef>
                        <a:spcAft>
                          <a:spcPts val="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l’évaluation préclinique</a:t>
                      </a:r>
                    </a:p>
                    <a:p>
                      <a:pPr marL="92075" indent="-92075" algn="l" defTabSz="914400" rtl="0" eaLnBrk="1" latinLnBrk="0" hangingPunct="1">
                        <a:lnSpc>
                          <a:spcPct val="100000"/>
                        </a:lnSpc>
                        <a:spcBef>
                          <a:spcPts val="0"/>
                        </a:spcBef>
                        <a:spcAft>
                          <a:spcPts val="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le développement clinique</a:t>
                      </a: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indent="0" algn="l">
                        <a:lnSpc>
                          <a:spcPct val="100000"/>
                        </a:lnSpc>
                        <a:spcBef>
                          <a:spcPts val="0"/>
                        </a:spcBef>
                        <a:spcAft>
                          <a:spcPts val="0"/>
                        </a:spcAft>
                        <a:buFont typeface="Arial" panose="020B0604020202020204" pitchFamily="34" charset="0"/>
                        <a:buNone/>
                      </a:pPr>
                      <a:r>
                        <a:rPr lang="fr-FR" sz="800" kern="1200" dirty="0">
                          <a:solidFill>
                            <a:srgbClr val="252525"/>
                          </a:solidFill>
                          <a:latin typeface="Segoe UI" panose="020B0502040204020203" pitchFamily="34" charset="0"/>
                          <a:ea typeface="+mn-ea"/>
                          <a:cs typeface="Segoe UI" panose="020B0502040204020203" pitchFamily="34" charset="0"/>
                        </a:rPr>
                        <a:t>Activité consistant à réaliser :</a:t>
                      </a:r>
                    </a:p>
                    <a:p>
                      <a:pPr marL="92075" indent="-92075" algn="l" defTabSz="914400" rtl="0" eaLnBrk="1" latinLnBrk="0" hangingPunct="1">
                        <a:lnSpc>
                          <a:spcPct val="100000"/>
                        </a:lnSpc>
                        <a:spcBef>
                          <a:spcPts val="0"/>
                        </a:spcBef>
                        <a:spcAft>
                          <a:spcPts val="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le remplissage de seringues (stérilisation, remplissage)</a:t>
                      </a:r>
                    </a:p>
                    <a:p>
                      <a:pPr marL="92075" indent="-92075" algn="l" defTabSz="914400" rtl="0" eaLnBrk="1" latinLnBrk="0" hangingPunct="1">
                        <a:lnSpc>
                          <a:spcPct val="100000"/>
                        </a:lnSpc>
                        <a:spcBef>
                          <a:spcPts val="0"/>
                        </a:spcBef>
                        <a:spcAft>
                          <a:spcPts val="300"/>
                        </a:spcAft>
                        <a:buFont typeface="Arial" panose="020B0604020202020204" pitchFamily="34" charset="0"/>
                        <a:buChar char="•"/>
                        <a:tabLst/>
                      </a:pPr>
                      <a:r>
                        <a:rPr lang="fr-FR" sz="800" kern="1200" dirty="0">
                          <a:solidFill>
                            <a:srgbClr val="252525"/>
                          </a:solidFill>
                          <a:latin typeface="Segoe UI" panose="020B0502040204020203" pitchFamily="34" charset="0"/>
                          <a:ea typeface="+mn-ea"/>
                          <a:cs typeface="Segoe UI" panose="020B0502040204020203" pitchFamily="34" charset="0"/>
                        </a:rPr>
                        <a:t>le conditionnement (étiquetage et emballage)</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Informations permettant d’assurer le contrôle qualité et la libération de lot (ex : antigène, répartition aseptique, conditionnement, libération finale…)</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3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Pharmacien de biotechnologies</a:t>
                      </a:r>
                    </a:p>
                  </a:txBody>
                  <a:tcPr marL="72000" marR="4893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Responsable production</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Responsable qualité</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graphicFrame>
        <p:nvGraphicFramePr>
          <p:cNvPr id="4" name="Tableau 3">
            <a:extLst>
              <a:ext uri="{FF2B5EF4-FFF2-40B4-BE49-F238E27FC236}">
                <a16:creationId xmlns:a16="http://schemas.microsoft.com/office/drawing/2014/main" id="{8B2D428D-DCED-CB1C-7000-023E326957E4}"/>
              </a:ext>
            </a:extLst>
          </p:cNvPr>
          <p:cNvGraphicFramePr>
            <a:graphicFrameLocks noGrp="1"/>
          </p:cNvGraphicFramePr>
          <p:nvPr>
            <p:extLst/>
          </p:nvPr>
        </p:nvGraphicFramePr>
        <p:xfrm>
          <a:off x="1060105" y="3267388"/>
          <a:ext cx="7776000" cy="1548000"/>
        </p:xfrm>
        <a:graphic>
          <a:graphicData uri="http://schemas.openxmlformats.org/drawingml/2006/table">
            <a:tbl>
              <a:tblPr/>
              <a:tblGrid>
                <a:gridCol w="1332000">
                  <a:extLst>
                    <a:ext uri="{9D8B030D-6E8A-4147-A177-3AD203B41FA5}">
                      <a16:colId xmlns:a16="http://schemas.microsoft.com/office/drawing/2014/main" val="20000"/>
                    </a:ext>
                  </a:extLst>
                </a:gridCol>
                <a:gridCol w="1188000">
                  <a:extLst>
                    <a:ext uri="{9D8B030D-6E8A-4147-A177-3AD203B41FA5}">
                      <a16:colId xmlns:a16="http://schemas.microsoft.com/office/drawing/2014/main" val="20001"/>
                    </a:ext>
                  </a:extLst>
                </a:gridCol>
                <a:gridCol w="1188000">
                  <a:extLst>
                    <a:ext uri="{9D8B030D-6E8A-4147-A177-3AD203B41FA5}">
                      <a16:colId xmlns:a16="http://schemas.microsoft.com/office/drawing/2014/main" val="20002"/>
                    </a:ext>
                  </a:extLst>
                </a:gridCol>
                <a:gridCol w="1188000">
                  <a:extLst>
                    <a:ext uri="{9D8B030D-6E8A-4147-A177-3AD203B41FA5}">
                      <a16:colId xmlns:a16="http://schemas.microsoft.com/office/drawing/2014/main" val="20003"/>
                    </a:ext>
                  </a:extLst>
                </a:gridCol>
                <a:gridCol w="1440000">
                  <a:extLst>
                    <a:ext uri="{9D8B030D-6E8A-4147-A177-3AD203B41FA5}">
                      <a16:colId xmlns:a16="http://schemas.microsoft.com/office/drawing/2014/main" val="20004"/>
                    </a:ext>
                  </a:extLst>
                </a:gridCol>
                <a:gridCol w="1440000">
                  <a:extLst>
                    <a:ext uri="{9D8B030D-6E8A-4147-A177-3AD203B41FA5}">
                      <a16:colId xmlns:a16="http://schemas.microsoft.com/office/drawing/2014/main" val="20005"/>
                    </a:ext>
                  </a:extLst>
                </a:gridCol>
              </a:tblGrid>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1" i="0" kern="1200" dirty="0">
                          <a:solidFill>
                            <a:schemeClr val="bg1"/>
                          </a:solidFill>
                          <a:latin typeface="Segoe UI Semibold" panose="020B0502040204020203" pitchFamily="34" charset="0"/>
                          <a:ea typeface="+mn-ea"/>
                          <a:cs typeface="Segoe UI Semibold" panose="020B0502040204020203" pitchFamily="34" charset="0"/>
                        </a:rPr>
                        <a:t>DÉNOMINATION</a:t>
                      </a:r>
                      <a:br>
                        <a:rPr lang="fr-FR" sz="800" b="1" i="0" kern="1200" dirty="0">
                          <a:solidFill>
                            <a:schemeClr val="bg1"/>
                          </a:solidFill>
                          <a:latin typeface="Segoe UI Semibold" panose="020B0502040204020203" pitchFamily="34" charset="0"/>
                          <a:ea typeface="+mn-ea"/>
                          <a:cs typeface="Segoe UI Semibold" panose="020B0502040204020203" pitchFamily="34" charset="0"/>
                        </a:rPr>
                      </a:br>
                      <a:r>
                        <a:rPr lang="fr-FR" sz="800" b="1" i="0" kern="1200" dirty="0">
                          <a:solidFill>
                            <a:schemeClr val="bg1"/>
                          </a:solidFill>
                          <a:latin typeface="Segoe UI Semibold" panose="020B0502040204020203" pitchFamily="34" charset="0"/>
                          <a:ea typeface="+mn-ea"/>
                          <a:cs typeface="Segoe UI Semibold" panose="020B0502040204020203" pitchFamily="34" charset="0"/>
                        </a:rPr>
                        <a:t>DU/DES BIENS SUPPORTS ASSOCIÉS</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Serveurs bureautiques (internes)</a:t>
                      </a:r>
                    </a:p>
                  </a:txBody>
                  <a:tcPr marL="7200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r>
                        <a:rPr lang="fr-FR" sz="800" b="1" i="0" kern="1200" dirty="0">
                          <a:solidFill>
                            <a:srgbClr val="252525"/>
                          </a:solidFill>
                          <a:latin typeface="Segoe UI Semibold" panose="020B0502040204020203" pitchFamily="34" charset="0"/>
                          <a:ea typeface="+mn-ea"/>
                          <a:cs typeface="Segoe UI Semibold" panose="020B0502040204020203" pitchFamily="34" charset="0"/>
                        </a:rPr>
                        <a:t>Serveurs bureautiques (externes)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Systèmes de production des antigènes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Systèmes de production</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b="1" i="0" kern="1200" dirty="0">
                          <a:solidFill>
                            <a:srgbClr val="252525"/>
                          </a:solidFill>
                          <a:latin typeface="Segoe UI Semibold" panose="020B0502040204020203" pitchFamily="34" charset="0"/>
                          <a:ea typeface="+mn-ea"/>
                          <a:cs typeface="Segoe UI Semibold" panose="020B0502040204020203" pitchFamily="34" charset="0"/>
                        </a:rPr>
                        <a:t>Serveurs bureautiques</a:t>
                      </a:r>
                      <a:br>
                        <a:rPr lang="fr-FR" sz="800" b="1" i="0" kern="1200" dirty="0">
                          <a:solidFill>
                            <a:srgbClr val="252525"/>
                          </a:solidFill>
                          <a:latin typeface="Segoe UI Semibold" panose="020B0502040204020203" pitchFamily="34" charset="0"/>
                          <a:ea typeface="+mn-ea"/>
                          <a:cs typeface="Segoe UI Semibold" panose="020B0502040204020203" pitchFamily="34" charset="0"/>
                        </a:rPr>
                      </a:br>
                      <a:r>
                        <a:rPr lang="fr-FR" sz="800" b="1" i="0" kern="1200" dirty="0">
                          <a:solidFill>
                            <a:srgbClr val="252525"/>
                          </a:solidFill>
                          <a:latin typeface="Segoe UI Semibold" panose="020B0502040204020203" pitchFamily="34" charset="0"/>
                          <a:ea typeface="+mn-ea"/>
                          <a:cs typeface="Segoe UI Semibold" panose="020B0502040204020203" pitchFamily="34" charset="0"/>
                        </a:rPr>
                        <a:t>(internes)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612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Description</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Serveurs bureautiques permettant de stocker l’ensemble des données de R&amp;D</a:t>
                      </a: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r>
                        <a:rPr lang="fr-FR" sz="800" kern="1200" dirty="0">
                          <a:solidFill>
                            <a:srgbClr val="252525"/>
                          </a:solidFill>
                          <a:latin typeface="Segoe UI" panose="020B0502040204020203" pitchFamily="34" charset="0"/>
                          <a:ea typeface="+mn-ea"/>
                          <a:cs typeface="Segoe UI" panose="020B0502040204020203" pitchFamily="34" charset="0"/>
                        </a:rPr>
                        <a:t>Serveurs bureautiques permettant de stocker une partie des données de R&amp;D</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Ensemble de machines et équipements informatiques pour produire des antigènes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r>
                        <a:rPr lang="fr-FR" sz="800" kern="1200" dirty="0">
                          <a:solidFill>
                            <a:srgbClr val="252525"/>
                          </a:solidFill>
                          <a:latin typeface="Segoe UI" panose="020B0502040204020203" pitchFamily="34" charset="0"/>
                          <a:ea typeface="+mn-ea"/>
                          <a:cs typeface="Segoe UI" panose="020B0502040204020203" pitchFamily="34" charset="0"/>
                        </a:rPr>
                        <a:t>Ensemble de machines et équipements informatiques permettant de fabriquer des vaccins à grande échelle</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Serveurs bureautiques pour stocker les données relatives à la traçabilité et au contrôle des différents processus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68000">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ctr" defTabSz="914400" rtl="0" eaLnBrk="1" latinLnBrk="0" hangingPunct="1">
                        <a:lnSpc>
                          <a:spcPct val="100000"/>
                        </a:lnSpc>
                        <a:spcBef>
                          <a:spcPts val="300"/>
                        </a:spcBef>
                        <a:spcAft>
                          <a:spcPts val="300"/>
                        </a:spcAft>
                      </a:pPr>
                      <a:r>
                        <a:rPr lang="fr-FR" sz="800" b="0" i="0" kern="1200" dirty="0">
                          <a:solidFill>
                            <a:schemeClr val="bg1"/>
                          </a:solidFill>
                          <a:latin typeface="Segoe UI" panose="020B0502040204020203" pitchFamily="34" charset="0"/>
                          <a:ea typeface="+mn-ea"/>
                          <a:cs typeface="Segoe UI" panose="020B0502040204020203" pitchFamily="34" charset="0"/>
                        </a:rPr>
                        <a:t>Entité ou personne responsable (interne/externe)</a:t>
                      </a:r>
                    </a:p>
                  </a:txBody>
                  <a:tcPr marL="38884" marR="38884" marT="0" marB="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41C0F0"/>
                    </a:solid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DSI</a:t>
                      </a:r>
                    </a:p>
                  </a:txBody>
                  <a:tcPr marL="72000" marR="38884"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algn="l" defTabSz="914400" rtl="0" eaLnBrk="1" latinLnBrk="0" hangingPunct="1">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Laboratoires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r>
                        <a:rPr lang="fr-FR" sz="800" kern="1200" dirty="0">
                          <a:solidFill>
                            <a:srgbClr val="252525"/>
                          </a:solidFill>
                          <a:latin typeface="Segoe UI" panose="020B0502040204020203" pitchFamily="34" charset="0"/>
                          <a:ea typeface="+mn-ea"/>
                          <a:cs typeface="Segoe UI" panose="020B0502040204020203" pitchFamily="34" charset="0"/>
                        </a:rPr>
                        <a:t>Laboratoires</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algn="l">
                        <a:lnSpc>
                          <a:spcPct val="100000"/>
                        </a:lnSpc>
                        <a:spcBef>
                          <a:spcPts val="300"/>
                        </a:spcBef>
                        <a:spcAft>
                          <a:spcPts val="300"/>
                        </a:spcAft>
                      </a:pPr>
                      <a:r>
                        <a:rPr lang="fr-FR" sz="800" kern="1200" dirty="0">
                          <a:solidFill>
                            <a:srgbClr val="252525"/>
                          </a:solidFill>
                          <a:latin typeface="Segoe UI" panose="020B0502040204020203" pitchFamily="34" charset="0"/>
                          <a:ea typeface="+mn-ea"/>
                          <a:cs typeface="Segoe UI" panose="020B0502040204020203" pitchFamily="34" charset="0"/>
                        </a:rPr>
                        <a:t>DSI + Fournisseurs de matériel</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Garamond"/>
                        </a:defRPr>
                      </a:lvl1pPr>
                      <a:lvl2pPr marL="457200" algn="l" defTabSz="914400" rtl="0" eaLnBrk="1" latinLnBrk="0" hangingPunct="1">
                        <a:defRPr sz="1800" kern="1200">
                          <a:solidFill>
                            <a:schemeClr val="tx1"/>
                          </a:solidFill>
                          <a:latin typeface="Garamond"/>
                        </a:defRPr>
                      </a:lvl2pPr>
                      <a:lvl3pPr marL="914400" algn="l" defTabSz="914400" rtl="0" eaLnBrk="1" latinLnBrk="0" hangingPunct="1">
                        <a:defRPr sz="1800" kern="1200">
                          <a:solidFill>
                            <a:schemeClr val="tx1"/>
                          </a:solidFill>
                          <a:latin typeface="Garamond"/>
                        </a:defRPr>
                      </a:lvl3pPr>
                      <a:lvl4pPr marL="1371600" algn="l" defTabSz="914400" rtl="0" eaLnBrk="1" latinLnBrk="0" hangingPunct="1">
                        <a:defRPr sz="1800" kern="1200">
                          <a:solidFill>
                            <a:schemeClr val="tx1"/>
                          </a:solidFill>
                          <a:latin typeface="Garamond"/>
                        </a:defRPr>
                      </a:lvl4pPr>
                      <a:lvl5pPr marL="1828800" algn="l" defTabSz="914400" rtl="0" eaLnBrk="1" latinLnBrk="0" hangingPunct="1">
                        <a:defRPr sz="1800" kern="1200">
                          <a:solidFill>
                            <a:schemeClr val="tx1"/>
                          </a:solidFill>
                          <a:latin typeface="Garamond"/>
                        </a:defRPr>
                      </a:lvl5pPr>
                      <a:lvl6pPr marL="2286000" algn="l" defTabSz="914400" rtl="0" eaLnBrk="1" latinLnBrk="0" hangingPunct="1">
                        <a:defRPr sz="1800" kern="1200">
                          <a:solidFill>
                            <a:schemeClr val="tx1"/>
                          </a:solidFill>
                          <a:latin typeface="Garamond"/>
                        </a:defRPr>
                      </a:lvl6pPr>
                      <a:lvl7pPr marL="2743200" algn="l" defTabSz="914400" rtl="0" eaLnBrk="1" latinLnBrk="0" hangingPunct="1">
                        <a:defRPr sz="1800" kern="1200">
                          <a:solidFill>
                            <a:schemeClr val="tx1"/>
                          </a:solidFill>
                          <a:latin typeface="Garamond"/>
                        </a:defRPr>
                      </a:lvl7pPr>
                      <a:lvl8pPr marL="3200400" algn="l" defTabSz="914400" rtl="0" eaLnBrk="1" latinLnBrk="0" hangingPunct="1">
                        <a:defRPr sz="1800" kern="1200">
                          <a:solidFill>
                            <a:schemeClr val="tx1"/>
                          </a:solidFill>
                          <a:latin typeface="Garamond"/>
                        </a:defRPr>
                      </a:lvl8pPr>
                      <a:lvl9pPr marL="3657600" algn="l" defTabSz="914400" rtl="0" eaLnBrk="1" latinLnBrk="0" hangingPunct="1">
                        <a:defRPr sz="1800" kern="1200">
                          <a:solidFill>
                            <a:schemeClr val="tx1"/>
                          </a:solidFill>
                          <a:latin typeface="Garamond"/>
                        </a:defRPr>
                      </a:lvl9pPr>
                    </a:lstStyle>
                    <a:p>
                      <a:pPr marL="0" marR="0" indent="0" algn="l" defTabSz="914400" rtl="0" eaLnBrk="1" fontAlgn="auto" latinLnBrk="0" hangingPunct="1">
                        <a:lnSpc>
                          <a:spcPct val="100000"/>
                        </a:lnSpc>
                        <a:spcBef>
                          <a:spcPts val="300"/>
                        </a:spcBef>
                        <a:spcAft>
                          <a:spcPts val="300"/>
                        </a:spcAft>
                        <a:buClrTx/>
                        <a:buSzTx/>
                        <a:buFontTx/>
                        <a:buNone/>
                        <a:tabLst/>
                        <a:defRPr/>
                      </a:pPr>
                      <a:r>
                        <a:rPr lang="fr-FR" sz="800" kern="1200" dirty="0">
                          <a:solidFill>
                            <a:srgbClr val="252525"/>
                          </a:solidFill>
                          <a:latin typeface="Segoe UI" panose="020B0502040204020203" pitchFamily="34" charset="0"/>
                          <a:ea typeface="+mn-ea"/>
                          <a:cs typeface="Segoe UI" panose="020B0502040204020203" pitchFamily="34" charset="0"/>
                        </a:rPr>
                        <a:t>DSI</a:t>
                      </a:r>
                    </a:p>
                  </a:txBody>
                  <a:tcPr marL="72000" marR="3888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grpSp>
        <p:nvGrpSpPr>
          <p:cNvPr id="3" name="Groupe 2">
            <a:extLst>
              <a:ext uri="{FF2B5EF4-FFF2-40B4-BE49-F238E27FC236}">
                <a16:creationId xmlns:a16="http://schemas.microsoft.com/office/drawing/2014/main" id="{4F9E5A53-A458-2406-454E-AF755ABF7CC6}"/>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F09145BB-3097-202A-4549-64CAD266DB22}"/>
                </a:ext>
              </a:extLst>
            </p:cNvPr>
            <p:cNvPicPr>
              <a:picLocks noChangeAspect="1"/>
            </p:cNvPicPr>
            <p:nvPr/>
          </p:nvPicPr>
          <p:blipFill>
            <a:blip r:embed="rId4"/>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F18BB9C9-2B4E-B94D-F7AF-3E4E9DD13E9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7" name="Title 4">
            <a:extLst>
              <a:ext uri="{FF2B5EF4-FFF2-40B4-BE49-F238E27FC236}">
                <a16:creationId xmlns:a16="http://schemas.microsoft.com/office/drawing/2014/main" id="{3C45A8CA-5EC7-8756-30BE-E8EED1E5A21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le périmètre métier et technique</a:t>
            </a:r>
            <a:endParaRPr lang="fr-FR" sz="1100" b="1">
              <a:solidFill>
                <a:srgbClr val="252525"/>
              </a:solidFill>
              <a:latin typeface="Segoe UI" panose="020B0502040204020203" pitchFamily="34" charset="0"/>
              <a:cs typeface="Segoe UI" panose="020B0502040204020203" pitchFamily="34" charset="0"/>
            </a:endParaRPr>
          </a:p>
        </p:txBody>
      </p:sp>
      <p:sp>
        <p:nvSpPr>
          <p:cNvPr id="8" name="ZoneTexte 7">
            <a:extLst>
              <a:ext uri="{FF2B5EF4-FFF2-40B4-BE49-F238E27FC236}">
                <a16:creationId xmlns:a16="http://schemas.microsoft.com/office/drawing/2014/main" id="{688AD038-0A55-7790-775E-D271BEA72E0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1-2</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507346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CC512F84-A7DF-56E5-6CF1-51B5347CE49B}"/>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25" name="Forme libre 24">
            <a:extLst>
              <a:ext uri="{FF2B5EF4-FFF2-40B4-BE49-F238E27FC236}">
                <a16:creationId xmlns:a16="http://schemas.microsoft.com/office/drawing/2014/main" id="{CD13AD97-7E48-5407-CE9E-C41E5DACC431}"/>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chemeClr val="bg1">
                  <a:lumMod val="75000"/>
                </a:schemeClr>
              </a:solidFill>
              <a:latin typeface="Segoe UI" panose="020B0502040204020203" pitchFamily="34" charset="0"/>
              <a:cs typeface="Segoe UI" panose="020B0502040204020203" pitchFamily="34" charset="0"/>
            </a:endParaRPr>
          </a:p>
        </p:txBody>
      </p:sp>
      <p:sp>
        <p:nvSpPr>
          <p:cNvPr id="12" name="Forme libre 11">
            <a:extLst>
              <a:ext uri="{FF2B5EF4-FFF2-40B4-BE49-F238E27FC236}">
                <a16:creationId xmlns:a16="http://schemas.microsoft.com/office/drawing/2014/main" id="{50E2CB45-B777-6B39-AF6D-2F1A7E86EF72}"/>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3" name="Forme libre 12">
            <a:extLst>
              <a:ext uri="{FF2B5EF4-FFF2-40B4-BE49-F238E27FC236}">
                <a16:creationId xmlns:a16="http://schemas.microsoft.com/office/drawing/2014/main" id="{8081ED2B-B809-F2B2-D239-7942A3954067}"/>
              </a:ext>
            </a:extLst>
          </p:cNvPr>
          <p:cNvSpPr/>
          <p:nvPr/>
        </p:nvSpPr>
        <p:spPr>
          <a:xfrm>
            <a:off x="3491881" y="1455627"/>
            <a:ext cx="2700040" cy="1746467"/>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14" name="Rectangle à coins arrondis 4">
            <a:extLst>
              <a:ext uri="{FF2B5EF4-FFF2-40B4-BE49-F238E27FC236}">
                <a16:creationId xmlns:a16="http://schemas.microsoft.com/office/drawing/2014/main" id="{3647A8EF-0D1F-3296-DBB6-23A3AD342504}"/>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valeurs métier (processus et informations majeures) permettant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à l’objet étudié de réaliser</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ses missions ?</a:t>
            </a:r>
          </a:p>
        </p:txBody>
      </p:sp>
      <p:sp>
        <p:nvSpPr>
          <p:cNvPr id="15" name="Rectangle à coins arrondis 6">
            <a:extLst>
              <a:ext uri="{FF2B5EF4-FFF2-40B4-BE49-F238E27FC236}">
                <a16:creationId xmlns:a16="http://schemas.microsoft.com/office/drawing/2014/main" id="{DA91A1C9-8FC6-1477-A3FA-F3809E6D58CD}"/>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17" name="Rectangle à coins arrondis 7">
            <a:extLst>
              <a:ext uri="{FF2B5EF4-FFF2-40B4-BE49-F238E27FC236}">
                <a16:creationId xmlns:a16="http://schemas.microsoft.com/office/drawing/2014/main" id="{1B1D3DC7-C806-6D1F-1BFE-70FD1343CF09}"/>
              </a:ext>
            </a:extLst>
          </p:cNvPr>
          <p:cNvSpPr/>
          <p:nvPr/>
        </p:nvSpPr>
        <p:spPr>
          <a:xfrm>
            <a:off x="3491881"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biens supports (services numériques, réseaux informatiques, ressources humaines, locaux) qui permettent de mener à bien ces processus ou traiter ces informations ?</a:t>
            </a:r>
          </a:p>
        </p:txBody>
      </p:sp>
      <p:sp>
        <p:nvSpPr>
          <p:cNvPr id="21" name="Forme libre 20">
            <a:extLst>
              <a:ext uri="{FF2B5EF4-FFF2-40B4-BE49-F238E27FC236}">
                <a16:creationId xmlns:a16="http://schemas.microsoft.com/office/drawing/2014/main" id="{90E05EF5-04B7-F1D9-63F5-93BDAC9A2C47}"/>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24" name="Rectangle à coins arrondis 6">
            <a:extLst>
              <a:ext uri="{FF2B5EF4-FFF2-40B4-BE49-F238E27FC236}">
                <a16:creationId xmlns:a16="http://schemas.microsoft.com/office/drawing/2014/main" id="{9EAC15FA-BBD6-33C8-F372-D7454022ACE7}"/>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A quoi sert l’objet de l’étude ? Quelles sont ses missions principales,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ses finalités ?</a:t>
            </a:r>
          </a:p>
        </p:txBody>
      </p:sp>
      <p:sp>
        <p:nvSpPr>
          <p:cNvPr id="26" name="Rectangle à coins arrondis 11">
            <a:extLst>
              <a:ext uri="{FF2B5EF4-FFF2-40B4-BE49-F238E27FC236}">
                <a16:creationId xmlns:a16="http://schemas.microsoft.com/office/drawing/2014/main" id="{9156320B-8695-BBEA-752E-CE606EE5DF80}"/>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Quels sont les événements redoutés (atteintes aux valeurs métier préjudiciables pour l’organisation) ? Quelle est la gravité du préjudice?</a:t>
            </a:r>
          </a:p>
        </p:txBody>
      </p:sp>
      <p:sp>
        <p:nvSpPr>
          <p:cNvPr id="2" name="Title 4">
            <a:extLst>
              <a:ext uri="{FF2B5EF4-FFF2-40B4-BE49-F238E27FC236}">
                <a16:creationId xmlns:a16="http://schemas.microsoft.com/office/drawing/2014/main" id="{05ADCB64-BF00-5620-B174-4F1260236D89}"/>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Identifier les événements redoutés</a:t>
            </a:r>
            <a:endParaRPr lang="fr-FR" sz="1100" b="1">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F70765B7-CC12-BB0C-002A-1542ACF95D48}"/>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1-3 • Les questions à se poser </a:t>
            </a:r>
            <a:endParaRPr lang="fr-FR" sz="1400" b="1" dirty="0">
              <a:solidFill>
                <a:srgbClr val="252525"/>
              </a:solidFill>
              <a:latin typeface="Segoe UI" panose="020B0502040204020203" pitchFamily="34" charset="0"/>
              <a:cs typeface="Segoe UI" panose="020B0502040204020203" pitchFamily="34" charset="0"/>
            </a:endParaRPr>
          </a:p>
        </p:txBody>
      </p:sp>
      <p:sp>
        <p:nvSpPr>
          <p:cNvPr id="3" name="Forme libre 2">
            <a:extLst>
              <a:ext uri="{FF2B5EF4-FFF2-40B4-BE49-F238E27FC236}">
                <a16:creationId xmlns:a16="http://schemas.microsoft.com/office/drawing/2014/main" id="{62555559-C3E2-E4E5-A89C-E57D74F3EC85}"/>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5" name="Rectangle à coins arrondis 11">
            <a:extLst>
              <a:ext uri="{FF2B5EF4-FFF2-40B4-BE49-F238E27FC236}">
                <a16:creationId xmlns:a16="http://schemas.microsoft.com/office/drawing/2014/main" id="{ED40EAFE-DA45-5C40-810E-2D854412B6AD}"/>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 est le socle de</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sécurité applicable?</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(exigences contractuelles / règlementaires / PSSI)</a:t>
            </a:r>
          </a:p>
        </p:txBody>
      </p:sp>
    </p:spTree>
    <p:extLst>
      <p:ext uri="{BB962C8B-B14F-4D97-AF65-F5344CB8AC3E}">
        <p14:creationId xmlns:p14="http://schemas.microsoft.com/office/powerpoint/2010/main" val="37105252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D48744-6566-302B-B717-E5D055501559}"/>
              </a:ext>
            </a:extLst>
          </p:cNvPr>
          <p:cNvSpPr/>
          <p:nvPr/>
        </p:nvSpPr>
        <p:spPr>
          <a:xfrm>
            <a:off x="2056894" y="1133725"/>
            <a:ext cx="4320000" cy="991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spcAft>
                <a:spcPts val="300"/>
              </a:spcAft>
            </a:pPr>
            <a:r>
              <a:rPr lang="fr-FR" sz="1200" b="1" dirty="0">
                <a:solidFill>
                  <a:srgbClr val="E7007E"/>
                </a:solidFill>
                <a:latin typeface="Segoe UI" panose="020B0502040204020203" pitchFamily="34" charset="0"/>
                <a:cs typeface="Segoe UI" panose="020B0502040204020203" pitchFamily="34" charset="0"/>
              </a:rPr>
              <a:t>Événement Redouté (ER)</a:t>
            </a:r>
          </a:p>
          <a:p>
            <a:r>
              <a:rPr lang="fr-FR" sz="1200" dirty="0">
                <a:solidFill>
                  <a:srgbClr val="252525"/>
                </a:solidFill>
                <a:latin typeface="Segoe UI" panose="020B0502040204020203" pitchFamily="34" charset="0"/>
                <a:cs typeface="Segoe UI" panose="020B0502040204020203" pitchFamily="34" charset="0"/>
              </a:rPr>
              <a:t>Un événement redouté est associé à une valeur métier et porte atteinte à un critère ou besoin de sécurité de la valeur métier. Chaque événement redouté est évalué selon le niveau de gravité des conséquences, à partir d’une métrique.</a:t>
            </a:r>
          </a:p>
        </p:txBody>
      </p:sp>
      <p:sp>
        <p:nvSpPr>
          <p:cNvPr id="7" name="Rectangle 6">
            <a:extLst>
              <a:ext uri="{FF2B5EF4-FFF2-40B4-BE49-F238E27FC236}">
                <a16:creationId xmlns:a16="http://schemas.microsoft.com/office/drawing/2014/main" id="{D2CC3C0D-B150-9555-2652-F755E77AB05B}"/>
              </a:ext>
            </a:extLst>
          </p:cNvPr>
          <p:cNvSpPr/>
          <p:nvPr/>
        </p:nvSpPr>
        <p:spPr>
          <a:xfrm>
            <a:off x="2056894" y="2216565"/>
            <a:ext cx="4320000" cy="2587210"/>
          </a:xfrm>
          <a:prstGeom prst="rect">
            <a:avLst/>
          </a:prstGeom>
          <a:noFill/>
          <a:ln w="22225">
            <a:solidFill>
              <a:srgbClr val="E7007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pPr>
              <a:spcAft>
                <a:spcPts val="300"/>
              </a:spcAft>
            </a:pPr>
            <a:r>
              <a:rPr lang="fr-FR" sz="1150" b="1" i="1" dirty="0">
                <a:solidFill>
                  <a:srgbClr val="E7007E"/>
                </a:solidFill>
                <a:latin typeface="Segoe UI" panose="020B0502040204020203" pitchFamily="34" charset="0"/>
                <a:cs typeface="Segoe UI" panose="020B0502040204020203" pitchFamily="34" charset="0"/>
              </a:rPr>
              <a:t>Conseils !</a:t>
            </a:r>
          </a:p>
          <a:p>
            <a:pPr>
              <a:spcAft>
                <a:spcPts val="300"/>
              </a:spcAft>
            </a:pPr>
            <a:r>
              <a:rPr lang="fr-FR" sz="1150" b="1" i="1">
                <a:solidFill>
                  <a:srgbClr val="E7007E"/>
                </a:solidFill>
                <a:latin typeface="Segoe UI" panose="020B0502040204020203" pitchFamily="34" charset="0"/>
                <a:cs typeface="Segoe UI" panose="020B0502040204020203" pitchFamily="34" charset="0"/>
              </a:rPr>
              <a:t>❯</a:t>
            </a:r>
            <a:r>
              <a:rPr lang="fr-FR" sz="1150" i="1">
                <a:solidFill>
                  <a:srgbClr val="252525"/>
                </a:solidFill>
                <a:latin typeface="Segoe UI" panose="020B0502040204020203" pitchFamily="34" charset="0"/>
                <a:cs typeface="Segoe UI" panose="020B0502040204020203" pitchFamily="34" charset="0"/>
              </a:rPr>
              <a:t> </a:t>
            </a:r>
            <a:r>
              <a:rPr lang="fr-FR" sz="1150" i="1" dirty="0">
                <a:solidFill>
                  <a:srgbClr val="252525"/>
                </a:solidFill>
                <a:latin typeface="Segoe UI" panose="020B0502040204020203" pitchFamily="34" charset="0"/>
                <a:cs typeface="Segoe UI" panose="020B0502040204020203" pitchFamily="34" charset="0"/>
              </a:rPr>
              <a:t>Se situer du point de vue de l’organisation</a:t>
            </a:r>
          </a:p>
          <a:p>
            <a:pPr>
              <a:spcAft>
                <a:spcPts val="300"/>
              </a:spcAft>
            </a:pPr>
            <a:r>
              <a:rPr lang="fr-FR" sz="1150" b="1" i="1">
                <a:solidFill>
                  <a:srgbClr val="E7007E"/>
                </a:solidFill>
                <a:latin typeface="Segoe UI" panose="020B0502040204020203" pitchFamily="34" charset="0"/>
                <a:cs typeface="Segoe UI" panose="020B0502040204020203" pitchFamily="34" charset="0"/>
              </a:rPr>
              <a:t>❯</a:t>
            </a:r>
            <a:r>
              <a:rPr lang="fr-FR" sz="1150" i="1">
                <a:solidFill>
                  <a:srgbClr val="252525"/>
                </a:solidFill>
                <a:latin typeface="Segoe UI" panose="020B0502040204020203" pitchFamily="34" charset="0"/>
                <a:cs typeface="Segoe UI" panose="020B0502040204020203" pitchFamily="34" charset="0"/>
              </a:rPr>
              <a:t> </a:t>
            </a:r>
            <a:r>
              <a:rPr lang="fr-FR" sz="1150" i="1" dirty="0">
                <a:solidFill>
                  <a:srgbClr val="252525"/>
                </a:solidFill>
                <a:latin typeface="Segoe UI" panose="020B0502040204020203" pitchFamily="34" charset="0"/>
                <a:cs typeface="Segoe UI" panose="020B0502040204020203" pitchFamily="34" charset="0"/>
              </a:rPr>
              <a:t>Identifier les événements qui font « le plus peur »</a:t>
            </a:r>
          </a:p>
          <a:p>
            <a:r>
              <a:rPr lang="fr-FR" sz="1150" b="1" i="1">
                <a:solidFill>
                  <a:srgbClr val="E7007E"/>
                </a:solidFill>
                <a:latin typeface="Segoe UI" panose="020B0502040204020203" pitchFamily="34" charset="0"/>
                <a:cs typeface="Segoe UI" panose="020B0502040204020203" pitchFamily="34" charset="0"/>
              </a:rPr>
              <a:t>❯</a:t>
            </a:r>
            <a:r>
              <a:rPr lang="fr-FR" sz="1150" i="1">
                <a:solidFill>
                  <a:srgbClr val="252525"/>
                </a:solidFill>
                <a:latin typeface="Segoe UI" panose="020B0502040204020203" pitchFamily="34" charset="0"/>
                <a:cs typeface="Segoe UI" panose="020B0502040204020203" pitchFamily="34" charset="0"/>
              </a:rPr>
              <a:t> </a:t>
            </a:r>
            <a:r>
              <a:rPr lang="fr-FR" sz="1150" i="1" dirty="0">
                <a:solidFill>
                  <a:srgbClr val="252525"/>
                </a:solidFill>
                <a:latin typeface="Segoe UI" panose="020B0502040204020203" pitchFamily="34" charset="0"/>
                <a:cs typeface="Segoe UI" panose="020B0502040204020203" pitchFamily="34" charset="0"/>
              </a:rPr>
              <a:t>Les événements redoutés doivent formuler / traduire</a:t>
            </a:r>
            <a:br>
              <a:rPr lang="fr-FR" sz="1150" i="1" dirty="0">
                <a:solidFill>
                  <a:srgbClr val="252525"/>
                </a:solidFill>
                <a:latin typeface="Segoe UI" panose="020B0502040204020203" pitchFamily="34" charset="0"/>
                <a:cs typeface="Segoe UI" panose="020B0502040204020203" pitchFamily="34" charset="0"/>
              </a:rPr>
            </a:br>
            <a:r>
              <a:rPr lang="fr-FR" sz="1150" i="1" dirty="0">
                <a:solidFill>
                  <a:srgbClr val="252525"/>
                </a:solidFill>
                <a:latin typeface="Segoe UI" panose="020B0502040204020203" pitchFamily="34" charset="0"/>
                <a:cs typeface="Segoe UI" panose="020B0502040204020203" pitchFamily="34" charset="0"/>
              </a:rPr>
              <a:t>   les craintes des métiers :</a:t>
            </a:r>
          </a:p>
          <a:p>
            <a:pPr marL="133350" lvl="1">
              <a:buClr>
                <a:srgbClr val="E7007E"/>
              </a:buClr>
              <a:buFont typeface="Arial" panose="020B0604020202020204" pitchFamily="34" charset="0"/>
              <a:buChar char="•"/>
            </a:pPr>
            <a:r>
              <a:rPr lang="fr-FR" sz="1150" i="1" dirty="0">
                <a:solidFill>
                  <a:srgbClr val="252525"/>
                </a:solidFill>
                <a:latin typeface="Segoe UI" panose="020B0502040204020203" pitchFamily="34" charset="0"/>
                <a:cs typeface="Segoe UI" panose="020B0502040204020203" pitchFamily="34" charset="0"/>
              </a:rPr>
              <a:t> Un événement redouté est décrit sous la forme d’une</a:t>
            </a:r>
            <a:br>
              <a:rPr lang="fr-FR" sz="1150" i="1" dirty="0">
                <a:solidFill>
                  <a:srgbClr val="252525"/>
                </a:solidFill>
                <a:latin typeface="Segoe UI" panose="020B0502040204020203" pitchFamily="34" charset="0"/>
                <a:cs typeface="Segoe UI" panose="020B0502040204020203" pitchFamily="34" charset="0"/>
              </a:rPr>
            </a:br>
            <a:r>
              <a:rPr lang="fr-FR" sz="1150" i="1" dirty="0">
                <a:solidFill>
                  <a:srgbClr val="252525"/>
                </a:solidFill>
                <a:latin typeface="Segoe UI" panose="020B0502040204020203" pitchFamily="34" charset="0"/>
                <a:cs typeface="Segoe UI" panose="020B0502040204020203" pitchFamily="34" charset="0"/>
              </a:rPr>
              <a:t>  expression courte ou d'un scénario permettant une</a:t>
            </a:r>
            <a:br>
              <a:rPr lang="fr-FR" sz="1150" i="1" dirty="0">
                <a:solidFill>
                  <a:srgbClr val="252525"/>
                </a:solidFill>
                <a:latin typeface="Segoe UI" panose="020B0502040204020203" pitchFamily="34" charset="0"/>
                <a:cs typeface="Segoe UI" panose="020B0502040204020203" pitchFamily="34" charset="0"/>
              </a:rPr>
            </a:br>
            <a:r>
              <a:rPr lang="fr-FR" sz="1150" i="1" dirty="0">
                <a:solidFill>
                  <a:srgbClr val="252525"/>
                </a:solidFill>
                <a:latin typeface="Segoe UI" panose="020B0502040204020203" pitchFamily="34" charset="0"/>
                <a:cs typeface="Segoe UI" panose="020B0502040204020203" pitchFamily="34" charset="0"/>
              </a:rPr>
              <a:t>  compréhension facile du préjudice lié à l'atteinte de la</a:t>
            </a:r>
            <a:br>
              <a:rPr lang="fr-FR" sz="1150" i="1" dirty="0">
                <a:solidFill>
                  <a:srgbClr val="252525"/>
                </a:solidFill>
                <a:latin typeface="Segoe UI" panose="020B0502040204020203" pitchFamily="34" charset="0"/>
                <a:cs typeface="Segoe UI" panose="020B0502040204020203" pitchFamily="34" charset="0"/>
              </a:rPr>
            </a:br>
            <a:r>
              <a:rPr lang="fr-FR" sz="1150" i="1" dirty="0">
                <a:solidFill>
                  <a:srgbClr val="252525"/>
                </a:solidFill>
                <a:latin typeface="Segoe UI" panose="020B0502040204020203" pitchFamily="34" charset="0"/>
                <a:cs typeface="Segoe UI" panose="020B0502040204020203" pitchFamily="34" charset="0"/>
              </a:rPr>
              <a:t>  valeur métier concernée.</a:t>
            </a:r>
          </a:p>
          <a:p>
            <a:pPr marL="133350" lvl="1">
              <a:buClr>
                <a:srgbClr val="E7007E"/>
              </a:buClr>
              <a:buFont typeface="Arial" panose="020B0604020202020204" pitchFamily="34" charset="0"/>
              <a:buChar char="•"/>
            </a:pPr>
            <a:r>
              <a:rPr lang="fr-FR" sz="1150" i="1" dirty="0">
                <a:solidFill>
                  <a:srgbClr val="252525"/>
                </a:solidFill>
                <a:latin typeface="Segoe UI" panose="020B0502040204020203" pitchFamily="34" charset="0"/>
                <a:cs typeface="Segoe UI" panose="020B0502040204020203" pitchFamily="34" charset="0"/>
              </a:rPr>
              <a:t> Il n’est pas nécessaire d’être exhaustif.</a:t>
            </a:r>
          </a:p>
          <a:p>
            <a:pPr marL="133350" lvl="1">
              <a:buClr>
                <a:srgbClr val="E7007E"/>
              </a:buClr>
              <a:buFont typeface="Arial" panose="020B0604020202020204" pitchFamily="34" charset="0"/>
              <a:buChar char="•"/>
            </a:pPr>
            <a:r>
              <a:rPr lang="fr-FR" sz="1150" i="1" dirty="0">
                <a:solidFill>
                  <a:srgbClr val="252525"/>
                </a:solidFill>
                <a:latin typeface="Segoe UI" panose="020B0502040204020203" pitchFamily="34" charset="0"/>
                <a:cs typeface="Segoe UI" panose="020B0502040204020203" pitchFamily="34" charset="0"/>
              </a:rPr>
              <a:t> Les événements redoutés doivent conserver du sens</a:t>
            </a:r>
            <a:br>
              <a:rPr lang="fr-FR" sz="1150" i="1" dirty="0">
                <a:solidFill>
                  <a:srgbClr val="252525"/>
                </a:solidFill>
                <a:latin typeface="Segoe UI" panose="020B0502040204020203" pitchFamily="34" charset="0"/>
                <a:cs typeface="Segoe UI" panose="020B0502040204020203" pitchFamily="34" charset="0"/>
              </a:rPr>
            </a:br>
            <a:r>
              <a:rPr lang="fr-FR" sz="1150" i="1" dirty="0">
                <a:solidFill>
                  <a:srgbClr val="252525"/>
                </a:solidFill>
                <a:latin typeface="Segoe UI" panose="020B0502040204020203" pitchFamily="34" charset="0"/>
                <a:cs typeface="Segoe UI" panose="020B0502040204020203" pitchFamily="34" charset="0"/>
              </a:rPr>
              <a:t>  pour le métier.</a:t>
            </a:r>
          </a:p>
        </p:txBody>
      </p:sp>
      <p:pic>
        <p:nvPicPr>
          <p:cNvPr id="10" name="Image 9">
            <a:extLst>
              <a:ext uri="{FF2B5EF4-FFF2-40B4-BE49-F238E27FC236}">
                <a16:creationId xmlns:a16="http://schemas.microsoft.com/office/drawing/2014/main" id="{05875CDC-7F6F-E65A-640A-DF267621307B}"/>
              </a:ext>
            </a:extLst>
          </p:cNvPr>
          <p:cNvPicPr>
            <a:picLocks noChangeAspect="1"/>
          </p:cNvPicPr>
          <p:nvPr/>
        </p:nvPicPr>
        <p:blipFill>
          <a:blip r:embed="rId4"/>
          <a:stretch>
            <a:fillRect/>
          </a:stretch>
        </p:blipFill>
        <p:spPr>
          <a:xfrm>
            <a:off x="6619485" y="1411267"/>
            <a:ext cx="1889786" cy="3392508"/>
          </a:xfrm>
          <a:prstGeom prst="rect">
            <a:avLst/>
          </a:prstGeom>
        </p:spPr>
      </p:pic>
      <p:pic>
        <p:nvPicPr>
          <p:cNvPr id="3" name="Image 2">
            <a:extLst>
              <a:ext uri="{FF2B5EF4-FFF2-40B4-BE49-F238E27FC236}">
                <a16:creationId xmlns:a16="http://schemas.microsoft.com/office/drawing/2014/main" id="{4EB1DBDE-786E-E495-3E48-A97871D9B305}"/>
              </a:ext>
            </a:extLst>
          </p:cNvPr>
          <p:cNvPicPr>
            <a:picLocks noChangeAspect="1"/>
          </p:cNvPicPr>
          <p:nvPr/>
        </p:nvPicPr>
        <p:blipFill>
          <a:blip r:embed="rId5"/>
          <a:stretch>
            <a:fillRect/>
          </a:stretch>
        </p:blipFill>
        <p:spPr>
          <a:xfrm>
            <a:off x="5729387" y="2327787"/>
            <a:ext cx="487926" cy="487926"/>
          </a:xfrm>
          <a:prstGeom prst="rect">
            <a:avLst/>
          </a:prstGeom>
        </p:spPr>
      </p:pic>
      <p:sp>
        <p:nvSpPr>
          <p:cNvPr id="8" name="Title 4">
            <a:extLst>
              <a:ext uri="{FF2B5EF4-FFF2-40B4-BE49-F238E27FC236}">
                <a16:creationId xmlns:a16="http://schemas.microsoft.com/office/drawing/2014/main" id="{7BDB2A00-0E15-B5A2-CB23-BA1B1BF912C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Identifier les événements redoutés</a:t>
            </a:r>
            <a:endParaRPr lang="fr-FR" sz="1100" b="1">
              <a:solidFill>
                <a:srgbClr val="252525"/>
              </a:solidFill>
              <a:latin typeface="Segoe UI" panose="020B0502040204020203" pitchFamily="34" charset="0"/>
              <a:cs typeface="Segoe UI" panose="020B0502040204020203" pitchFamily="34" charset="0"/>
            </a:endParaRPr>
          </a:p>
        </p:txBody>
      </p:sp>
      <p:sp>
        <p:nvSpPr>
          <p:cNvPr id="9" name="ZoneTexte 8">
            <a:extLst>
              <a:ext uri="{FF2B5EF4-FFF2-40B4-BE49-F238E27FC236}">
                <a16:creationId xmlns:a16="http://schemas.microsoft.com/office/drawing/2014/main" id="{E59AD68C-7394-AD08-5EC6-C5F1FA2E0206}"/>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39019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D8C1FF-4A3F-4337-A042-DCFC41E3758A}"/>
              </a:ext>
            </a:extLst>
          </p:cNvPr>
          <p:cNvSpPr/>
          <p:nvPr/>
        </p:nvSpPr>
        <p:spPr>
          <a:xfrm>
            <a:off x="1691680" y="3939902"/>
            <a:ext cx="288032"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1" name="Tableau 10">
            <a:extLst>
              <a:ext uri="{FF2B5EF4-FFF2-40B4-BE49-F238E27FC236}">
                <a16:creationId xmlns:a16="http://schemas.microsoft.com/office/drawing/2014/main" id="{5D14B51F-E119-9A06-C17B-93437A331636}"/>
              </a:ext>
            </a:extLst>
          </p:cNvPr>
          <p:cNvGraphicFramePr>
            <a:graphicFrameLocks noGrp="1"/>
          </p:cNvGraphicFramePr>
          <p:nvPr>
            <p:extLst>
              <p:ext uri="{D42A27DB-BD31-4B8C-83A1-F6EECF244321}">
                <p14:modId xmlns:p14="http://schemas.microsoft.com/office/powerpoint/2010/main" val="214336463"/>
              </p:ext>
            </p:extLst>
          </p:nvPr>
        </p:nvGraphicFramePr>
        <p:xfrm>
          <a:off x="2047662" y="2902119"/>
          <a:ext cx="5042249" cy="1404000"/>
        </p:xfrm>
        <a:graphic>
          <a:graphicData uri="http://schemas.openxmlformats.org/drawingml/2006/table">
            <a:tbl>
              <a:tblPr/>
              <a:tblGrid>
                <a:gridCol w="1687610">
                  <a:extLst>
                    <a:ext uri="{9D8B030D-6E8A-4147-A177-3AD203B41FA5}">
                      <a16:colId xmlns:a16="http://schemas.microsoft.com/office/drawing/2014/main" val="20000"/>
                    </a:ext>
                  </a:extLst>
                </a:gridCol>
                <a:gridCol w="3354639">
                  <a:extLst>
                    <a:ext uri="{9D8B030D-6E8A-4147-A177-3AD203B41FA5}">
                      <a16:colId xmlns:a16="http://schemas.microsoft.com/office/drawing/2014/main" val="1334645635"/>
                    </a:ext>
                  </a:extLst>
                </a:gridCol>
              </a:tblGrid>
              <a:tr h="432000">
                <a:tc>
                  <a:txBody>
                    <a:bodyPr/>
                    <a:lstStyle/>
                    <a:p>
                      <a:pPr marL="0" lvl="1" algn="ctr"/>
                      <a:r>
                        <a:rPr lang="fr-FR" sz="1050" b="1" i="0" kern="1200" dirty="0">
                          <a:solidFill>
                            <a:srgbClr val="E7007E"/>
                          </a:solidFill>
                          <a:latin typeface="Segoe UI" panose="020B0502040204020203" pitchFamily="34" charset="0"/>
                          <a:ea typeface="+mn-ea"/>
                          <a:cs typeface="Segoe UI" panose="020B0502040204020203" pitchFamily="34" charset="0"/>
                        </a:rPr>
                        <a:t>Evènement redouté possible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Modification des notes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72000">
                <a:tc>
                  <a:txBody>
                    <a:bodyPr/>
                    <a:lstStyle/>
                    <a:p>
                      <a:pPr lvl="1"/>
                      <a:r>
                        <a:rPr lang="fr-FR" sz="1050" b="1" dirty="0">
                          <a:solidFill>
                            <a:srgbClr val="E7007E"/>
                          </a:solidFill>
                          <a:latin typeface="Segoe UI" panose="020B0502040204020203" pitchFamily="34" charset="0"/>
                          <a:cs typeface="Segoe UI" panose="020B0502040204020203" pitchFamily="34" charset="0"/>
                        </a:rPr>
                        <a:t>Impacts</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ctr" latinLnBrk="0" hangingPunct="1">
                        <a:lnSpc>
                          <a:spcPct val="100000"/>
                        </a:lnSpc>
                        <a:spcBef>
                          <a:spcPts val="0"/>
                        </a:spcBef>
                        <a:spcAft>
                          <a:spcPts val="300"/>
                        </a:spcAft>
                        <a:buClr>
                          <a:srgbClr val="E7007E"/>
                        </a:buClr>
                        <a:buSzTx/>
                        <a:buFontTx/>
                        <a:buNone/>
                        <a:tabLst/>
                        <a:defRPr/>
                      </a:pPr>
                      <a:endParaRPr lang="fr-FR" sz="10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bl>
          </a:graphicData>
        </a:graphic>
      </p:graphicFrame>
      <p:sp>
        <p:nvSpPr>
          <p:cNvPr id="19" name="Rectangle 18">
            <a:extLst>
              <a:ext uri="{FF2B5EF4-FFF2-40B4-BE49-F238E27FC236}">
                <a16:creationId xmlns:a16="http://schemas.microsoft.com/office/drawing/2014/main" id="{98D05CE1-7388-4EF9-00E1-FDD17826A270}"/>
              </a:ext>
            </a:extLst>
          </p:cNvPr>
          <p:cNvSpPr/>
          <p:nvPr/>
        </p:nvSpPr>
        <p:spPr>
          <a:xfrm>
            <a:off x="2051050" y="1426130"/>
            <a:ext cx="5040000" cy="1278903"/>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altLang="fr-FR" sz="1200" b="1" dirty="0">
                <a:solidFill>
                  <a:schemeClr val="bg1"/>
                </a:solidFill>
                <a:latin typeface="Segoe UI" panose="020B0502040204020203" pitchFamily="34" charset="0"/>
                <a:cs typeface="Segoe UI" panose="020B0502040204020203" pitchFamily="34" charset="0"/>
              </a:rPr>
              <a:t>Un adolescent de 15 ans « pirate » le système de son collège pour améliorer ses notes</a:t>
            </a:r>
            <a:r>
              <a:rPr lang="fr-FR" sz="1200" b="1" dirty="0">
                <a:solidFill>
                  <a:schemeClr val="bg1"/>
                </a:solidFill>
                <a:latin typeface="Segoe UI" panose="020B0502040204020203" pitchFamily="34" charset="0"/>
                <a:cs typeface="Segoe UI" panose="020B0502040204020203" pitchFamily="34" charset="0"/>
              </a:rPr>
              <a:t> </a:t>
            </a:r>
          </a:p>
          <a:p>
            <a:pPr>
              <a:spcBef>
                <a:spcPct val="0"/>
              </a:spcBef>
              <a:buClrTx/>
              <a:buFontTx/>
              <a:buNone/>
            </a:pPr>
            <a:r>
              <a:rPr lang="fr-FR" altLang="fr-FR" sz="1200" dirty="0">
                <a:solidFill>
                  <a:schemeClr val="bg1"/>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[Sources Internet : Le Point.fr et </a:t>
            </a:r>
            <a:r>
              <a:rPr lang="fr-FR" altLang="fr-FR" sz="900" i="1" dirty="0" err="1">
                <a:solidFill>
                  <a:schemeClr val="bg1"/>
                </a:solidFill>
                <a:latin typeface="Segoe UI" panose="020B0502040204020203" pitchFamily="34" charset="0"/>
                <a:cs typeface="Segoe UI" panose="020B0502040204020203" pitchFamily="34" charset="0"/>
              </a:rPr>
              <a:t>ZDNet</a:t>
            </a:r>
            <a:r>
              <a:rPr lang="fr-FR" altLang="fr-FR" sz="900" i="1" dirty="0">
                <a:solidFill>
                  <a:schemeClr val="bg1"/>
                </a:solidFill>
                <a:latin typeface="Segoe UI" panose="020B0502040204020203" pitchFamily="34" charset="0"/>
                <a:cs typeface="Segoe UI" panose="020B0502040204020203" pitchFamily="34" charset="0"/>
              </a:rPr>
              <a:t>]</a:t>
            </a:r>
          </a:p>
        </p:txBody>
      </p:sp>
      <p:sp>
        <p:nvSpPr>
          <p:cNvPr id="3" name="Title 4">
            <a:extLst>
              <a:ext uri="{FF2B5EF4-FFF2-40B4-BE49-F238E27FC236}">
                <a16:creationId xmlns:a16="http://schemas.microsoft.com/office/drawing/2014/main" id="{2BB92AB7-8F5E-AAE4-CE25-DBB33F76C77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Comment estimer l'impact d’un événement redouté ?</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1F9D2584-FEAA-310C-6DD3-A300000116DA}"/>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QUIZ</a:t>
            </a:r>
            <a:endParaRPr lang="fr-FR" sz="1400" b="1">
              <a:solidFill>
                <a:srgbClr val="252525"/>
              </a:solidFill>
              <a:latin typeface="Segoe UI" panose="020B0502040204020203" pitchFamily="34" charset="0"/>
              <a:cs typeface="Segoe UI" panose="020B0502040204020203" pitchFamily="34" charset="0"/>
            </a:endParaRPr>
          </a:p>
        </p:txBody>
      </p:sp>
      <p:pic>
        <p:nvPicPr>
          <p:cNvPr id="15" name="Image 14">
            <a:extLst>
              <a:ext uri="{FF2B5EF4-FFF2-40B4-BE49-F238E27FC236}">
                <a16:creationId xmlns:a16="http://schemas.microsoft.com/office/drawing/2014/main" id="{125B95DE-808A-498E-8F53-604FE249D5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pic>
        <p:nvPicPr>
          <p:cNvPr id="17" name="Image 16">
            <a:extLst>
              <a:ext uri="{FF2B5EF4-FFF2-40B4-BE49-F238E27FC236}">
                <a16:creationId xmlns:a16="http://schemas.microsoft.com/office/drawing/2014/main" id="{5AF0DB05-BBA3-447B-8360-AC6020AAE25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851" y="2378364"/>
            <a:ext cx="2073886" cy="2414498"/>
          </a:xfrm>
          <a:prstGeom prst="rect">
            <a:avLst/>
          </a:prstGeom>
        </p:spPr>
      </p:pic>
    </p:spTree>
    <p:extLst>
      <p:ext uri="{BB962C8B-B14F-4D97-AF65-F5344CB8AC3E}">
        <p14:creationId xmlns:p14="http://schemas.microsoft.com/office/powerpoint/2010/main" val="1238191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au 10">
            <a:extLst>
              <a:ext uri="{FF2B5EF4-FFF2-40B4-BE49-F238E27FC236}">
                <a16:creationId xmlns:a16="http://schemas.microsoft.com/office/drawing/2014/main" id="{5D14B51F-E119-9A06-C17B-93437A331636}"/>
              </a:ext>
            </a:extLst>
          </p:cNvPr>
          <p:cNvGraphicFramePr>
            <a:graphicFrameLocks noGrp="1"/>
          </p:cNvGraphicFramePr>
          <p:nvPr/>
        </p:nvGraphicFramePr>
        <p:xfrm>
          <a:off x="2047662" y="2902119"/>
          <a:ext cx="5042249" cy="1404000"/>
        </p:xfrm>
        <a:graphic>
          <a:graphicData uri="http://schemas.openxmlformats.org/drawingml/2006/table">
            <a:tbl>
              <a:tblPr/>
              <a:tblGrid>
                <a:gridCol w="1687610">
                  <a:extLst>
                    <a:ext uri="{9D8B030D-6E8A-4147-A177-3AD203B41FA5}">
                      <a16:colId xmlns:a16="http://schemas.microsoft.com/office/drawing/2014/main" val="20000"/>
                    </a:ext>
                  </a:extLst>
                </a:gridCol>
                <a:gridCol w="3354639">
                  <a:extLst>
                    <a:ext uri="{9D8B030D-6E8A-4147-A177-3AD203B41FA5}">
                      <a16:colId xmlns:a16="http://schemas.microsoft.com/office/drawing/2014/main" val="1334645635"/>
                    </a:ext>
                  </a:extLst>
                </a:gridCol>
              </a:tblGrid>
              <a:tr h="432000">
                <a:tc>
                  <a:txBody>
                    <a:bodyPr/>
                    <a:lstStyle/>
                    <a:p>
                      <a:pPr marL="0" lvl="1" algn="ctr"/>
                      <a:r>
                        <a:rPr lang="fr-FR" sz="1050" b="1" i="0" kern="1200" dirty="0">
                          <a:solidFill>
                            <a:srgbClr val="E7007E"/>
                          </a:solidFill>
                          <a:latin typeface="Segoe UI" panose="020B0502040204020203" pitchFamily="34" charset="0"/>
                          <a:ea typeface="+mn-ea"/>
                          <a:cs typeface="Segoe UI" panose="020B0502040204020203" pitchFamily="34" charset="0"/>
                        </a:rPr>
                        <a:t>Evènement redouté possible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Modification des notes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72000">
                <a:tc>
                  <a:txBody>
                    <a:bodyPr/>
                    <a:lstStyle/>
                    <a:p>
                      <a:pPr lvl="1"/>
                      <a:r>
                        <a:rPr lang="fr-FR" sz="1050" b="1" dirty="0">
                          <a:solidFill>
                            <a:srgbClr val="E7007E"/>
                          </a:solidFill>
                          <a:latin typeface="Segoe UI" panose="020B0502040204020203" pitchFamily="34" charset="0"/>
                          <a:cs typeface="Segoe UI" panose="020B0502040204020203" pitchFamily="34" charset="0"/>
                        </a:rPr>
                        <a:t>Impacts</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indent="-171450" algn="l" defTabSz="914400" rtl="0" eaLnBrk="1" fontAlgn="ctr" latinLnBrk="0" hangingPunct="1">
                        <a:lnSpc>
                          <a:spcPct val="100000"/>
                        </a:lnSpc>
                        <a:spcBef>
                          <a:spcPts val="0"/>
                        </a:spcBef>
                        <a:spcAft>
                          <a:spcPts val="300"/>
                        </a:spcAft>
                        <a:buClr>
                          <a:srgbClr val="E7007E"/>
                        </a:buClr>
                        <a:buSzTx/>
                        <a:buFont typeface="Arial" panose="020B0604020202020204" pitchFamily="34" charset="0"/>
                        <a:buChar char="•"/>
                        <a:tabLst/>
                        <a:defRPr/>
                      </a:pPr>
                      <a:r>
                        <a:rPr lang="fr-FR" sz="1050" b="0" i="0" u="none" strike="noStrike" dirty="0">
                          <a:solidFill>
                            <a:srgbClr val="252525"/>
                          </a:solidFill>
                          <a:effectLst/>
                          <a:latin typeface="Segoe UI" panose="020B0502040204020203" pitchFamily="34" charset="0"/>
                          <a:cs typeface="Segoe UI" panose="020B0502040204020203" pitchFamily="34" charset="0"/>
                        </a:rPr>
                        <a:t>Impact opérationnel</a:t>
                      </a:r>
                      <a:br>
                        <a:rPr lang="fr-FR" sz="1050" b="0" i="0" u="none" strike="noStrike" dirty="0">
                          <a:solidFill>
                            <a:srgbClr val="252525"/>
                          </a:solidFill>
                          <a:effectLst/>
                          <a:latin typeface="Segoe UI" panose="020B0502040204020203" pitchFamily="34" charset="0"/>
                          <a:cs typeface="Segoe UI" panose="020B0502040204020203" pitchFamily="34" charset="0"/>
                        </a:rPr>
                      </a:b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(la poursuite d’étude des collégiens)</a:t>
                      </a:r>
                    </a:p>
                    <a:p>
                      <a:pPr marL="171450" marR="0" lvl="0" indent="-171450"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a:t>
                      </a:r>
                      <a:b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br>
                      <a:r>
                        <a:rPr lang="fr-FR" sz="1050" b="0" i="0" u="none" strike="noStrike" kern="1200" dirty="0">
                          <a:solidFill>
                            <a:srgbClr val="252525"/>
                          </a:solidFill>
                          <a:effectLst/>
                          <a:latin typeface="Segoe UI" panose="020B0502040204020203" pitchFamily="34" charset="0"/>
                          <a:ea typeface="+mn-ea"/>
                          <a:cs typeface="Segoe UI" panose="020B0502040204020203" pitchFamily="34" charset="0"/>
                        </a:rPr>
                        <a:t>(vis à vis des autres établissements scolaires)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bl>
          </a:graphicData>
        </a:graphic>
      </p:graphicFrame>
      <p:sp>
        <p:nvSpPr>
          <p:cNvPr id="19" name="Rectangle 18">
            <a:extLst>
              <a:ext uri="{FF2B5EF4-FFF2-40B4-BE49-F238E27FC236}">
                <a16:creationId xmlns:a16="http://schemas.microsoft.com/office/drawing/2014/main" id="{98D05CE1-7388-4EF9-00E1-FDD17826A270}"/>
              </a:ext>
            </a:extLst>
          </p:cNvPr>
          <p:cNvSpPr/>
          <p:nvPr/>
        </p:nvSpPr>
        <p:spPr>
          <a:xfrm>
            <a:off x="2051050" y="1426130"/>
            <a:ext cx="5040000" cy="1278903"/>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a:spcAft>
                <a:spcPts val="300"/>
              </a:spcAft>
            </a:pPr>
            <a:r>
              <a:rPr lang="fr-FR" altLang="fr-FR" sz="1200" b="1" dirty="0">
                <a:solidFill>
                  <a:schemeClr val="bg1"/>
                </a:solidFill>
                <a:latin typeface="Segoe UI" panose="020B0502040204020203" pitchFamily="34" charset="0"/>
                <a:cs typeface="Segoe UI" panose="020B0502040204020203" pitchFamily="34" charset="0"/>
              </a:rPr>
              <a:t>Un adolescent de 15 ans « pirate » le système de son collège pour améliorer ses notes</a:t>
            </a:r>
            <a:r>
              <a:rPr lang="fr-FR" sz="1200" b="1" dirty="0">
                <a:solidFill>
                  <a:schemeClr val="bg1"/>
                </a:solidFill>
                <a:latin typeface="Segoe UI" panose="020B0502040204020203" pitchFamily="34" charset="0"/>
                <a:cs typeface="Segoe UI" panose="020B0502040204020203" pitchFamily="34" charset="0"/>
              </a:rPr>
              <a:t> </a:t>
            </a:r>
          </a:p>
          <a:p>
            <a:pPr>
              <a:spcBef>
                <a:spcPct val="0"/>
              </a:spcBef>
              <a:buClrTx/>
              <a:buFontTx/>
              <a:buNone/>
            </a:pPr>
            <a:r>
              <a:rPr lang="fr-FR" altLang="fr-FR" sz="1200" dirty="0">
                <a:solidFill>
                  <a:schemeClr val="bg1"/>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[Sources Internet : Le Point.fr et </a:t>
            </a:r>
            <a:r>
              <a:rPr lang="fr-FR" altLang="fr-FR" sz="900" i="1" dirty="0" err="1">
                <a:solidFill>
                  <a:schemeClr val="bg1"/>
                </a:solidFill>
                <a:latin typeface="Segoe UI" panose="020B0502040204020203" pitchFamily="34" charset="0"/>
                <a:cs typeface="Segoe UI" panose="020B0502040204020203" pitchFamily="34" charset="0"/>
              </a:rPr>
              <a:t>ZDNet</a:t>
            </a:r>
            <a:r>
              <a:rPr lang="fr-FR" altLang="fr-FR" sz="900" i="1" dirty="0">
                <a:solidFill>
                  <a:schemeClr val="bg1"/>
                </a:solidFill>
                <a:latin typeface="Segoe UI" panose="020B0502040204020203" pitchFamily="34" charset="0"/>
                <a:cs typeface="Segoe UI" panose="020B0502040204020203" pitchFamily="34" charset="0"/>
              </a:rPr>
              <a:t>]</a:t>
            </a:r>
          </a:p>
        </p:txBody>
      </p:sp>
      <p:sp>
        <p:nvSpPr>
          <p:cNvPr id="3" name="Title 4">
            <a:extLst>
              <a:ext uri="{FF2B5EF4-FFF2-40B4-BE49-F238E27FC236}">
                <a16:creationId xmlns:a16="http://schemas.microsoft.com/office/drawing/2014/main" id="{9E5088F2-1204-AF1E-B894-0E053C6D468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Comment estimer l'impact d’un événement redouté ?</a:t>
            </a:r>
            <a:endParaRPr lang="fr-FR" sz="1100" b="1">
              <a:solidFill>
                <a:srgbClr val="252525"/>
              </a:solidFill>
              <a:latin typeface="Segoe UI" panose="020B0502040204020203" pitchFamily="34" charset="0"/>
              <a:cs typeface="Segoe UI" panose="020B0502040204020203" pitchFamily="34" charset="0"/>
            </a:endParaRPr>
          </a:p>
        </p:txBody>
      </p:sp>
      <p:sp>
        <p:nvSpPr>
          <p:cNvPr id="5" name="ZoneTexte 4">
            <a:extLst>
              <a:ext uri="{FF2B5EF4-FFF2-40B4-BE49-F238E27FC236}">
                <a16:creationId xmlns:a16="http://schemas.microsoft.com/office/drawing/2014/main" id="{EB8B7DCB-3A64-4483-73E2-CCE1A997A89D}"/>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QUIZ</a:t>
            </a:r>
            <a:endParaRPr lang="fr-FR" sz="1400" b="1">
              <a:solidFill>
                <a:srgbClr val="252525"/>
              </a:solidFill>
              <a:latin typeface="Segoe UI" panose="020B0502040204020203" pitchFamily="34" charset="0"/>
              <a:cs typeface="Segoe UI" panose="020B0502040204020203" pitchFamily="34" charset="0"/>
            </a:endParaRPr>
          </a:p>
        </p:txBody>
      </p:sp>
      <p:pic>
        <p:nvPicPr>
          <p:cNvPr id="14" name="Image 13">
            <a:extLst>
              <a:ext uri="{FF2B5EF4-FFF2-40B4-BE49-F238E27FC236}">
                <a16:creationId xmlns:a16="http://schemas.microsoft.com/office/drawing/2014/main" id="{20DBCC1D-B51F-4B42-90B1-D85689CA6C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pic>
        <p:nvPicPr>
          <p:cNvPr id="15" name="Image 14">
            <a:extLst>
              <a:ext uri="{FF2B5EF4-FFF2-40B4-BE49-F238E27FC236}">
                <a16:creationId xmlns:a16="http://schemas.microsoft.com/office/drawing/2014/main" id="{1AF9278C-B418-4278-8092-ACD0F23BE0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82851" y="2378364"/>
            <a:ext cx="2073886" cy="2414498"/>
          </a:xfrm>
          <a:prstGeom prst="rect">
            <a:avLst/>
          </a:prstGeom>
        </p:spPr>
      </p:pic>
    </p:spTree>
    <p:extLst>
      <p:ext uri="{BB962C8B-B14F-4D97-AF65-F5344CB8AC3E}">
        <p14:creationId xmlns:p14="http://schemas.microsoft.com/office/powerpoint/2010/main" val="2442773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1980000" y="2302837"/>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1980000" y="2913724"/>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financiers</a:t>
            </a:r>
          </a:p>
        </p:txBody>
      </p:sp>
      <p:sp>
        <p:nvSpPr>
          <p:cNvPr id="12" name="Rectangle : coins arrondis 11">
            <a:extLst>
              <a:ext uri="{FF2B5EF4-FFF2-40B4-BE49-F238E27FC236}">
                <a16:creationId xmlns:a16="http://schemas.microsoft.com/office/drawing/2014/main" id="{BE6387E7-6D5D-472A-B4D6-87EBF7B29F44}"/>
              </a:ext>
            </a:extLst>
          </p:cNvPr>
          <p:cNvSpPr/>
          <p:nvPr/>
        </p:nvSpPr>
        <p:spPr>
          <a:xfrm>
            <a:off x="1980000" y="3524611"/>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juridiques</a:t>
            </a:r>
          </a:p>
        </p:txBody>
      </p:sp>
      <p:sp>
        <p:nvSpPr>
          <p:cNvPr id="13" name="Rectangle : coins arrondis 12">
            <a:extLst>
              <a:ext uri="{FF2B5EF4-FFF2-40B4-BE49-F238E27FC236}">
                <a16:creationId xmlns:a16="http://schemas.microsoft.com/office/drawing/2014/main" id="{ED79EDC6-2276-4FA9-8B3D-080E39CD8084}"/>
              </a:ext>
            </a:extLst>
          </p:cNvPr>
          <p:cNvSpPr/>
          <p:nvPr/>
        </p:nvSpPr>
        <p:spPr>
          <a:xfrm>
            <a:off x="1980000" y="413550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l'image et la confiance</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 • Vue globale </a:t>
            </a:r>
            <a:endParaRPr lang="fr-FR" sz="1400" b="1"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168074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23" name="Rectangle : coins arrondis 22">
            <a:extLst>
              <a:ext uri="{FF2B5EF4-FFF2-40B4-BE49-F238E27FC236}">
                <a16:creationId xmlns:a16="http://schemas.microsoft.com/office/drawing/2014/main" id="{19DC35CC-CAA2-494D-A8E3-21EA79827F19}"/>
              </a:ext>
            </a:extLst>
          </p:cNvPr>
          <p:cNvSpPr/>
          <p:nvPr/>
        </p:nvSpPr>
        <p:spPr>
          <a:xfrm>
            <a:off x="5940150" y="1081063"/>
            <a:ext cx="2880000" cy="46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sur la réalisation des missions et services</a:t>
            </a:r>
          </a:p>
        </p:txBody>
      </p:sp>
      <p:cxnSp>
        <p:nvCxnSpPr>
          <p:cNvPr id="24" name="Connecteur droit 23">
            <a:extLst>
              <a:ext uri="{FF2B5EF4-FFF2-40B4-BE49-F238E27FC236}">
                <a16:creationId xmlns:a16="http://schemas.microsoft.com/office/drawing/2014/main" id="{428ECE06-D590-4276-AA9C-ED72DEEC76BE}"/>
              </a:ext>
            </a:extLst>
          </p:cNvPr>
          <p:cNvCxnSpPr>
            <a:cxnSpLocks/>
            <a:stCxn id="23" idx="1"/>
            <a:endCxn id="3" idx="3"/>
          </p:cNvCxnSpPr>
          <p:nvPr/>
        </p:nvCxnSpPr>
        <p:spPr>
          <a:xfrm flipH="1">
            <a:off x="5817870" y="1315063"/>
            <a:ext cx="12228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979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14" name="Rectangle : coins arrondis 13">
            <a:extLst>
              <a:ext uri="{FF2B5EF4-FFF2-40B4-BE49-F238E27FC236}">
                <a16:creationId xmlns:a16="http://schemas.microsoft.com/office/drawing/2014/main" id="{6E346B7F-01BF-435B-9D06-D0478C743C89}"/>
              </a:ext>
            </a:extLst>
          </p:cNvPr>
          <p:cNvSpPr/>
          <p:nvPr/>
        </p:nvSpPr>
        <p:spPr>
          <a:xfrm>
            <a:off x="5940150" y="1080065"/>
            <a:ext cx="2880000" cy="46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sur l'intégrité physique de personnes</a:t>
            </a:r>
          </a:p>
        </p:txBody>
      </p:sp>
      <p:sp>
        <p:nvSpPr>
          <p:cNvPr id="15" name="Rectangle : coins arrondis 14">
            <a:extLst>
              <a:ext uri="{FF2B5EF4-FFF2-40B4-BE49-F238E27FC236}">
                <a16:creationId xmlns:a16="http://schemas.microsoft.com/office/drawing/2014/main" id="{0FA78EF4-BCBF-4F1B-A18E-21B761D8072F}"/>
              </a:ext>
            </a:extLst>
          </p:cNvPr>
          <p:cNvSpPr/>
          <p:nvPr/>
        </p:nvSpPr>
        <p:spPr>
          <a:xfrm>
            <a:off x="5940150" y="2304455"/>
            <a:ext cx="2880000" cy="46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écologiques à court ou</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long terme, directes ou indirectes</a:t>
            </a:r>
          </a:p>
        </p:txBody>
      </p:sp>
      <p:sp>
        <p:nvSpPr>
          <p:cNvPr id="16" name="Rectangle : coins arrondis 15">
            <a:extLst>
              <a:ext uri="{FF2B5EF4-FFF2-40B4-BE49-F238E27FC236}">
                <a16:creationId xmlns:a16="http://schemas.microsoft.com/office/drawing/2014/main" id="{AA8560D2-DA9E-44D4-A1A8-3936C2C78C2D}"/>
              </a:ext>
            </a:extLst>
          </p:cNvPr>
          <p:cNvSpPr/>
          <p:nvPr/>
        </p:nvSpPr>
        <p:spPr>
          <a:xfrm>
            <a:off x="5940150" y="1692260"/>
            <a:ext cx="2880000" cy="46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Dégâts matériels ou destruction</a:t>
            </a:r>
          </a:p>
          <a:p>
            <a:pPr algn="ctr"/>
            <a:r>
              <a:rPr lang="fr-FR" sz="1100" dirty="0">
                <a:solidFill>
                  <a:srgbClr val="252525"/>
                </a:solidFill>
                <a:latin typeface="Segoe UI" panose="020B0502040204020203" pitchFamily="34" charset="0"/>
                <a:cs typeface="Segoe UI" panose="020B0502040204020203" pitchFamily="34" charset="0"/>
              </a:rPr>
              <a:t>de biens supports</a:t>
            </a:r>
          </a:p>
        </p:txBody>
      </p:sp>
      <p:cxnSp>
        <p:nvCxnSpPr>
          <p:cNvPr id="5" name="Connecteur droit 4">
            <a:extLst>
              <a:ext uri="{FF2B5EF4-FFF2-40B4-BE49-F238E27FC236}">
                <a16:creationId xmlns:a16="http://schemas.microsoft.com/office/drawing/2014/main" id="{21354C1F-FEC3-4825-8FBD-DA0D4D6B8C35}"/>
              </a:ext>
            </a:extLst>
          </p:cNvPr>
          <p:cNvCxnSpPr>
            <a:cxnSpLocks/>
            <a:stCxn id="14" idx="1"/>
            <a:endCxn id="16" idx="1"/>
          </p:cNvCxnSpPr>
          <p:nvPr/>
        </p:nvCxnSpPr>
        <p:spPr>
          <a:xfrm>
            <a:off x="5940150" y="1314065"/>
            <a:ext cx="0" cy="612195"/>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E53A4417-E0DD-4806-8E06-1DAB4D21EB1E}"/>
              </a:ext>
            </a:extLst>
          </p:cNvPr>
          <p:cNvCxnSpPr>
            <a:stCxn id="16" idx="1"/>
            <a:endCxn id="15" idx="1"/>
          </p:cNvCxnSpPr>
          <p:nvPr/>
        </p:nvCxnSpPr>
        <p:spPr>
          <a:xfrm>
            <a:off x="5940150" y="1926260"/>
            <a:ext cx="0" cy="612195"/>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3B18165E-A707-427F-9D4A-01E1DE42CCC5}"/>
              </a:ext>
            </a:extLst>
          </p:cNvPr>
          <p:cNvCxnSpPr>
            <a:cxnSpLocks/>
            <a:stCxn id="16" idx="1"/>
            <a:endCxn id="8" idx="3"/>
          </p:cNvCxnSpPr>
          <p:nvPr/>
        </p:nvCxnSpPr>
        <p:spPr>
          <a:xfrm flipH="1" flipV="1">
            <a:off x="5817870" y="1925950"/>
            <a:ext cx="122280" cy="31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4989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1980000" y="2302837"/>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la gouvernance</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97429F78-1331-4388-963E-E0CDD112370F}"/>
              </a:ext>
            </a:extLst>
          </p:cNvPr>
          <p:cNvSpPr/>
          <p:nvPr/>
        </p:nvSpPr>
        <p:spPr>
          <a:xfrm>
            <a:off x="5940150" y="2212837"/>
            <a:ext cx="2880000" cy="648000"/>
          </a:xfrm>
          <a:prstGeom prst="roundRect">
            <a:avLst>
              <a:gd name="adj" fmla="val 35889"/>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 sur la liberté de décider, de diriger, de mettre en oeuvre la stratégie de développement</a:t>
            </a:r>
          </a:p>
        </p:txBody>
      </p:sp>
      <p:sp>
        <p:nvSpPr>
          <p:cNvPr id="14" name="Rectangle : coins arrondis 13">
            <a:extLst>
              <a:ext uri="{FF2B5EF4-FFF2-40B4-BE49-F238E27FC236}">
                <a16:creationId xmlns:a16="http://schemas.microsoft.com/office/drawing/2014/main" id="{ED0F8BD7-01AD-4495-8008-7793F030C665}"/>
              </a:ext>
            </a:extLst>
          </p:cNvPr>
          <p:cNvSpPr/>
          <p:nvPr/>
        </p:nvSpPr>
        <p:spPr>
          <a:xfrm>
            <a:off x="5940150" y="1426259"/>
            <a:ext cx="2880000" cy="64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sur la qualité des liens sociaux au sein</a:t>
            </a:r>
          </a:p>
          <a:p>
            <a:pPr algn="ctr"/>
            <a:r>
              <a:rPr lang="fr-FR" sz="1100" dirty="0">
                <a:solidFill>
                  <a:srgbClr val="252525"/>
                </a:solidFill>
                <a:latin typeface="Segoe UI" panose="020B0502040204020203" pitchFamily="34" charset="0"/>
                <a:cs typeface="Segoe UI" panose="020B0502040204020203" pitchFamily="34" charset="0"/>
              </a:rPr>
              <a:t>de l’organisation</a:t>
            </a:r>
          </a:p>
        </p:txBody>
      </p:sp>
      <p:sp>
        <p:nvSpPr>
          <p:cNvPr id="15" name="Rectangle : coins arrondis 14">
            <a:extLst>
              <a:ext uri="{FF2B5EF4-FFF2-40B4-BE49-F238E27FC236}">
                <a16:creationId xmlns:a16="http://schemas.microsoft.com/office/drawing/2014/main" id="{96729801-C297-4682-B457-828D1D926D29}"/>
              </a:ext>
            </a:extLst>
          </p:cNvPr>
          <p:cNvSpPr/>
          <p:nvPr/>
        </p:nvSpPr>
        <p:spPr>
          <a:xfrm>
            <a:off x="5940150" y="2999415"/>
            <a:ext cx="2880000" cy="1080000"/>
          </a:xfrm>
          <a:prstGeom prst="roundRect">
            <a:avLst>
              <a:gd name="adj" fmla="val 26184"/>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 sur les connaissances non-explicites accumulées par l’organisation, sur le savoir-faire, sur les capacités d'innovation, sur les références culturelles communes</a:t>
            </a:r>
          </a:p>
        </p:txBody>
      </p:sp>
      <p:cxnSp>
        <p:nvCxnSpPr>
          <p:cNvPr id="16" name="Connecteur droit 15">
            <a:extLst>
              <a:ext uri="{FF2B5EF4-FFF2-40B4-BE49-F238E27FC236}">
                <a16:creationId xmlns:a16="http://schemas.microsoft.com/office/drawing/2014/main" id="{C76AB9C7-7E30-4E56-A6A7-1E771854BF03}"/>
              </a:ext>
            </a:extLst>
          </p:cNvPr>
          <p:cNvCxnSpPr>
            <a:cxnSpLocks/>
            <a:stCxn id="14" idx="1"/>
            <a:endCxn id="10" idx="1"/>
          </p:cNvCxnSpPr>
          <p:nvPr/>
        </p:nvCxnSpPr>
        <p:spPr>
          <a:xfrm>
            <a:off x="5940150" y="1750259"/>
            <a:ext cx="0" cy="786578"/>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A1014671-8D40-4E6F-B82B-6CD2204751CF}"/>
              </a:ext>
            </a:extLst>
          </p:cNvPr>
          <p:cNvCxnSpPr>
            <a:cxnSpLocks/>
            <a:stCxn id="15" idx="1"/>
            <a:endCxn id="10" idx="1"/>
          </p:cNvCxnSpPr>
          <p:nvPr/>
        </p:nvCxnSpPr>
        <p:spPr>
          <a:xfrm flipV="1">
            <a:off x="5940150" y="2536837"/>
            <a:ext cx="0" cy="1002578"/>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F8DCFECB-67C5-4481-871C-CB73D52ED65E}"/>
              </a:ext>
            </a:extLst>
          </p:cNvPr>
          <p:cNvCxnSpPr>
            <a:cxnSpLocks/>
            <a:stCxn id="10" idx="1"/>
            <a:endCxn id="9" idx="3"/>
          </p:cNvCxnSpPr>
          <p:nvPr/>
        </p:nvCxnSpPr>
        <p:spPr>
          <a:xfrm flipH="1">
            <a:off x="5817870" y="2536837"/>
            <a:ext cx="12228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17643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1980000" y="2302837"/>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1980000" y="2913724"/>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financiers</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6A3CD390-5F54-436A-834F-AB032F85C9BB}"/>
              </a:ext>
            </a:extLst>
          </p:cNvPr>
          <p:cNvSpPr/>
          <p:nvPr/>
        </p:nvSpPr>
        <p:spPr>
          <a:xfrm>
            <a:off x="5940150" y="2913724"/>
            <a:ext cx="2880000" cy="46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pécuniaires, directes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ou indirectes</a:t>
            </a:r>
          </a:p>
        </p:txBody>
      </p:sp>
      <p:cxnSp>
        <p:nvCxnSpPr>
          <p:cNvPr id="14" name="Connecteur droit 13">
            <a:extLst>
              <a:ext uri="{FF2B5EF4-FFF2-40B4-BE49-F238E27FC236}">
                <a16:creationId xmlns:a16="http://schemas.microsoft.com/office/drawing/2014/main" id="{EA8539EF-8B5D-4FD4-A17B-9D8941005BDF}"/>
              </a:ext>
            </a:extLst>
          </p:cNvPr>
          <p:cNvCxnSpPr>
            <a:cxnSpLocks/>
            <a:stCxn id="10" idx="1"/>
            <a:endCxn id="11" idx="3"/>
          </p:cNvCxnSpPr>
          <p:nvPr/>
        </p:nvCxnSpPr>
        <p:spPr>
          <a:xfrm flipH="1">
            <a:off x="5817870" y="3147724"/>
            <a:ext cx="12228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8871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A7F53471-BC51-F098-130D-DAB902AC256F}"/>
              </a:ext>
            </a:extLst>
          </p:cNvPr>
          <p:cNvSpPr txBox="1">
            <a:spLocks/>
          </p:cNvSpPr>
          <p:nvPr>
            <p:custDataLst>
              <p:tags r:id="rId1"/>
            </p:custDataLst>
          </p:nvPr>
        </p:nvSpPr>
        <p:spPr>
          <a:xfrm>
            <a:off x="2051049" y="1425321"/>
            <a:ext cx="3060389" cy="2448272"/>
          </a:xfrm>
          <a:prstGeom prst="rect">
            <a:avLst/>
          </a:prstGeom>
        </p:spPr>
        <p:txBody>
          <a:bodyPr vert="horz" lIns="0" tIns="0" rIns="0" bIns="0" rtlCol="0" anchor="t">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450"/>
              </a:spcBef>
              <a:spcAft>
                <a:spcPts val="225"/>
              </a:spcAft>
              <a:buSzPts val="2400"/>
              <a:buNone/>
            </a:pPr>
            <a:r>
              <a:rPr lang="fr-FR" sz="1200" b="1" dirty="0">
                <a:solidFill>
                  <a:srgbClr val="00C8DE"/>
                </a:solidFill>
                <a:latin typeface="Segoe UI" panose="020B0502040204020203" pitchFamily="34" charset="0"/>
                <a:cs typeface="Segoe UI" panose="020B0502040204020203" pitchFamily="34" charset="0"/>
              </a:rPr>
              <a:t>Qu’est-ce qu’un risque ?</a:t>
            </a:r>
            <a:endParaRPr lang="fr-FR" sz="1200" dirty="0">
              <a:solidFill>
                <a:srgbClr val="252525"/>
              </a:solidFill>
              <a:latin typeface="Segoe UI" panose="020B0502040204020203" pitchFamily="34" charset="0"/>
              <a:cs typeface="Segoe UI" panose="020B0502040204020203" pitchFamily="34" charset="0"/>
            </a:endParaRPr>
          </a:p>
          <a:p>
            <a:pPr marL="92075" indent="-92075">
              <a:spcBef>
                <a:spcPts val="450"/>
              </a:spcBef>
              <a:spcAft>
                <a:spcPts val="225"/>
              </a:spcAft>
              <a:buClr>
                <a:srgbClr val="00C8DE"/>
              </a:buClr>
              <a:buSzPct val="100000"/>
            </a:pPr>
            <a:r>
              <a:rPr lang="fr-FR" sz="1200" b="1" dirty="0">
                <a:solidFill>
                  <a:srgbClr val="252525"/>
                </a:solidFill>
                <a:latin typeface="Segoe UI" panose="020B0502040204020203" pitchFamily="34" charset="0"/>
                <a:cs typeface="Segoe UI" panose="020B0502040204020203" pitchFamily="34" charset="0"/>
              </a:rPr>
              <a:t>Risque (LAROUSSE) :</a:t>
            </a:r>
            <a:r>
              <a:rPr lang="fr-FR" sz="1200" dirty="0">
                <a:solidFill>
                  <a:srgbClr val="252525"/>
                </a:solidFill>
                <a:latin typeface="Segoe UI" panose="020B0502040204020203" pitchFamily="34" charset="0"/>
                <a:cs typeface="Segoe UI" panose="020B0502040204020203" pitchFamily="34" charset="0"/>
              </a:rPr>
              <a:t> Danger, inconvénient plus ou moins probable auquel on est exposé.</a:t>
            </a:r>
          </a:p>
          <a:p>
            <a:pPr marL="92075" indent="-92075">
              <a:spcBef>
                <a:spcPts val="450"/>
              </a:spcBef>
              <a:spcAft>
                <a:spcPts val="225"/>
              </a:spcAft>
              <a:buClr>
                <a:srgbClr val="00C8DE"/>
              </a:buClr>
              <a:buSzPct val="100000"/>
            </a:pPr>
            <a:r>
              <a:rPr lang="fr-FR" sz="1200" b="1" dirty="0">
                <a:solidFill>
                  <a:srgbClr val="252525"/>
                </a:solidFill>
                <a:latin typeface="Segoe UI" panose="020B0502040204020203" pitchFamily="34" charset="0"/>
                <a:cs typeface="Segoe UI" panose="020B0502040204020203" pitchFamily="34" charset="0"/>
              </a:rPr>
              <a:t>Risque (ISO 31000:2010) :</a:t>
            </a:r>
            <a:r>
              <a:rPr lang="fr-FR" sz="1200" dirty="0">
                <a:solidFill>
                  <a:srgbClr val="252525"/>
                </a:solidFill>
                <a:latin typeface="Segoe UI" panose="020B0502040204020203" pitchFamily="34" charset="0"/>
                <a:cs typeface="Segoe UI" panose="020B0502040204020203" pitchFamily="34" charset="0"/>
              </a:rPr>
              <a:t> Effet de l’incertitude sur l’atteinte des objectifs.</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Un risque est souvent exprimé en termes de combinaison des conséquences d’un événement et de sa vraisemblance.</a:t>
            </a:r>
          </a:p>
          <a:p>
            <a:pPr marL="92075" indent="-92075">
              <a:spcBef>
                <a:spcPts val="450"/>
              </a:spcBef>
              <a:spcAft>
                <a:spcPts val="225"/>
              </a:spcAft>
              <a:buClr>
                <a:srgbClr val="00C8DE"/>
              </a:buClr>
              <a:buSzPct val="100000"/>
            </a:pPr>
            <a:r>
              <a:rPr lang="fr-FR" sz="1200" b="1" dirty="0">
                <a:solidFill>
                  <a:srgbClr val="252525"/>
                </a:solidFill>
                <a:latin typeface="Segoe UI" panose="020B0502040204020203" pitchFamily="34" charset="0"/>
                <a:cs typeface="Segoe UI" panose="020B0502040204020203" pitchFamily="34" charset="0"/>
              </a:rPr>
              <a:t>Risque (EBIOS </a:t>
            </a:r>
            <a:r>
              <a:rPr lang="fr-FR" sz="1200" b="1" i="1" dirty="0">
                <a:solidFill>
                  <a:srgbClr val="252525"/>
                </a:solidFill>
                <a:latin typeface="Segoe UI" panose="020B0502040204020203" pitchFamily="34" charset="0"/>
                <a:cs typeface="Segoe UI" panose="020B0502040204020203" pitchFamily="34" charset="0"/>
              </a:rPr>
              <a:t>Risk Manager</a:t>
            </a:r>
            <a:r>
              <a:rPr lang="fr-FR" sz="1200" b="1" dirty="0">
                <a:solidFill>
                  <a:srgbClr val="252525"/>
                </a:solidFill>
                <a:latin typeface="Segoe UI" panose="020B0502040204020203" pitchFamily="34" charset="0"/>
                <a:cs typeface="Segoe UI" panose="020B0502040204020203" pitchFamily="34" charset="0"/>
              </a:rPr>
              <a:t>) :</a:t>
            </a:r>
            <a:r>
              <a:rPr lang="fr-FR" sz="1200" dirty="0">
                <a:solidFill>
                  <a:srgbClr val="252525"/>
                </a:solidFill>
                <a:latin typeface="Segoe UI" panose="020B0502040204020203" pitchFamily="34" charset="0"/>
                <a:cs typeface="Segoe UI" panose="020B0502040204020203" pitchFamily="34" charset="0"/>
              </a:rPr>
              <a:t> Possibilité qu’un événement redouté survienne et que ses effets perturbent les missions de l’objet de l’étude.</a:t>
            </a:r>
          </a:p>
        </p:txBody>
      </p:sp>
      <p:pic>
        <p:nvPicPr>
          <p:cNvPr id="5" name="Image 4">
            <a:extLst>
              <a:ext uri="{FF2B5EF4-FFF2-40B4-BE49-F238E27FC236}">
                <a16:creationId xmlns:a16="http://schemas.microsoft.com/office/drawing/2014/main" id="{A6DD1014-57A6-FF88-6E87-04586F19432B}"/>
              </a:ext>
            </a:extLst>
          </p:cNvPr>
          <p:cNvPicPr>
            <a:picLocks noChangeAspect="1"/>
          </p:cNvPicPr>
          <p:nvPr/>
        </p:nvPicPr>
        <p:blipFill>
          <a:blip r:embed="rId5"/>
          <a:stretch>
            <a:fillRect/>
          </a:stretch>
        </p:blipFill>
        <p:spPr>
          <a:xfrm>
            <a:off x="5353303" y="2006600"/>
            <a:ext cx="3060390" cy="3136900"/>
          </a:xfrm>
          <a:prstGeom prst="rect">
            <a:avLst/>
          </a:prstGeom>
        </p:spPr>
      </p:pic>
      <p:sp>
        <p:nvSpPr>
          <p:cNvPr id="2" name="Title 4">
            <a:extLst>
              <a:ext uri="{FF2B5EF4-FFF2-40B4-BE49-F238E27FC236}">
                <a16:creationId xmlns:a16="http://schemas.microsoft.com/office/drawing/2014/main" id="{FD8DC74F-EB6F-88DD-BDB9-6CD3D124D302}"/>
              </a:ext>
            </a:extLst>
          </p:cNvPr>
          <p:cNvSpPr txBox="1">
            <a:spLocks/>
          </p:cNvSpPr>
          <p:nvPr>
            <p:custDataLst>
              <p:tags r:id="rId2"/>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Les fondamentaux de la gestion des risques</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44114846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1980000" y="2302837"/>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1980000" y="2913724"/>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financiers</a:t>
            </a:r>
          </a:p>
        </p:txBody>
      </p:sp>
      <p:sp>
        <p:nvSpPr>
          <p:cNvPr id="12" name="Rectangle : coins arrondis 11">
            <a:extLst>
              <a:ext uri="{FF2B5EF4-FFF2-40B4-BE49-F238E27FC236}">
                <a16:creationId xmlns:a16="http://schemas.microsoft.com/office/drawing/2014/main" id="{BE6387E7-6D5D-472A-B4D6-87EBF7B29F44}"/>
              </a:ext>
            </a:extLst>
          </p:cNvPr>
          <p:cNvSpPr/>
          <p:nvPr/>
        </p:nvSpPr>
        <p:spPr>
          <a:xfrm>
            <a:off x="1980000" y="3524611"/>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juridiques</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B43B2604-7B9B-440E-9718-0600ED4325EB}"/>
              </a:ext>
            </a:extLst>
          </p:cNvPr>
          <p:cNvSpPr/>
          <p:nvPr/>
        </p:nvSpPr>
        <p:spPr>
          <a:xfrm>
            <a:off x="5940150" y="3434611"/>
            <a:ext cx="2880000" cy="648000"/>
          </a:xfrm>
          <a:prstGeom prst="roundRect">
            <a:avLst>
              <a:gd name="adj" fmla="val 35889"/>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suite à une non-conformité légale, réglementaire, normative ou contractuelle</a:t>
            </a:r>
          </a:p>
        </p:txBody>
      </p:sp>
      <p:cxnSp>
        <p:nvCxnSpPr>
          <p:cNvPr id="14" name="Connecteur droit 13">
            <a:extLst>
              <a:ext uri="{FF2B5EF4-FFF2-40B4-BE49-F238E27FC236}">
                <a16:creationId xmlns:a16="http://schemas.microsoft.com/office/drawing/2014/main" id="{9A1862A2-A310-45B6-A14C-5274789CE2CB}"/>
              </a:ext>
            </a:extLst>
          </p:cNvPr>
          <p:cNvCxnSpPr>
            <a:cxnSpLocks/>
            <a:stCxn id="10" idx="1"/>
            <a:endCxn id="12" idx="3"/>
          </p:cNvCxnSpPr>
          <p:nvPr/>
        </p:nvCxnSpPr>
        <p:spPr>
          <a:xfrm flipH="1">
            <a:off x="5817870" y="3758611"/>
            <a:ext cx="12228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9709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 coins arrondis 2">
            <a:extLst>
              <a:ext uri="{FF2B5EF4-FFF2-40B4-BE49-F238E27FC236}">
                <a16:creationId xmlns:a16="http://schemas.microsoft.com/office/drawing/2014/main" id="{DF15F10C-6C86-4EC9-8AB9-3AF8AF7620E7}"/>
              </a:ext>
            </a:extLst>
          </p:cNvPr>
          <p:cNvSpPr/>
          <p:nvPr/>
        </p:nvSpPr>
        <p:spPr>
          <a:xfrm>
            <a:off x="1980000" y="1081063"/>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les missions et service de l'organisation</a:t>
            </a:r>
          </a:p>
        </p:txBody>
      </p:sp>
      <p:sp>
        <p:nvSpPr>
          <p:cNvPr id="8" name="Rectangle : coins arrondis 7">
            <a:extLst>
              <a:ext uri="{FF2B5EF4-FFF2-40B4-BE49-F238E27FC236}">
                <a16:creationId xmlns:a16="http://schemas.microsoft.com/office/drawing/2014/main" id="{A2BDD743-3BF7-4739-8159-CF591C75C6CC}"/>
              </a:ext>
            </a:extLst>
          </p:cNvPr>
          <p:cNvSpPr/>
          <p:nvPr/>
        </p:nvSpPr>
        <p:spPr>
          <a:xfrm>
            <a:off x="1980000" y="169195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humains, matériels ou environnementaux</a:t>
            </a:r>
          </a:p>
        </p:txBody>
      </p:sp>
      <p:sp>
        <p:nvSpPr>
          <p:cNvPr id="9" name="Rectangle : coins arrondis 8">
            <a:extLst>
              <a:ext uri="{FF2B5EF4-FFF2-40B4-BE49-F238E27FC236}">
                <a16:creationId xmlns:a16="http://schemas.microsoft.com/office/drawing/2014/main" id="{02D4C401-DD15-4EFE-81E6-F763EE32EBE4}"/>
              </a:ext>
            </a:extLst>
          </p:cNvPr>
          <p:cNvSpPr/>
          <p:nvPr/>
        </p:nvSpPr>
        <p:spPr>
          <a:xfrm>
            <a:off x="1980000" y="2302837"/>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la gouvernance</a:t>
            </a:r>
          </a:p>
        </p:txBody>
      </p:sp>
      <p:sp>
        <p:nvSpPr>
          <p:cNvPr id="11" name="Rectangle : coins arrondis 10">
            <a:extLst>
              <a:ext uri="{FF2B5EF4-FFF2-40B4-BE49-F238E27FC236}">
                <a16:creationId xmlns:a16="http://schemas.microsoft.com/office/drawing/2014/main" id="{AB99CD1F-E12E-466C-ABE5-4CEFCBB86E74}"/>
              </a:ext>
            </a:extLst>
          </p:cNvPr>
          <p:cNvSpPr/>
          <p:nvPr/>
        </p:nvSpPr>
        <p:spPr>
          <a:xfrm>
            <a:off x="1980000" y="2913724"/>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financiers</a:t>
            </a:r>
          </a:p>
        </p:txBody>
      </p:sp>
      <p:sp>
        <p:nvSpPr>
          <p:cNvPr id="12" name="Rectangle : coins arrondis 11">
            <a:extLst>
              <a:ext uri="{FF2B5EF4-FFF2-40B4-BE49-F238E27FC236}">
                <a16:creationId xmlns:a16="http://schemas.microsoft.com/office/drawing/2014/main" id="{BE6387E7-6D5D-472A-B4D6-87EBF7B29F44}"/>
              </a:ext>
            </a:extLst>
          </p:cNvPr>
          <p:cNvSpPr/>
          <p:nvPr/>
        </p:nvSpPr>
        <p:spPr>
          <a:xfrm>
            <a:off x="1980000" y="3524611"/>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juridiques</a:t>
            </a:r>
          </a:p>
        </p:txBody>
      </p:sp>
      <p:sp>
        <p:nvSpPr>
          <p:cNvPr id="13" name="Rectangle : coins arrondis 12">
            <a:extLst>
              <a:ext uri="{FF2B5EF4-FFF2-40B4-BE49-F238E27FC236}">
                <a16:creationId xmlns:a16="http://schemas.microsoft.com/office/drawing/2014/main" id="{ED79EDC6-2276-4FA9-8B3D-080E39CD8084}"/>
              </a:ext>
            </a:extLst>
          </p:cNvPr>
          <p:cNvSpPr/>
          <p:nvPr/>
        </p:nvSpPr>
        <p:spPr>
          <a:xfrm>
            <a:off x="1980000" y="4135500"/>
            <a:ext cx="3837870" cy="468000"/>
          </a:xfrm>
          <a:prstGeom prst="roundRect">
            <a:avLst>
              <a:gd name="adj" fmla="val 50000"/>
            </a:avLst>
          </a:prstGeom>
          <a:solidFill>
            <a:srgbClr val="E7007E"/>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100" b="1" dirty="0">
                <a:latin typeface="Segoe UI" panose="020B0502040204020203" pitchFamily="34" charset="0"/>
                <a:cs typeface="Segoe UI" panose="020B0502040204020203" pitchFamily="34" charset="0"/>
              </a:rPr>
              <a:t>Impacts sur l'image et la confiance</a:t>
            </a:r>
          </a:p>
        </p:txBody>
      </p:sp>
      <p:sp>
        <p:nvSpPr>
          <p:cNvPr id="2" name="Title 4">
            <a:extLst>
              <a:ext uri="{FF2B5EF4-FFF2-40B4-BE49-F238E27FC236}">
                <a16:creationId xmlns:a16="http://schemas.microsoft.com/office/drawing/2014/main" id="{22CDD789-006B-D1AE-8436-98C6179F65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Catégories d’impacts possibles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8246B3F5-B55C-0276-D293-275F2E5B673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10" name="Rectangle : coins arrondis 9">
            <a:extLst>
              <a:ext uri="{FF2B5EF4-FFF2-40B4-BE49-F238E27FC236}">
                <a16:creationId xmlns:a16="http://schemas.microsoft.com/office/drawing/2014/main" id="{6B01E73B-7AFA-42D7-A029-FE42379034CF}"/>
              </a:ext>
            </a:extLst>
          </p:cNvPr>
          <p:cNvSpPr/>
          <p:nvPr/>
        </p:nvSpPr>
        <p:spPr>
          <a:xfrm>
            <a:off x="5940150" y="4045500"/>
            <a:ext cx="2880000" cy="648000"/>
          </a:xfrm>
          <a:prstGeom prst="roundRect">
            <a:avLst>
              <a:gd name="adj" fmla="val 50000"/>
            </a:avLst>
          </a:prstGeom>
          <a:solidFill>
            <a:schemeClr val="bg1"/>
          </a:solidFill>
          <a:ln w="31750">
            <a:solidFill>
              <a:srgbClr val="E7007E"/>
            </a:solidFill>
          </a:ln>
        </p:spPr>
        <p:style>
          <a:lnRef idx="2">
            <a:schemeClr val="accent3">
              <a:shade val="50000"/>
            </a:schemeClr>
          </a:lnRef>
          <a:fillRef idx="1">
            <a:schemeClr val="accent3"/>
          </a:fillRef>
          <a:effectRef idx="0">
            <a:schemeClr val="accent3"/>
          </a:effectRef>
          <a:fontRef idx="minor">
            <a:schemeClr val="lt1"/>
          </a:fontRef>
        </p:style>
        <p:txBody>
          <a:bodyPr lIns="36000" tIns="0" rIns="36000" bIns="0" rtlCol="0" anchor="ctr"/>
          <a:lstStyle/>
          <a:p>
            <a:pPr algn="ctr"/>
            <a:r>
              <a:rPr lang="fr-FR" sz="1100" dirty="0">
                <a:solidFill>
                  <a:srgbClr val="252525"/>
                </a:solidFill>
                <a:latin typeface="Segoe UI" panose="020B0502040204020203" pitchFamily="34" charset="0"/>
                <a:cs typeface="Segoe UI" panose="020B0502040204020203" pitchFamily="34" charset="0"/>
              </a:rPr>
              <a:t>Conséquences directes ou indirectes</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sur l'image de l’organisation, la notoriété,</a:t>
            </a:r>
            <a:br>
              <a:rPr lang="fr-FR" sz="1100" dirty="0">
                <a:solidFill>
                  <a:srgbClr val="252525"/>
                </a:solidFill>
                <a:latin typeface="Segoe UI" panose="020B0502040204020203" pitchFamily="34" charset="0"/>
                <a:cs typeface="Segoe UI" panose="020B0502040204020203" pitchFamily="34" charset="0"/>
              </a:rPr>
            </a:br>
            <a:r>
              <a:rPr lang="fr-FR" sz="1100" dirty="0">
                <a:solidFill>
                  <a:srgbClr val="252525"/>
                </a:solidFill>
                <a:latin typeface="Segoe UI" panose="020B0502040204020203" pitchFamily="34" charset="0"/>
                <a:cs typeface="Segoe UI" panose="020B0502040204020203" pitchFamily="34" charset="0"/>
              </a:rPr>
              <a:t>la confiance des clients</a:t>
            </a:r>
          </a:p>
        </p:txBody>
      </p:sp>
      <p:cxnSp>
        <p:nvCxnSpPr>
          <p:cNvPr id="14" name="Connecteur droit 13">
            <a:extLst>
              <a:ext uri="{FF2B5EF4-FFF2-40B4-BE49-F238E27FC236}">
                <a16:creationId xmlns:a16="http://schemas.microsoft.com/office/drawing/2014/main" id="{BB197C66-DD07-425C-A1C4-0BF3B23BED2A}"/>
              </a:ext>
            </a:extLst>
          </p:cNvPr>
          <p:cNvCxnSpPr>
            <a:cxnSpLocks/>
            <a:stCxn id="10" idx="1"/>
            <a:endCxn id="13" idx="3"/>
          </p:cNvCxnSpPr>
          <p:nvPr/>
        </p:nvCxnSpPr>
        <p:spPr>
          <a:xfrm flipH="1">
            <a:off x="5817870" y="4369500"/>
            <a:ext cx="122280" cy="0"/>
          </a:xfrm>
          <a:prstGeom prst="line">
            <a:avLst/>
          </a:prstGeom>
          <a:ln w="19050">
            <a:solidFill>
              <a:srgbClr val="E7007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31293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760462-C4FE-6123-F9F1-2672EB62A9B3}"/>
              </a:ext>
            </a:extLst>
          </p:cNvPr>
          <p:cNvSpPr/>
          <p:nvPr/>
        </p:nvSpPr>
        <p:spPr>
          <a:xfrm>
            <a:off x="6372201" y="3179373"/>
            <a:ext cx="2448272" cy="1476000"/>
          </a:xfrm>
          <a:prstGeom prst="rect">
            <a:avLst/>
          </a:prstGeom>
          <a:noFill/>
          <a:ln w="22225">
            <a:solidFill>
              <a:srgbClr val="E7007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44000" bIns="0" rtlCol="0" anchor="t">
            <a:noAutofit/>
          </a:bodyPr>
          <a:lstStyle/>
          <a:p>
            <a:pPr marL="0" indent="0">
              <a:spcAft>
                <a:spcPts val="300"/>
              </a:spcAft>
              <a:buNone/>
            </a:pPr>
            <a:r>
              <a:rPr lang="fr-FR" sz="1200" b="1" i="1" dirty="0">
                <a:solidFill>
                  <a:srgbClr val="E7007E"/>
                </a:solidFill>
                <a:latin typeface="Segoe UI" panose="020B0502040204020203" pitchFamily="34" charset="0"/>
                <a:cs typeface="Segoe UI" panose="020B0502040204020203" pitchFamily="34" charset="0"/>
              </a:rPr>
              <a:t>Conseil ! </a:t>
            </a:r>
          </a:p>
          <a:p>
            <a:pPr marL="0" lvl="1" indent="0">
              <a:buNone/>
            </a:pPr>
            <a: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t>Il est recommandé de</a:t>
            </a:r>
            <a:b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br>
            <a:r>
              <a:rPr lang="fr-FR" sz="1200" i="1" dirty="0">
                <a:solidFill>
                  <a:srgbClr val="252525"/>
                </a:solidFill>
                <a:latin typeface="Segoe UI" panose="020B0502040204020203" pitchFamily="34" charset="0"/>
                <a:cs typeface="Segoe UI" panose="020B0502040204020203" pitchFamily="34" charset="0"/>
                <a:sym typeface="Wingdings" panose="05000000000000000000" pitchFamily="2" charset="2"/>
              </a:rPr>
              <a:t>reprendre une échelle de gravité déjà définie dans l’organisation ou lors de l’étude des risques précédente.</a:t>
            </a:r>
          </a:p>
        </p:txBody>
      </p:sp>
      <p:graphicFrame>
        <p:nvGraphicFramePr>
          <p:cNvPr id="7" name="Tableau 6">
            <a:extLst>
              <a:ext uri="{FF2B5EF4-FFF2-40B4-BE49-F238E27FC236}">
                <a16:creationId xmlns:a16="http://schemas.microsoft.com/office/drawing/2014/main" id="{384A5192-526C-8792-FBDD-354C3248777A}"/>
              </a:ext>
            </a:extLst>
          </p:cNvPr>
          <p:cNvGraphicFramePr>
            <a:graphicFrameLocks noGrp="1"/>
          </p:cNvGraphicFramePr>
          <p:nvPr>
            <p:extLst>
              <p:ext uri="{D42A27DB-BD31-4B8C-83A1-F6EECF244321}">
                <p14:modId xmlns:p14="http://schemas.microsoft.com/office/powerpoint/2010/main" val="2416712991"/>
              </p:ext>
            </p:extLst>
          </p:nvPr>
        </p:nvGraphicFramePr>
        <p:xfrm>
          <a:off x="755576" y="1136089"/>
          <a:ext cx="5400600" cy="3531523"/>
        </p:xfrm>
        <a:graphic>
          <a:graphicData uri="http://schemas.openxmlformats.org/drawingml/2006/table">
            <a:tbl>
              <a:tblPr/>
              <a:tblGrid>
                <a:gridCol w="1293011">
                  <a:extLst>
                    <a:ext uri="{9D8B030D-6E8A-4147-A177-3AD203B41FA5}">
                      <a16:colId xmlns:a16="http://schemas.microsoft.com/office/drawing/2014/main" val="20000"/>
                    </a:ext>
                  </a:extLst>
                </a:gridCol>
                <a:gridCol w="4107589">
                  <a:extLst>
                    <a:ext uri="{9D8B030D-6E8A-4147-A177-3AD203B41FA5}">
                      <a16:colId xmlns:a16="http://schemas.microsoft.com/office/drawing/2014/main" val="1334645635"/>
                    </a:ext>
                  </a:extLst>
                </a:gridCol>
              </a:tblGrid>
              <a:tr h="39952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050" b="1" i="0" kern="1200" dirty="0">
                          <a:solidFill>
                            <a:schemeClr val="bg1"/>
                          </a:solidFill>
                          <a:latin typeface="Segoe UI" panose="020B0502040204020203" pitchFamily="34" charset="0"/>
                          <a:ea typeface="Verdana" charset="0"/>
                          <a:cs typeface="Segoe UI" panose="020B0502040204020203" pitchFamily="34" charset="0"/>
                        </a:rPr>
                        <a:t>Echelle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50" b="1" i="0" kern="1200" dirty="0">
                          <a:solidFill>
                            <a:schemeClr val="bg1"/>
                          </a:solidFill>
                          <a:latin typeface="Segoe UI" panose="020B0502040204020203" pitchFamily="34" charset="0"/>
                          <a:ea typeface="Verdana" charset="0"/>
                          <a:cs typeface="Segoe UI" panose="020B0502040204020203" pitchFamily="34" charset="0"/>
                        </a:rPr>
                        <a:t>Définition</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648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50" b="1" i="0" kern="1200" dirty="0">
                          <a:solidFill>
                            <a:srgbClr val="252525"/>
                          </a:solidFill>
                          <a:latin typeface="Segoe UI" panose="020B0502040204020203" pitchFamily="34" charset="0"/>
                          <a:ea typeface="+mn-ea"/>
                          <a:cs typeface="Segoe UI" panose="020B0502040204020203" pitchFamily="34" charset="0"/>
                        </a:rPr>
                        <a:t>G1 • Mineur</a:t>
                      </a:r>
                    </a:p>
                  </a:txBody>
                  <a:tcPr marL="89697" marR="89697" marT="44848" marB="448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Aucun impact opérationnel ni</a:t>
                      </a:r>
                      <a:r>
                        <a:rPr lang="fr-FR" sz="1050" b="0" i="0" u="none" strike="noStrike" baseline="0" dirty="0">
                          <a:solidFill>
                            <a:srgbClr val="252525"/>
                          </a:solidFill>
                          <a:effectLst/>
                          <a:latin typeface="Segoe UI" panose="020B0502040204020203" pitchFamily="34" charset="0"/>
                          <a:cs typeface="Segoe UI" panose="020B0502040204020203" pitchFamily="34" charset="0"/>
                        </a:rPr>
                        <a:t> sur les performances de l’activité ni sur la sécurité des personnes et des biens. La société surmontera la situation sans trop de difficultés (consommation des marges)</a:t>
                      </a: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28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50" b="1" i="0" kern="1200" dirty="0">
                          <a:solidFill>
                            <a:srgbClr val="252525"/>
                          </a:solidFill>
                          <a:latin typeface="Segoe UI" panose="020B0502040204020203" pitchFamily="34" charset="0"/>
                          <a:ea typeface="+mn-ea"/>
                          <a:cs typeface="Segoe UI" panose="020B0502040204020203" pitchFamily="34" charset="0"/>
                        </a:rPr>
                        <a:t>G2 • Significatif</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050" b="0" i="0" u="none" strike="noStrike" dirty="0">
                          <a:solidFill>
                            <a:srgbClr val="252525"/>
                          </a:solidFill>
                          <a:effectLst/>
                          <a:latin typeface="Segoe UI" panose="020B0502040204020203" pitchFamily="34" charset="0"/>
                          <a:cs typeface="Segoe UI" panose="020B0502040204020203" pitchFamily="34" charset="0"/>
                        </a:rPr>
                        <a:t>Dégradation des performances</a:t>
                      </a:r>
                      <a:r>
                        <a:rPr lang="fr-FR" sz="1050" b="0" i="0" u="none" strike="noStrike" baseline="0" dirty="0">
                          <a:solidFill>
                            <a:srgbClr val="252525"/>
                          </a:solidFill>
                          <a:effectLst/>
                          <a:latin typeface="Segoe UI" panose="020B0502040204020203" pitchFamily="34" charset="0"/>
                          <a:cs typeface="Segoe UI" panose="020B0502040204020203" pitchFamily="34" charset="0"/>
                        </a:rPr>
                        <a:t> de l’activité sans impacts sur la sécurité des personnes et des biens. La société surmontera la situation malgré quelques difficultés (fonctionnement en mode dégradé)</a:t>
                      </a: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828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50" b="1" i="0" kern="1200" dirty="0">
                          <a:solidFill>
                            <a:schemeClr val="bg1"/>
                          </a:solidFill>
                          <a:latin typeface="Segoe UI" panose="020B0502040204020203" pitchFamily="34" charset="0"/>
                          <a:ea typeface="+mn-ea"/>
                          <a:cs typeface="Segoe UI" panose="020B0502040204020203" pitchFamily="34" charset="0"/>
                        </a:rPr>
                        <a:t>G3 • Important</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Forte dégradation des performance</a:t>
                      </a:r>
                      <a:r>
                        <a:rPr lang="fr-FR" sz="1050" b="0" i="0" u="none" strike="noStrike" baseline="0" dirty="0">
                          <a:solidFill>
                            <a:srgbClr val="252525"/>
                          </a:solidFill>
                          <a:effectLst/>
                          <a:latin typeface="Segoe UI" panose="020B0502040204020203" pitchFamily="34" charset="0"/>
                          <a:cs typeface="Segoe UI" panose="020B0502040204020203" pitchFamily="34" charset="0"/>
                        </a:rPr>
                        <a:t>s de l’activité, avec d’éventuels impacts significatifs sur la sécurité des personnes et des biens. La société surmontera la situation avec de sérieuses difficultés (fonctionnement en mode très dégradé)</a:t>
                      </a: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828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050" b="1" i="0" kern="1200" dirty="0">
                          <a:solidFill>
                            <a:schemeClr val="bg1"/>
                          </a:solidFill>
                          <a:latin typeface="Segoe UI" panose="020B0502040204020203" pitchFamily="34" charset="0"/>
                          <a:ea typeface="+mn-ea"/>
                          <a:cs typeface="Segoe UI" panose="020B0502040204020203" pitchFamily="34" charset="0"/>
                        </a:rPr>
                        <a:t>G4 • Critique</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2D1F"/>
                    </a:solidFill>
                  </a:tcPr>
                </a:tc>
                <a:tc>
                  <a:txBody>
                    <a:bodyPr/>
                    <a:lstStyle/>
                    <a:p>
                      <a:pPr marL="0" indent="0" algn="l" fontAlgn="ctr">
                        <a:buFont typeface="Arial" panose="020B0604020202020204" pitchFamily="34" charset="0"/>
                        <a:buNone/>
                      </a:pPr>
                      <a:r>
                        <a:rPr lang="fr-FR" sz="1050" b="0" i="0" u="none" strike="noStrike" dirty="0">
                          <a:solidFill>
                            <a:srgbClr val="252525"/>
                          </a:solidFill>
                          <a:effectLst/>
                          <a:latin typeface="Segoe UI" panose="020B0502040204020203" pitchFamily="34" charset="0"/>
                          <a:cs typeface="Segoe UI" panose="020B0502040204020203" pitchFamily="34" charset="0"/>
                        </a:rPr>
                        <a:t>Incapacité pour</a:t>
                      </a:r>
                      <a:r>
                        <a:rPr lang="fr-FR" sz="1050" b="0" i="0" u="none" strike="noStrike" baseline="0" dirty="0">
                          <a:solidFill>
                            <a:srgbClr val="252525"/>
                          </a:solidFill>
                          <a:effectLst/>
                          <a:latin typeface="Segoe UI" panose="020B0502040204020203" pitchFamily="34" charset="0"/>
                          <a:cs typeface="Segoe UI" panose="020B0502040204020203" pitchFamily="34" charset="0"/>
                        </a:rPr>
                        <a:t> la société d’assurer tout ou partie de son activité, avec d’éventuels impacts graves sur la sécurité des personnes et des biens. La société ne surmontera vraisemblablement pas la situation (sa survie est menacée)</a:t>
                      </a:r>
                      <a:endParaRPr lang="fr-FR" sz="1050" b="0" i="0" u="none" strike="noStrike" dirty="0">
                        <a:solidFill>
                          <a:srgbClr val="252525"/>
                        </a:solidFill>
                        <a:effectLst/>
                        <a:latin typeface="Segoe UI" panose="020B0502040204020203" pitchFamily="34" charset="0"/>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pic>
        <p:nvPicPr>
          <p:cNvPr id="10" name="Image 9">
            <a:extLst>
              <a:ext uri="{FF2B5EF4-FFF2-40B4-BE49-F238E27FC236}">
                <a16:creationId xmlns:a16="http://schemas.microsoft.com/office/drawing/2014/main" id="{8FB28CCB-A792-77FE-B221-80127E0DB90A}"/>
              </a:ext>
            </a:extLst>
          </p:cNvPr>
          <p:cNvPicPr>
            <a:picLocks noChangeAspect="1"/>
          </p:cNvPicPr>
          <p:nvPr/>
        </p:nvPicPr>
        <p:blipFill>
          <a:blip r:embed="rId4"/>
          <a:stretch>
            <a:fillRect/>
          </a:stretch>
        </p:blipFill>
        <p:spPr>
          <a:xfrm>
            <a:off x="8228548" y="3282004"/>
            <a:ext cx="468000" cy="468000"/>
          </a:xfrm>
          <a:prstGeom prst="rect">
            <a:avLst/>
          </a:prstGeom>
        </p:spPr>
      </p:pic>
      <p:pic>
        <p:nvPicPr>
          <p:cNvPr id="14" name="Image 13">
            <a:extLst>
              <a:ext uri="{FF2B5EF4-FFF2-40B4-BE49-F238E27FC236}">
                <a16:creationId xmlns:a16="http://schemas.microsoft.com/office/drawing/2014/main" id="{6372126F-75DE-FF90-1B45-AD7D756A6B7A}"/>
              </a:ext>
            </a:extLst>
          </p:cNvPr>
          <p:cNvPicPr>
            <a:picLocks noChangeAspect="1"/>
          </p:cNvPicPr>
          <p:nvPr/>
        </p:nvPicPr>
        <p:blipFill>
          <a:blip r:embed="rId5"/>
          <a:stretch>
            <a:fillRect/>
          </a:stretch>
        </p:blipFill>
        <p:spPr>
          <a:xfrm>
            <a:off x="6524601" y="411078"/>
            <a:ext cx="2016223" cy="2870926"/>
          </a:xfrm>
          <a:prstGeom prst="rect">
            <a:avLst/>
          </a:prstGeom>
        </p:spPr>
      </p:pic>
      <p:sp>
        <p:nvSpPr>
          <p:cNvPr id="2" name="Title 4">
            <a:extLst>
              <a:ext uri="{FF2B5EF4-FFF2-40B4-BE49-F238E27FC236}">
                <a16:creationId xmlns:a16="http://schemas.microsoft.com/office/drawing/2014/main" id="{1C668258-48F6-7C7B-86D4-4AAB581C1F7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Définir une échelle de gravité</a:t>
            </a:r>
          </a:p>
        </p:txBody>
      </p:sp>
      <p:sp>
        <p:nvSpPr>
          <p:cNvPr id="3" name="ZoneTexte 2">
            <a:extLst>
              <a:ext uri="{FF2B5EF4-FFF2-40B4-BE49-F238E27FC236}">
                <a16:creationId xmlns:a16="http://schemas.microsoft.com/office/drawing/2014/main" id="{46DE9BF9-249E-B296-F47E-4F4A6AFABFE5}"/>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1-3</a:t>
            </a:r>
            <a:endParaRPr lang="fr-FR" sz="1400" b="1">
              <a:solidFill>
                <a:srgbClr val="252525"/>
              </a:solidFill>
              <a:latin typeface="Segoe UI" panose="020B0502040204020203" pitchFamily="34" charset="0"/>
              <a:cs typeface="Segoe UI" panose="020B0502040204020203" pitchFamily="34" charset="0"/>
            </a:endParaRPr>
          </a:p>
        </p:txBody>
      </p:sp>
      <p:sp>
        <p:nvSpPr>
          <p:cNvPr id="8" name="Ellipse 7">
            <a:extLst>
              <a:ext uri="{FF2B5EF4-FFF2-40B4-BE49-F238E27FC236}">
                <a16:creationId xmlns:a16="http://schemas.microsoft.com/office/drawing/2014/main" id="{80A0EC3B-4DF1-41D8-B19F-7433E31880A9}"/>
              </a:ext>
            </a:extLst>
          </p:cNvPr>
          <p:cNvSpPr/>
          <p:nvPr/>
        </p:nvSpPr>
        <p:spPr>
          <a:xfrm>
            <a:off x="7433222" y="818249"/>
            <a:ext cx="112128" cy="112128"/>
          </a:xfrm>
          <a:prstGeom prst="ellipse">
            <a:avLst/>
          </a:prstGeom>
          <a:noFill/>
          <a:ln w="12700">
            <a:solidFill>
              <a:srgbClr val="E8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43F23B15-0FE0-46B1-80AB-DEEA319F4C5A}"/>
              </a:ext>
            </a:extLst>
          </p:cNvPr>
          <p:cNvSpPr/>
          <p:nvPr/>
        </p:nvSpPr>
        <p:spPr>
          <a:xfrm>
            <a:off x="7612806" y="818249"/>
            <a:ext cx="112128" cy="112128"/>
          </a:xfrm>
          <a:prstGeom prst="ellipse">
            <a:avLst/>
          </a:prstGeom>
          <a:noFill/>
          <a:ln w="12700">
            <a:solidFill>
              <a:srgbClr val="E8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Arc 10">
            <a:extLst>
              <a:ext uri="{FF2B5EF4-FFF2-40B4-BE49-F238E27FC236}">
                <a16:creationId xmlns:a16="http://schemas.microsoft.com/office/drawing/2014/main" id="{8F75B029-2A48-4D1F-81BB-AC556FA77ED9}"/>
              </a:ext>
            </a:extLst>
          </p:cNvPr>
          <p:cNvSpPr/>
          <p:nvPr/>
        </p:nvSpPr>
        <p:spPr>
          <a:xfrm rot="19121045">
            <a:off x="7513717" y="823516"/>
            <a:ext cx="135768" cy="134994"/>
          </a:xfrm>
          <a:prstGeom prst="arc">
            <a:avLst>
              <a:gd name="adj1" fmla="val 16200000"/>
              <a:gd name="adj2" fmla="val 21334920"/>
            </a:avLst>
          </a:prstGeom>
          <a:ln>
            <a:solidFill>
              <a:srgbClr val="E88B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id="{AEE3D61A-FC66-4109-93F8-E833390A80F8}"/>
              </a:ext>
            </a:extLst>
          </p:cNvPr>
          <p:cNvCxnSpPr>
            <a:cxnSpLocks/>
            <a:stCxn id="9" idx="6"/>
          </p:cNvCxnSpPr>
          <p:nvPr/>
        </p:nvCxnSpPr>
        <p:spPr>
          <a:xfrm flipV="1">
            <a:off x="7724934" y="843899"/>
            <a:ext cx="40322" cy="30414"/>
          </a:xfrm>
          <a:prstGeom prst="line">
            <a:avLst/>
          </a:prstGeom>
          <a:ln>
            <a:solidFill>
              <a:srgbClr val="E88B00"/>
            </a:solidFill>
          </a:ln>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1AF61DF6-57E2-4521-9DD2-E0BE1C29BD33}"/>
              </a:ext>
            </a:extLst>
          </p:cNvPr>
          <p:cNvCxnSpPr>
            <a:cxnSpLocks/>
            <a:stCxn id="8" idx="2"/>
          </p:cNvCxnSpPr>
          <p:nvPr/>
        </p:nvCxnSpPr>
        <p:spPr>
          <a:xfrm flipH="1" flipV="1">
            <a:off x="7400925" y="843899"/>
            <a:ext cx="32297" cy="30414"/>
          </a:xfrm>
          <a:prstGeom prst="line">
            <a:avLst/>
          </a:prstGeom>
          <a:ln>
            <a:solidFill>
              <a:srgbClr val="E88B00"/>
            </a:solidFill>
          </a:ln>
        </p:spPr>
        <p:style>
          <a:lnRef idx="1">
            <a:schemeClr val="accent1"/>
          </a:lnRef>
          <a:fillRef idx="0">
            <a:schemeClr val="accent1"/>
          </a:fillRef>
          <a:effectRef idx="0">
            <a:schemeClr val="accent1"/>
          </a:effectRef>
          <a:fontRef idx="minor">
            <a:schemeClr val="tx1"/>
          </a:fontRef>
        </p:style>
      </p:cxnSp>
      <p:sp>
        <p:nvSpPr>
          <p:cNvPr id="15" name="Ellipse 14">
            <a:extLst>
              <a:ext uri="{FF2B5EF4-FFF2-40B4-BE49-F238E27FC236}">
                <a16:creationId xmlns:a16="http://schemas.microsoft.com/office/drawing/2014/main" id="{5A3B2B78-6F6A-43FE-AD23-9CECB371C5E9}"/>
              </a:ext>
            </a:extLst>
          </p:cNvPr>
          <p:cNvSpPr/>
          <p:nvPr/>
        </p:nvSpPr>
        <p:spPr>
          <a:xfrm flipH="1">
            <a:off x="7469356" y="843899"/>
            <a:ext cx="45719" cy="638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llipse 15">
            <a:extLst>
              <a:ext uri="{FF2B5EF4-FFF2-40B4-BE49-F238E27FC236}">
                <a16:creationId xmlns:a16="http://schemas.microsoft.com/office/drawing/2014/main" id="{440A7043-9FEB-4433-901A-1F5A4647C371}"/>
              </a:ext>
            </a:extLst>
          </p:cNvPr>
          <p:cNvSpPr/>
          <p:nvPr/>
        </p:nvSpPr>
        <p:spPr>
          <a:xfrm flipH="1">
            <a:off x="7647947" y="843901"/>
            <a:ext cx="45719" cy="63817"/>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90861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au 6">
            <a:extLst>
              <a:ext uri="{FF2B5EF4-FFF2-40B4-BE49-F238E27FC236}">
                <a16:creationId xmlns:a16="http://schemas.microsoft.com/office/drawing/2014/main" id="{D93129C2-ADDA-C24A-CC89-CCF1D8C7B255}"/>
              </a:ext>
            </a:extLst>
          </p:cNvPr>
          <p:cNvGraphicFramePr>
            <a:graphicFrameLocks noGrp="1"/>
          </p:cNvGraphicFramePr>
          <p:nvPr>
            <p:extLst>
              <p:ext uri="{D42A27DB-BD31-4B8C-83A1-F6EECF244321}">
                <p14:modId xmlns:p14="http://schemas.microsoft.com/office/powerpoint/2010/main" val="541436569"/>
              </p:ext>
            </p:extLst>
          </p:nvPr>
        </p:nvGraphicFramePr>
        <p:xfrm>
          <a:off x="507962" y="915990"/>
          <a:ext cx="8244000" cy="3816000"/>
        </p:xfrm>
        <a:graphic>
          <a:graphicData uri="http://schemas.openxmlformats.org/drawingml/2006/table">
            <a:tbl>
              <a:tblPr/>
              <a:tblGrid>
                <a:gridCol w="864000">
                  <a:extLst>
                    <a:ext uri="{9D8B030D-6E8A-4147-A177-3AD203B41FA5}">
                      <a16:colId xmlns:a16="http://schemas.microsoft.com/office/drawing/2014/main" val="20000"/>
                    </a:ext>
                  </a:extLst>
                </a:gridCol>
                <a:gridCol w="828000">
                  <a:extLst>
                    <a:ext uri="{9D8B030D-6E8A-4147-A177-3AD203B41FA5}">
                      <a16:colId xmlns:a16="http://schemas.microsoft.com/office/drawing/2014/main" val="20001"/>
                    </a:ext>
                  </a:extLst>
                </a:gridCol>
                <a:gridCol w="828000">
                  <a:extLst>
                    <a:ext uri="{9D8B030D-6E8A-4147-A177-3AD203B41FA5}">
                      <a16:colId xmlns:a16="http://schemas.microsoft.com/office/drawing/2014/main" val="20002"/>
                    </a:ext>
                  </a:extLst>
                </a:gridCol>
                <a:gridCol w="828000">
                  <a:extLst>
                    <a:ext uri="{9D8B030D-6E8A-4147-A177-3AD203B41FA5}">
                      <a16:colId xmlns:a16="http://schemas.microsoft.com/office/drawing/2014/main" val="20003"/>
                    </a:ext>
                  </a:extLst>
                </a:gridCol>
                <a:gridCol w="828000">
                  <a:extLst>
                    <a:ext uri="{9D8B030D-6E8A-4147-A177-3AD203B41FA5}">
                      <a16:colId xmlns:a16="http://schemas.microsoft.com/office/drawing/2014/main" val="4057459664"/>
                    </a:ext>
                  </a:extLst>
                </a:gridCol>
                <a:gridCol w="2052000">
                  <a:extLst>
                    <a:ext uri="{9D8B030D-6E8A-4147-A177-3AD203B41FA5}">
                      <a16:colId xmlns:a16="http://schemas.microsoft.com/office/drawing/2014/main" val="1334645635"/>
                    </a:ext>
                  </a:extLst>
                </a:gridCol>
                <a:gridCol w="2016000">
                  <a:extLst>
                    <a:ext uri="{9D8B030D-6E8A-4147-A177-3AD203B41FA5}">
                      <a16:colId xmlns:a16="http://schemas.microsoft.com/office/drawing/2014/main" val="17644510"/>
                    </a:ext>
                  </a:extLst>
                </a:gridCol>
              </a:tblGrid>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Niveaux</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financiers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juridiques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opérationnels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sociaux</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sur les biens</a:t>
                      </a:r>
                      <a:b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 et les personnes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Impacts sur l’image</a:t>
                      </a:r>
                      <a:b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b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ou la réputation</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39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252525"/>
                          </a:solidFill>
                          <a:latin typeface="Segoe UI" panose="020B0502040204020203" pitchFamily="34" charset="0"/>
                          <a:ea typeface="+mn-ea"/>
                          <a:cs typeface="Segoe UI" panose="020B0502040204020203" pitchFamily="34" charset="0"/>
                        </a:rPr>
                        <a:t>Mineur</a:t>
                      </a:r>
                    </a:p>
                  </a:txBody>
                  <a:tcPr marL="89697" marR="89697" marT="44848" marB="44848"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fontAlgn="ctr">
                        <a:lnSpc>
                          <a:spcPct val="100000"/>
                        </a:lnSpc>
                        <a:buClr>
                          <a:srgbClr val="E7007E"/>
                        </a:buClr>
                        <a:buFont typeface="Arial" panose="020B0604020202020204" pitchFamily="34" charset="0"/>
                        <a:buNone/>
                        <a:tabLst/>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Ils sont négligeables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Ils sont négligeables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93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252525"/>
                          </a:solidFill>
                          <a:latin typeface="Segoe UI" panose="020B0502040204020203" pitchFamily="34" charset="0"/>
                          <a:ea typeface="+mn-ea"/>
                          <a:cs typeface="Segoe UI" panose="020B0502040204020203" pitchFamily="34" charset="0"/>
                        </a:rPr>
                        <a:t>Significatif</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900" kern="1200" dirty="0">
                          <a:solidFill>
                            <a:srgbClr val="252525"/>
                          </a:solidFill>
                          <a:latin typeface="Segoe UI" panose="020B0502040204020203" pitchFamily="34" charset="0"/>
                          <a:ea typeface="+mn-ea"/>
                          <a:cs typeface="Segoe UI" panose="020B0502040204020203" pitchFamily="34" charset="0"/>
                        </a:rPr>
                        <a:t>Ils sont perceptibles mais limités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Vol et dégradation mineurs.</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Risques </a:t>
                      </a:r>
                      <a:r>
                        <a:rPr lang="fr-FR" sz="900" kern="1200" dirty="0" err="1">
                          <a:solidFill>
                            <a:srgbClr val="252525"/>
                          </a:solidFill>
                          <a:latin typeface="Segoe UI" panose="020B0502040204020203" pitchFamily="34" charset="0"/>
                          <a:ea typeface="+mn-ea"/>
                          <a:cs typeface="Segoe UI" panose="020B0502040204020203" pitchFamily="34" charset="0"/>
                        </a:rPr>
                        <a:t>psychosociaux</a:t>
                      </a:r>
                      <a:r>
                        <a:rPr lang="fr-FR" sz="900" kern="1200" dirty="0">
                          <a:solidFill>
                            <a:srgbClr val="252525"/>
                          </a:solidFill>
                          <a:latin typeface="Segoe UI" panose="020B0502040204020203" pitchFamily="34" charset="0"/>
                          <a:ea typeface="+mn-ea"/>
                          <a:cs typeface="Segoe UI" panose="020B0502040204020203" pitchFamily="34" charset="0"/>
                        </a:rPr>
                        <a:t> mineurs : stress, anxiété…</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Incapacité totale de travail (ITT) inférieure ou égale à 8 jours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900" kern="1200" dirty="0">
                          <a:solidFill>
                            <a:srgbClr val="252525"/>
                          </a:solidFill>
                          <a:latin typeface="Segoe UI" panose="020B0502040204020203" pitchFamily="34" charset="0"/>
                          <a:ea typeface="+mn-ea"/>
                          <a:cs typeface="Segoe UI" panose="020B0502040204020203" pitchFamily="34" charset="0"/>
                        </a:rPr>
                        <a:t>Ils sont perceptibles mais limités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Perturbations légères, limitées dans la durée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1044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chemeClr val="bg1"/>
                          </a:solidFill>
                          <a:latin typeface="Segoe UI" panose="020B0502040204020203" pitchFamily="34" charset="0"/>
                          <a:ea typeface="+mn-ea"/>
                          <a:cs typeface="Segoe UI" panose="020B0502040204020203" pitchFamily="34" charset="0"/>
                        </a:rPr>
                        <a:t>Important</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900" kern="1200" dirty="0">
                          <a:solidFill>
                            <a:srgbClr val="252525"/>
                          </a:solidFill>
                          <a:latin typeface="Segoe UI" panose="020B0502040204020203" pitchFamily="34" charset="0"/>
                          <a:ea typeface="+mn-ea"/>
                          <a:cs typeface="Segoe UI" panose="020B0502040204020203" pitchFamily="34" charset="0"/>
                        </a:rPr>
                        <a:t>Ils sont importants :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Risques </a:t>
                      </a:r>
                      <a:r>
                        <a:rPr lang="fr-FR" sz="900" kern="1200" dirty="0" err="1">
                          <a:solidFill>
                            <a:srgbClr val="252525"/>
                          </a:solidFill>
                          <a:latin typeface="Segoe UI" panose="020B0502040204020203" pitchFamily="34" charset="0"/>
                          <a:ea typeface="+mn-ea"/>
                          <a:cs typeface="Segoe UI" panose="020B0502040204020203" pitchFamily="34" charset="0"/>
                        </a:rPr>
                        <a:t>psychosociaux</a:t>
                      </a:r>
                      <a:r>
                        <a:rPr lang="fr-FR" sz="900" kern="1200" dirty="0">
                          <a:solidFill>
                            <a:srgbClr val="252525"/>
                          </a:solidFill>
                          <a:latin typeface="Segoe UI" panose="020B0502040204020203" pitchFamily="34" charset="0"/>
                          <a:ea typeface="+mn-ea"/>
                          <a:cs typeface="Segoe UI" panose="020B0502040204020203" pitchFamily="34" charset="0"/>
                        </a:rPr>
                        <a:t> importants : mise en danger, dépression, harcèlement, absentéisme,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Vols et dégradations importantes.</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ITT supérieure à 8 jours ou ITT impactant un mineur</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lgn="l">
                        <a:buFont typeface="Arial" panose="020B0604020202020204" pitchFamily="34" charset="0"/>
                        <a:buNone/>
                        <a:tabLst/>
                      </a:pPr>
                      <a:r>
                        <a:rPr lang="fr-FR" sz="900" kern="1200" dirty="0">
                          <a:solidFill>
                            <a:srgbClr val="252525"/>
                          </a:solidFill>
                          <a:latin typeface="Segoe UI" panose="020B0502040204020203" pitchFamily="34" charset="0"/>
                          <a:ea typeface="+mn-ea"/>
                          <a:cs typeface="Segoe UI" panose="020B0502040204020203" pitchFamily="34" charset="0"/>
                        </a:rPr>
                        <a:t>Ils sont importants quel que soit le domaine concerné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Conséquences perceptibles et durables. Un effort substantiel va devoir être consenti pour y remédier</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08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chemeClr val="bg1"/>
                          </a:solidFill>
                          <a:latin typeface="Segoe UI" panose="020B0502040204020203" pitchFamily="34" charset="0"/>
                          <a:ea typeface="+mn-ea"/>
                          <a:cs typeface="Segoe UI" panose="020B0502040204020203" pitchFamily="34" charset="0"/>
                        </a:rPr>
                        <a:t>Critique</a:t>
                      </a:r>
                    </a:p>
                  </a:txBody>
                  <a:tcPr marL="52970" marR="5297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2D1F"/>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fr-FR" sz="900" kern="1200" dirty="0">
                          <a:solidFill>
                            <a:srgbClr val="252525"/>
                          </a:solidFill>
                          <a:latin typeface="Segoe UI" panose="020B0502040204020203" pitchFamily="34" charset="0"/>
                          <a:ea typeface="+mn-ea"/>
                          <a:cs typeface="Segoe UI" panose="020B0502040204020203" pitchFamily="34" charset="0"/>
                        </a:rPr>
                        <a:t>Ils sont critiques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Nombreux blessés, décès et / ou </a:t>
                      </a:r>
                      <a:r>
                        <a:rPr lang="fr-FR" sz="900" kern="1200">
                          <a:solidFill>
                            <a:srgbClr val="252525"/>
                          </a:solidFill>
                          <a:latin typeface="Segoe UI" panose="020B0502040204020203" pitchFamily="34" charset="0"/>
                          <a:ea typeface="+mn-ea"/>
                          <a:cs typeface="Segoe UI" panose="020B0502040204020203" pitchFamily="34" charset="0"/>
                        </a:rPr>
                        <a:t>invalidités ; </a:t>
                      </a:r>
                      <a:endParaRPr lang="fr-FR" sz="900" kern="1200" dirty="0">
                        <a:solidFill>
                          <a:srgbClr val="252525"/>
                        </a:solidFill>
                        <a:latin typeface="Segoe UI" panose="020B0502040204020203" pitchFamily="34" charset="0"/>
                        <a:ea typeface="+mn-ea"/>
                        <a:cs typeface="Segoe UI" panose="020B0502040204020203" pitchFamily="34" charset="0"/>
                      </a:endParaRP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Application du droit de </a:t>
                      </a:r>
                      <a:r>
                        <a:rPr lang="fr-FR" sz="900" kern="1200">
                          <a:solidFill>
                            <a:srgbClr val="252525"/>
                          </a:solidFill>
                          <a:latin typeface="Segoe UI" panose="020B0502040204020203" pitchFamily="34" charset="0"/>
                          <a:ea typeface="+mn-ea"/>
                          <a:cs typeface="Segoe UI" panose="020B0502040204020203" pitchFamily="34" charset="0"/>
                        </a:rPr>
                        <a:t>retrait ; </a:t>
                      </a:r>
                      <a:endParaRPr lang="fr-FR" sz="900" kern="1200" dirty="0">
                        <a:solidFill>
                          <a:srgbClr val="252525"/>
                        </a:solidFill>
                        <a:latin typeface="Segoe UI" panose="020B0502040204020203" pitchFamily="34" charset="0"/>
                        <a:ea typeface="+mn-ea"/>
                        <a:cs typeface="Segoe UI" panose="020B0502040204020203" pitchFamily="34" charset="0"/>
                      </a:endParaRP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Atteinte directe à des éléments cruciaux aux biens ou personnes (appareil médical, eau potable, …)</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fr-FR" sz="900" kern="1200" dirty="0">
                          <a:solidFill>
                            <a:srgbClr val="252525"/>
                          </a:solidFill>
                          <a:latin typeface="Segoe UI" panose="020B0502040204020203" pitchFamily="34" charset="0"/>
                          <a:ea typeface="+mn-ea"/>
                          <a:cs typeface="Segoe UI" panose="020B0502040204020203" pitchFamily="34" charset="0"/>
                        </a:rPr>
                        <a:t>Ils sont critiques : </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Conséquences durables pouvant nécessiter un traitement et une communication à haut niveau.</a:t>
                      </a:r>
                    </a:p>
                    <a:p>
                      <a:pPr marL="93663" indent="-93663" algn="l">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Une communication à l’échelle nationale, voire internationale est possible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10" name="Ellipse 9">
            <a:extLst>
              <a:ext uri="{FF2B5EF4-FFF2-40B4-BE49-F238E27FC236}">
                <a16:creationId xmlns:a16="http://schemas.microsoft.com/office/drawing/2014/main" id="{2C472959-DD85-1BA3-DFA8-4DF46357D0FD}"/>
              </a:ext>
            </a:extLst>
          </p:cNvPr>
          <p:cNvSpPr>
            <a:spLocks noChangeAspect="1"/>
          </p:cNvSpPr>
          <p:nvPr/>
        </p:nvSpPr>
        <p:spPr>
          <a:xfrm>
            <a:off x="354665" y="1333588"/>
            <a:ext cx="288521" cy="288000"/>
          </a:xfrm>
          <a:prstGeom prst="ellipse">
            <a:avLst/>
          </a:prstGeom>
          <a:solidFill>
            <a:srgbClr val="92D050"/>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cs typeface="Segoe UI" panose="020B0502040204020203" pitchFamily="34" charset="0"/>
              </a:rPr>
              <a:t>1</a:t>
            </a:r>
          </a:p>
        </p:txBody>
      </p:sp>
      <p:sp>
        <p:nvSpPr>
          <p:cNvPr id="12" name="Ellipse 11">
            <a:extLst>
              <a:ext uri="{FF2B5EF4-FFF2-40B4-BE49-F238E27FC236}">
                <a16:creationId xmlns:a16="http://schemas.microsoft.com/office/drawing/2014/main" id="{D8379B30-B7A6-2536-520D-B5BD8BD06D9B}"/>
              </a:ext>
            </a:extLst>
          </p:cNvPr>
          <p:cNvSpPr>
            <a:spLocks noChangeAspect="1"/>
          </p:cNvSpPr>
          <p:nvPr/>
        </p:nvSpPr>
        <p:spPr>
          <a:xfrm>
            <a:off x="354665" y="1774839"/>
            <a:ext cx="288521" cy="288000"/>
          </a:xfrm>
          <a:prstGeom prst="ellipse">
            <a:avLst/>
          </a:prstGeom>
          <a:solidFill>
            <a:srgbClr val="FBBD1E"/>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cs typeface="Segoe UI" panose="020B0502040204020203" pitchFamily="34" charset="0"/>
              </a:rPr>
              <a:t>2</a:t>
            </a:r>
          </a:p>
        </p:txBody>
      </p:sp>
      <p:sp>
        <p:nvSpPr>
          <p:cNvPr id="13" name="Ellipse 12">
            <a:extLst>
              <a:ext uri="{FF2B5EF4-FFF2-40B4-BE49-F238E27FC236}">
                <a16:creationId xmlns:a16="http://schemas.microsoft.com/office/drawing/2014/main" id="{5C92BC42-7CCE-448B-DF08-51B9643B3D48}"/>
              </a:ext>
            </a:extLst>
          </p:cNvPr>
          <p:cNvSpPr>
            <a:spLocks noChangeAspect="1"/>
          </p:cNvSpPr>
          <p:nvPr/>
        </p:nvSpPr>
        <p:spPr>
          <a:xfrm>
            <a:off x="354665" y="2784933"/>
            <a:ext cx="288521" cy="288000"/>
          </a:xfrm>
          <a:prstGeom prst="ellipse">
            <a:avLst/>
          </a:prstGeom>
          <a:solidFill>
            <a:srgbClr val="EE712A"/>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cs typeface="Segoe UI" panose="020B0502040204020203" pitchFamily="34" charset="0"/>
              </a:rPr>
              <a:t>3</a:t>
            </a:r>
          </a:p>
        </p:txBody>
      </p:sp>
      <p:sp>
        <p:nvSpPr>
          <p:cNvPr id="14" name="Ellipse 13">
            <a:extLst>
              <a:ext uri="{FF2B5EF4-FFF2-40B4-BE49-F238E27FC236}">
                <a16:creationId xmlns:a16="http://schemas.microsoft.com/office/drawing/2014/main" id="{C5C61652-546A-D133-C597-AE1CB673D699}"/>
              </a:ext>
            </a:extLst>
          </p:cNvPr>
          <p:cNvSpPr>
            <a:spLocks noChangeAspect="1"/>
          </p:cNvSpPr>
          <p:nvPr/>
        </p:nvSpPr>
        <p:spPr>
          <a:xfrm>
            <a:off x="323528" y="3925908"/>
            <a:ext cx="288521" cy="288000"/>
          </a:xfrm>
          <a:prstGeom prst="ellipse">
            <a:avLst/>
          </a:prstGeom>
          <a:solidFill>
            <a:srgbClr val="E52D1F"/>
          </a:solidFill>
          <a:ln w="2857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b="1">
                <a:latin typeface="Segoe UI" panose="020B0502040204020203" pitchFamily="34" charset="0"/>
                <a:cs typeface="Segoe UI" panose="020B0502040204020203" pitchFamily="34" charset="0"/>
              </a:rPr>
              <a:t>4</a:t>
            </a:r>
          </a:p>
        </p:txBody>
      </p:sp>
      <p:sp>
        <p:nvSpPr>
          <p:cNvPr id="2" name="Title 4">
            <a:extLst>
              <a:ext uri="{FF2B5EF4-FFF2-40B4-BE49-F238E27FC236}">
                <a16:creationId xmlns:a16="http://schemas.microsoft.com/office/drawing/2014/main" id="{4A19E377-B5AB-C6CD-DAA4-50208E89644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d’échelle de gravité</a:t>
            </a:r>
          </a:p>
        </p:txBody>
      </p:sp>
    </p:spTree>
    <p:extLst>
      <p:ext uri="{BB962C8B-B14F-4D97-AF65-F5344CB8AC3E}">
        <p14:creationId xmlns:p14="http://schemas.microsoft.com/office/powerpoint/2010/main" val="1073396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5">
            <a:extLst>
              <a:ext uri="{FF2B5EF4-FFF2-40B4-BE49-F238E27FC236}">
                <a16:creationId xmlns:a16="http://schemas.microsoft.com/office/drawing/2014/main" id="{A542B848-DBA2-ABC4-DEBA-F02C832D3DB8}"/>
              </a:ext>
            </a:extLst>
          </p:cNvPr>
          <p:cNvGraphicFramePr>
            <a:graphicFrameLocks noGrp="1"/>
          </p:cNvGraphicFramePr>
          <p:nvPr>
            <p:extLst>
              <p:ext uri="{D42A27DB-BD31-4B8C-83A1-F6EECF244321}">
                <p14:modId xmlns:p14="http://schemas.microsoft.com/office/powerpoint/2010/main" val="861213786"/>
              </p:ext>
            </p:extLst>
          </p:nvPr>
        </p:nvGraphicFramePr>
        <p:xfrm>
          <a:off x="835647" y="987574"/>
          <a:ext cx="7544714" cy="3776264"/>
        </p:xfrm>
        <a:graphic>
          <a:graphicData uri="http://schemas.openxmlformats.org/drawingml/2006/table">
            <a:tbl>
              <a:tblPr/>
              <a:tblGrid>
                <a:gridCol w="936000">
                  <a:extLst>
                    <a:ext uri="{9D8B030D-6E8A-4147-A177-3AD203B41FA5}">
                      <a16:colId xmlns:a16="http://schemas.microsoft.com/office/drawing/2014/main" val="20000"/>
                    </a:ext>
                  </a:extLst>
                </a:gridCol>
                <a:gridCol w="3168000">
                  <a:extLst>
                    <a:ext uri="{9D8B030D-6E8A-4147-A177-3AD203B41FA5}">
                      <a16:colId xmlns:a16="http://schemas.microsoft.com/office/drawing/2014/main" val="20001"/>
                    </a:ext>
                  </a:extLst>
                </a:gridCol>
                <a:gridCol w="2844000">
                  <a:extLst>
                    <a:ext uri="{9D8B030D-6E8A-4147-A177-3AD203B41FA5}">
                      <a16:colId xmlns:a16="http://schemas.microsoft.com/office/drawing/2014/main" val="20002"/>
                    </a:ext>
                  </a:extLst>
                </a:gridCol>
                <a:gridCol w="596714">
                  <a:extLst>
                    <a:ext uri="{9D8B030D-6E8A-4147-A177-3AD203B41FA5}">
                      <a16:colId xmlns:a16="http://schemas.microsoft.com/office/drawing/2014/main" val="20003"/>
                    </a:ext>
                  </a:extLst>
                </a:gridCol>
              </a:tblGrid>
              <a:tr h="2122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Valeur métier</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Événement redouté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Catégories d’Impact</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Gravité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57600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F"/>
                          </a:solidFill>
                          <a:latin typeface="Segoe UI" panose="020B0502040204020203" pitchFamily="34" charset="0"/>
                          <a:ea typeface="+mn-ea"/>
                          <a:cs typeface="Segoe UI" panose="020B0502040204020203" pitchFamily="34" charset="0"/>
                        </a:rPr>
                        <a:t>R&amp;D</a:t>
                      </a:r>
                    </a:p>
                  </a:txBody>
                  <a:tcPr marL="89697" marR="89697" marT="44848" marB="4484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santé des personnes</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juridiques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96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3200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Fabriquer</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des vaccins</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Traçabilité</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et contrôle</a:t>
                      </a: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pSp>
        <p:nvGrpSpPr>
          <p:cNvPr id="2" name="Groupe 1">
            <a:extLst>
              <a:ext uri="{FF2B5EF4-FFF2-40B4-BE49-F238E27FC236}">
                <a16:creationId xmlns:a16="http://schemas.microsoft.com/office/drawing/2014/main" id="{882853BD-55DC-1F06-15B2-838F25DD5D48}"/>
              </a:ext>
            </a:extLst>
          </p:cNvPr>
          <p:cNvGrpSpPr>
            <a:grpSpLocks noChangeAspect="1"/>
          </p:cNvGrpSpPr>
          <p:nvPr/>
        </p:nvGrpSpPr>
        <p:grpSpPr>
          <a:xfrm>
            <a:off x="8287431" y="144000"/>
            <a:ext cx="726429" cy="720000"/>
            <a:chOff x="7980825" y="195574"/>
            <a:chExt cx="799071" cy="792000"/>
          </a:xfrm>
        </p:grpSpPr>
        <p:pic>
          <p:nvPicPr>
            <p:cNvPr id="7" name="Image 6">
              <a:extLst>
                <a:ext uri="{FF2B5EF4-FFF2-40B4-BE49-F238E27FC236}">
                  <a16:creationId xmlns:a16="http://schemas.microsoft.com/office/drawing/2014/main" id="{C2197127-BBC7-9446-036C-0FC1C976E561}"/>
                </a:ext>
              </a:extLst>
            </p:cNvPr>
            <p:cNvPicPr>
              <a:picLocks noChangeAspect="1"/>
            </p:cNvPicPr>
            <p:nvPr/>
          </p:nvPicPr>
          <p:blipFill>
            <a:blip r:embed="rId4"/>
            <a:stretch>
              <a:fillRect/>
            </a:stretch>
          </p:blipFill>
          <p:spPr>
            <a:xfrm>
              <a:off x="7980825" y="195574"/>
              <a:ext cx="799071" cy="792000"/>
            </a:xfrm>
            <a:prstGeom prst="rect">
              <a:avLst/>
            </a:prstGeom>
          </p:spPr>
        </p:pic>
        <p:sp>
          <p:nvSpPr>
            <p:cNvPr id="11" name="Rectangle 10">
              <a:extLst>
                <a:ext uri="{FF2B5EF4-FFF2-40B4-BE49-F238E27FC236}">
                  <a16:creationId xmlns:a16="http://schemas.microsoft.com/office/drawing/2014/main" id="{D6B0AA06-C034-CE38-6247-F6475DFB1D1E}"/>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3" name="Title 4">
            <a:extLst>
              <a:ext uri="{FF2B5EF4-FFF2-40B4-BE49-F238E27FC236}">
                <a16:creationId xmlns:a16="http://schemas.microsoft.com/office/drawing/2014/main" id="{CAA280C1-6A44-7ECB-9F15-6BC061846E4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d’événements redoutés</a:t>
            </a:r>
          </a:p>
        </p:txBody>
      </p:sp>
    </p:spTree>
    <p:extLst>
      <p:ext uri="{BB962C8B-B14F-4D97-AF65-F5344CB8AC3E}">
        <p14:creationId xmlns:p14="http://schemas.microsoft.com/office/powerpoint/2010/main" val="3854910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E7E3BDD6-FB10-B67A-3B58-EDACE1E4AC69}"/>
              </a:ext>
            </a:extLst>
          </p:cNvPr>
          <p:cNvGraphicFramePr>
            <a:graphicFrameLocks noGrp="1"/>
          </p:cNvGraphicFramePr>
          <p:nvPr>
            <p:extLst>
              <p:ext uri="{D42A27DB-BD31-4B8C-83A1-F6EECF244321}">
                <p14:modId xmlns:p14="http://schemas.microsoft.com/office/powerpoint/2010/main" val="2768004483"/>
              </p:ext>
            </p:extLst>
          </p:nvPr>
        </p:nvGraphicFramePr>
        <p:xfrm>
          <a:off x="835647" y="987574"/>
          <a:ext cx="7544714" cy="3776264"/>
        </p:xfrm>
        <a:graphic>
          <a:graphicData uri="http://schemas.openxmlformats.org/drawingml/2006/table">
            <a:tbl>
              <a:tblPr/>
              <a:tblGrid>
                <a:gridCol w="936000">
                  <a:extLst>
                    <a:ext uri="{9D8B030D-6E8A-4147-A177-3AD203B41FA5}">
                      <a16:colId xmlns:a16="http://schemas.microsoft.com/office/drawing/2014/main" val="20000"/>
                    </a:ext>
                  </a:extLst>
                </a:gridCol>
                <a:gridCol w="3168000">
                  <a:extLst>
                    <a:ext uri="{9D8B030D-6E8A-4147-A177-3AD203B41FA5}">
                      <a16:colId xmlns:a16="http://schemas.microsoft.com/office/drawing/2014/main" val="20001"/>
                    </a:ext>
                  </a:extLst>
                </a:gridCol>
                <a:gridCol w="2844000">
                  <a:extLst>
                    <a:ext uri="{9D8B030D-6E8A-4147-A177-3AD203B41FA5}">
                      <a16:colId xmlns:a16="http://schemas.microsoft.com/office/drawing/2014/main" val="20002"/>
                    </a:ext>
                  </a:extLst>
                </a:gridCol>
                <a:gridCol w="596714">
                  <a:extLst>
                    <a:ext uri="{9D8B030D-6E8A-4147-A177-3AD203B41FA5}">
                      <a16:colId xmlns:a16="http://schemas.microsoft.com/office/drawing/2014/main" val="20003"/>
                    </a:ext>
                  </a:extLst>
                </a:gridCol>
              </a:tblGrid>
              <a:tr h="2122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Valeur métier</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Événement redouté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Catégories d’Impact</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Gravité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57600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R&amp;D</a:t>
                      </a:r>
                    </a:p>
                  </a:txBody>
                  <a:tcPr marL="89697" marR="89697" marT="44848" marB="4484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santé des personnes</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juridiques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96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Fuite des informations d’études et recherches de l’entreprise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900" kern="1200" dirty="0">
                          <a:solidFill>
                            <a:srgbClr val="252525"/>
                          </a:solidFill>
                          <a:latin typeface="Segoe UI" panose="020B0502040204020203" pitchFamily="34" charset="0"/>
                          <a:ea typeface="+mn-ea"/>
                          <a:cs typeface="Segoe UI" panose="020B0502040204020203" pitchFamily="34" charset="0"/>
                        </a:rPr>
                        <a:t>Impacts sur le patrimoine intellectuel</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Perte ou destruction des informations d’études et recherches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coûts de développement</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 patrimoine intellectuel</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Interruption des phases de tests des vaccins pendant plus d’une semaine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3200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Fabriquer</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des vaccins</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Fuite du savoir-faire de l’entreprise concernant le processus de fabrication des vaccins et de leurs tests qualité</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Interruption de la production ou de la distribution de vaccins pendant plus d’une semaine pendant un pic d’épidémie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Traçabilité</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et contrôle</a:t>
                      </a: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Altération des résultats des contrôles qualité aboutissant à une non-conformité sanitaire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l’mage et la confiance</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juridiques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endParaRPr lang="fr-FR" sz="9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grpSp>
        <p:nvGrpSpPr>
          <p:cNvPr id="4" name="Groupe 3">
            <a:extLst>
              <a:ext uri="{FF2B5EF4-FFF2-40B4-BE49-F238E27FC236}">
                <a16:creationId xmlns:a16="http://schemas.microsoft.com/office/drawing/2014/main" id="{504FB8D5-9020-7811-1A0B-C9EAD73A28D2}"/>
              </a:ext>
            </a:extLst>
          </p:cNvPr>
          <p:cNvGrpSpPr>
            <a:grpSpLocks noChangeAspect="1"/>
          </p:cNvGrpSpPr>
          <p:nvPr/>
        </p:nvGrpSpPr>
        <p:grpSpPr>
          <a:xfrm>
            <a:off x="8287431" y="144000"/>
            <a:ext cx="726429" cy="720000"/>
            <a:chOff x="7980825" y="195574"/>
            <a:chExt cx="799071" cy="792000"/>
          </a:xfrm>
        </p:grpSpPr>
        <p:pic>
          <p:nvPicPr>
            <p:cNvPr id="6" name="Image 5">
              <a:extLst>
                <a:ext uri="{FF2B5EF4-FFF2-40B4-BE49-F238E27FC236}">
                  <a16:creationId xmlns:a16="http://schemas.microsoft.com/office/drawing/2014/main" id="{27DB423E-AA82-BA28-0DC4-E1DA793CCDAF}"/>
                </a:ext>
              </a:extLst>
            </p:cNvPr>
            <p:cNvPicPr>
              <a:picLocks noChangeAspect="1"/>
            </p:cNvPicPr>
            <p:nvPr/>
          </p:nvPicPr>
          <p:blipFill>
            <a:blip r:embed="rId4"/>
            <a:stretch>
              <a:fillRect/>
            </a:stretch>
          </p:blipFill>
          <p:spPr>
            <a:xfrm>
              <a:off x="7980825" y="195574"/>
              <a:ext cx="799071" cy="792000"/>
            </a:xfrm>
            <a:prstGeom prst="rect">
              <a:avLst/>
            </a:prstGeom>
          </p:spPr>
        </p:pic>
        <p:sp>
          <p:nvSpPr>
            <p:cNvPr id="7" name="Rectangle 6">
              <a:extLst>
                <a:ext uri="{FF2B5EF4-FFF2-40B4-BE49-F238E27FC236}">
                  <a16:creationId xmlns:a16="http://schemas.microsoft.com/office/drawing/2014/main" id="{468FF3B9-4B30-7F77-2364-D5D0319D00F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E4A26E23-7B0E-46EE-5B21-08C7B1502B51}"/>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d’événements redoutés</a:t>
            </a:r>
          </a:p>
        </p:txBody>
      </p:sp>
    </p:spTree>
    <p:extLst>
      <p:ext uri="{BB962C8B-B14F-4D97-AF65-F5344CB8AC3E}">
        <p14:creationId xmlns:p14="http://schemas.microsoft.com/office/powerpoint/2010/main" val="24570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extLst>
              <p:ext uri="{D42A27DB-BD31-4B8C-83A1-F6EECF244321}">
                <p14:modId xmlns:p14="http://schemas.microsoft.com/office/powerpoint/2010/main" val="3237480071"/>
              </p:ext>
            </p:extLst>
          </p:nvPr>
        </p:nvGraphicFramePr>
        <p:xfrm>
          <a:off x="835647" y="987574"/>
          <a:ext cx="7544714" cy="3776264"/>
        </p:xfrm>
        <a:graphic>
          <a:graphicData uri="http://schemas.openxmlformats.org/drawingml/2006/table">
            <a:tbl>
              <a:tblPr/>
              <a:tblGrid>
                <a:gridCol w="936000">
                  <a:extLst>
                    <a:ext uri="{9D8B030D-6E8A-4147-A177-3AD203B41FA5}">
                      <a16:colId xmlns:a16="http://schemas.microsoft.com/office/drawing/2014/main" val="20000"/>
                    </a:ext>
                  </a:extLst>
                </a:gridCol>
                <a:gridCol w="3168000">
                  <a:extLst>
                    <a:ext uri="{9D8B030D-6E8A-4147-A177-3AD203B41FA5}">
                      <a16:colId xmlns:a16="http://schemas.microsoft.com/office/drawing/2014/main" val="20001"/>
                    </a:ext>
                  </a:extLst>
                </a:gridCol>
                <a:gridCol w="2844000">
                  <a:extLst>
                    <a:ext uri="{9D8B030D-6E8A-4147-A177-3AD203B41FA5}">
                      <a16:colId xmlns:a16="http://schemas.microsoft.com/office/drawing/2014/main" val="20002"/>
                    </a:ext>
                  </a:extLst>
                </a:gridCol>
                <a:gridCol w="596714">
                  <a:extLst>
                    <a:ext uri="{9D8B030D-6E8A-4147-A177-3AD203B41FA5}">
                      <a16:colId xmlns:a16="http://schemas.microsoft.com/office/drawing/2014/main" val="20003"/>
                    </a:ext>
                  </a:extLst>
                </a:gridCol>
              </a:tblGrid>
              <a:tr h="21226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Valeur métier</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Événement redouté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Catégories d’Impact</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Gravité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E712A"/>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57600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R&amp;D</a:t>
                      </a:r>
                    </a:p>
                  </a:txBody>
                  <a:tcPr marL="89697" marR="89697" marT="44848" marB="44848"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santé des personnes</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l’image et la confiance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juridiques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3</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EE712A"/>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1"/>
                  </a:ext>
                </a:extLst>
              </a:tr>
              <a:tr h="396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Fuite des informations d’études et recherches de l’entreprise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900" kern="1200" dirty="0">
                          <a:solidFill>
                            <a:srgbClr val="252525"/>
                          </a:solidFill>
                          <a:latin typeface="Segoe UI" panose="020B0502040204020203" pitchFamily="34" charset="0"/>
                          <a:ea typeface="+mn-ea"/>
                          <a:cs typeface="Segoe UI" panose="020B0502040204020203" pitchFamily="34" charset="0"/>
                        </a:rPr>
                        <a:t>Impacts sur le patrimoine intellectuel</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3</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2"/>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Perte ou destruction des informations d’études et recherches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coûts de développement</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 patrimoine intellectuel</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3"/>
                  </a:ext>
                </a:extLst>
              </a:tr>
              <a:tr h="43200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Interruption des phases de tests des vaccins pendant plus d’une semaine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les missions et services de l’organisme</a:t>
                      </a:r>
                    </a:p>
                    <a:p>
                      <a:pPr marL="93663" indent="-93663" algn="l" fontAlgn="ctr">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43200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Fabriquer</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des vaccins</a:t>
                      </a:r>
                    </a:p>
                  </a:txBody>
                  <a:tcPr marL="52970" marR="5297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Fuite du savoir-faire de l’entreprise concernant le processus de fabrication des vaccins et de leurs tests qualité</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
                          <a:srgbClr val="E7007E"/>
                        </a:buClr>
                        <a:buSzTx/>
                        <a:buFont typeface="Arial" panose="020B0604020202020204" pitchFamily="34" charset="0"/>
                        <a:buChar char="•"/>
                        <a:tabLst/>
                        <a:defRPr/>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5"/>
                  </a:ext>
                </a:extLst>
              </a:tr>
              <a:tr h="576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Interruption de la production ou de la distribution de vaccins pendant plus d’une semaine pendant un pic d’épidémie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l’mage et la confiance</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financiers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4</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D1F"/>
                    </a:solidFill>
                  </a:tcPr>
                </a:tc>
                <a:extLst>
                  <a:ext uri="{0D108BD9-81ED-4DB2-BD59-A6C34878D82A}">
                    <a16:rowId xmlns:a16="http://schemas.microsoft.com/office/drawing/2014/main" val="10006"/>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E7007E"/>
                          </a:solidFill>
                          <a:latin typeface="Segoe UI" panose="020B0502040204020203" pitchFamily="34" charset="0"/>
                          <a:ea typeface="+mn-ea"/>
                          <a:cs typeface="Segoe UI" panose="020B0502040204020203" pitchFamily="34" charset="0"/>
                        </a:rPr>
                        <a:t>Traçabilité</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et contrôle</a:t>
                      </a:r>
                    </a:p>
                  </a:txBody>
                  <a:tcPr marL="45878"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pPr>
                      <a:r>
                        <a:rPr lang="fr-FR" sz="900" kern="1200" dirty="0">
                          <a:solidFill>
                            <a:srgbClr val="252525"/>
                          </a:solidFill>
                          <a:latin typeface="Segoe UI" panose="020B0502040204020203" pitchFamily="34" charset="0"/>
                          <a:ea typeface="+mn-ea"/>
                          <a:cs typeface="Segoe UI" panose="020B0502040204020203" pitchFamily="34" charset="0"/>
                        </a:rPr>
                        <a:t>Altération des résultats des contrôles qualité aboutissant à une non-conformité sanitaire</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la sécurité ou la sante des personnes</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sur l’mage et la confiance</a:t>
                      </a:r>
                    </a:p>
                    <a:p>
                      <a:pPr marL="93663" indent="-93663">
                        <a:lnSpc>
                          <a:spcPct val="100000"/>
                        </a:lnSpc>
                        <a:buClr>
                          <a:srgbClr val="E7007E"/>
                        </a:buClr>
                        <a:buFont typeface="Arial" panose="020B0604020202020204" pitchFamily="34" charset="0"/>
                        <a:buChar char="•"/>
                        <a:tabLst/>
                      </a:pPr>
                      <a:r>
                        <a:rPr lang="fr-FR" sz="900" kern="1200" dirty="0">
                          <a:solidFill>
                            <a:srgbClr val="252525"/>
                          </a:solidFill>
                          <a:latin typeface="Segoe UI" panose="020B0502040204020203" pitchFamily="34" charset="0"/>
                          <a:ea typeface="+mn-ea"/>
                          <a:cs typeface="Segoe UI" panose="020B0502040204020203" pitchFamily="34" charset="0"/>
                        </a:rPr>
                        <a:t>Impacts juridiques</a:t>
                      </a:r>
                    </a:p>
                  </a:txBody>
                  <a:tcPr marL="108000" marR="45878" marT="0" marB="0" anchor="ctr">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900" b="1" kern="1200" dirty="0">
                          <a:solidFill>
                            <a:srgbClr val="252525"/>
                          </a:solidFill>
                          <a:latin typeface="Segoe UI" panose="020B0502040204020203" pitchFamily="34" charset="0"/>
                          <a:ea typeface="+mn-ea"/>
                          <a:cs typeface="Segoe UI" panose="020B0502040204020203" pitchFamily="34" charset="0"/>
                        </a:rPr>
                        <a:t>4</a:t>
                      </a:r>
                    </a:p>
                  </a:txBody>
                  <a:tcPr marL="45878" marR="4587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E52D1F"/>
                      </a:solidFill>
                      <a:prstDash val="solid"/>
                      <a:round/>
                      <a:headEnd type="none" w="med" len="med"/>
                      <a:tailEnd type="none" w="med" len="med"/>
                    </a:lnB>
                    <a:lnTlToBr w="12700" cmpd="sng">
                      <a:noFill/>
                      <a:prstDash val="solid"/>
                    </a:lnTlToBr>
                    <a:lnBlToTr w="12700" cmpd="sng">
                      <a:noFill/>
                      <a:prstDash val="solid"/>
                    </a:lnBlToTr>
                    <a:solidFill>
                      <a:srgbClr val="E52D1F"/>
                    </a:solidFill>
                  </a:tcPr>
                </a:tc>
                <a:extLst>
                  <a:ext uri="{0D108BD9-81ED-4DB2-BD59-A6C34878D82A}">
                    <a16:rowId xmlns:a16="http://schemas.microsoft.com/office/drawing/2014/main" val="10007"/>
                  </a:ext>
                </a:extLst>
              </a:tr>
            </a:tbl>
          </a:graphicData>
        </a:graphic>
      </p:graphicFrame>
      <p:grpSp>
        <p:nvGrpSpPr>
          <p:cNvPr id="23" name="Groupe 22">
            <a:extLst>
              <a:ext uri="{FF2B5EF4-FFF2-40B4-BE49-F238E27FC236}">
                <a16:creationId xmlns:a16="http://schemas.microsoft.com/office/drawing/2014/main" id="{4E6D3617-A1BA-7A39-F298-800E6702FA87}"/>
              </a:ext>
            </a:extLst>
          </p:cNvPr>
          <p:cNvGrpSpPr>
            <a:grpSpLocks noChangeAspect="1"/>
          </p:cNvGrpSpPr>
          <p:nvPr/>
        </p:nvGrpSpPr>
        <p:grpSpPr>
          <a:xfrm>
            <a:off x="8287431" y="144000"/>
            <a:ext cx="726429" cy="720000"/>
            <a:chOff x="7980825" y="195574"/>
            <a:chExt cx="799071" cy="792000"/>
          </a:xfrm>
        </p:grpSpPr>
        <p:pic>
          <p:nvPicPr>
            <p:cNvPr id="20" name="Image 19">
              <a:extLst>
                <a:ext uri="{FF2B5EF4-FFF2-40B4-BE49-F238E27FC236}">
                  <a16:creationId xmlns:a16="http://schemas.microsoft.com/office/drawing/2014/main" id="{21725240-4864-4F7B-FB62-67AC00C5AA32}"/>
                </a:ext>
              </a:extLst>
            </p:cNvPr>
            <p:cNvPicPr>
              <a:picLocks noChangeAspect="1"/>
            </p:cNvPicPr>
            <p:nvPr/>
          </p:nvPicPr>
          <p:blipFill>
            <a:blip r:embed="rId4"/>
            <a:stretch>
              <a:fillRect/>
            </a:stretch>
          </p:blipFill>
          <p:spPr>
            <a:xfrm>
              <a:off x="7980825" y="195574"/>
              <a:ext cx="799071" cy="792000"/>
            </a:xfrm>
            <a:prstGeom prst="rect">
              <a:avLst/>
            </a:prstGeom>
          </p:spPr>
        </p:pic>
        <p:sp>
          <p:nvSpPr>
            <p:cNvPr id="21" name="Rectangle 20">
              <a:extLst>
                <a:ext uri="{FF2B5EF4-FFF2-40B4-BE49-F238E27FC236}">
                  <a16:creationId xmlns:a16="http://schemas.microsoft.com/office/drawing/2014/main" id="{E217921B-8EC7-1BB0-8934-4218F6AD6863}"/>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8A519959-126B-946C-A40E-E99251229D0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d’événements redoutés</a:t>
            </a:r>
          </a:p>
        </p:txBody>
      </p:sp>
    </p:spTree>
    <p:extLst>
      <p:ext uri="{BB962C8B-B14F-4D97-AF65-F5344CB8AC3E}">
        <p14:creationId xmlns:p14="http://schemas.microsoft.com/office/powerpoint/2010/main" val="2461405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1C0BEC52-9A55-6FFC-7A06-AD7CE0987BB8}"/>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41" name="Forme libre 40">
            <a:extLst>
              <a:ext uri="{FF2B5EF4-FFF2-40B4-BE49-F238E27FC236}">
                <a16:creationId xmlns:a16="http://schemas.microsoft.com/office/drawing/2014/main" id="{6CB5E9C0-0C54-7614-6164-9F35506E7C44}"/>
              </a:ext>
            </a:extLst>
          </p:cNvPr>
          <p:cNvSpPr/>
          <p:nvPr/>
        </p:nvSpPr>
        <p:spPr>
          <a:xfrm rot="4739389" flipH="1">
            <a:off x="6451225" y="2131952"/>
            <a:ext cx="1419461" cy="2824350"/>
          </a:xfrm>
          <a:custGeom>
            <a:avLst/>
            <a:gdLst>
              <a:gd name="connsiteX0" fmla="*/ 1419461 w 1419461"/>
              <a:gd name="connsiteY0" fmla="*/ 2087420 h 2824350"/>
              <a:gd name="connsiteX1" fmla="*/ 1013323 w 1419461"/>
              <a:gd name="connsiteY1" fmla="*/ 0 h 2824350"/>
              <a:gd name="connsiteX2" fmla="*/ 0 w 1419461"/>
              <a:gd name="connsiteY2" fmla="*/ 197157 h 2824350"/>
              <a:gd name="connsiteX3" fmla="*/ 406139 w 1419461"/>
              <a:gd name="connsiteY3" fmla="*/ 2284577 h 2824350"/>
              <a:gd name="connsiteX4" fmla="*/ 812447 w 1419461"/>
              <a:gd name="connsiteY4" fmla="*/ 2205524 h 2824350"/>
              <a:gd name="connsiteX5" fmla="*/ 1053045 w 1419461"/>
              <a:gd name="connsiteY5" fmla="*/ 2824350 h 2824350"/>
              <a:gd name="connsiteX6" fmla="*/ 1069741 w 1419461"/>
              <a:gd name="connsiteY6" fmla="*/ 2155463 h 282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461" h="2824350">
                <a:moveTo>
                  <a:pt x="1419461" y="2087420"/>
                </a:moveTo>
                <a:lnTo>
                  <a:pt x="1013323" y="0"/>
                </a:lnTo>
                <a:lnTo>
                  <a:pt x="0" y="197157"/>
                </a:lnTo>
                <a:lnTo>
                  <a:pt x="406139" y="2284577"/>
                </a:lnTo>
                <a:lnTo>
                  <a:pt x="812447" y="2205524"/>
                </a:lnTo>
                <a:lnTo>
                  <a:pt x="1053045" y="2824350"/>
                </a:lnTo>
                <a:lnTo>
                  <a:pt x="1069741" y="2155463"/>
                </a:lnTo>
                <a:close/>
              </a:path>
            </a:pathLst>
          </a:custGeom>
          <a:solidFill>
            <a:schemeClr val="bg1"/>
          </a:solidFill>
          <a:ln>
            <a:solidFill>
              <a:srgbClr val="E7007E"/>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19" name="Forme libre 18">
            <a:extLst>
              <a:ext uri="{FF2B5EF4-FFF2-40B4-BE49-F238E27FC236}">
                <a16:creationId xmlns:a16="http://schemas.microsoft.com/office/drawing/2014/main" id="{4D6767B8-4AC7-2BF2-D973-28EB8CFFE558}"/>
              </a:ext>
            </a:extLst>
          </p:cNvPr>
          <p:cNvSpPr/>
          <p:nvPr/>
        </p:nvSpPr>
        <p:spPr>
          <a:xfrm>
            <a:off x="6001969" y="1453054"/>
            <a:ext cx="2458463" cy="1730938"/>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29" name="Rectangle à coins arrondis 11">
            <a:extLst>
              <a:ext uri="{FF2B5EF4-FFF2-40B4-BE49-F238E27FC236}">
                <a16:creationId xmlns:a16="http://schemas.microsoft.com/office/drawing/2014/main" id="{E696B614-15B0-6BAA-8ACB-FAC2AF163FFD}"/>
              </a:ext>
            </a:extLst>
          </p:cNvPr>
          <p:cNvSpPr/>
          <p:nvPr/>
        </p:nvSpPr>
        <p:spPr>
          <a:xfrm>
            <a:off x="6333869" y="1453054"/>
            <a:ext cx="2126563" cy="135000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événements redoutés (atteintes aux valeurs métier préjudiciables pour l’organisation) ? Quelle est la gravité du préjudice?</a:t>
            </a:r>
          </a:p>
        </p:txBody>
      </p:sp>
      <p:sp>
        <p:nvSpPr>
          <p:cNvPr id="30" name="Forme libre 29">
            <a:extLst>
              <a:ext uri="{FF2B5EF4-FFF2-40B4-BE49-F238E27FC236}">
                <a16:creationId xmlns:a16="http://schemas.microsoft.com/office/drawing/2014/main" id="{46596A81-CB27-1C72-4584-CB418760C892}"/>
              </a:ext>
            </a:extLst>
          </p:cNvPr>
          <p:cNvSpPr/>
          <p:nvPr/>
        </p:nvSpPr>
        <p:spPr>
          <a:xfrm rot="20146363">
            <a:off x="1158017" y="1068408"/>
            <a:ext cx="2459158" cy="2499215"/>
          </a:xfrm>
          <a:custGeom>
            <a:avLst/>
            <a:gdLst>
              <a:gd name="connsiteX0" fmla="*/ 554169 w 2459158"/>
              <a:gd name="connsiteY0" fmla="*/ 0 h 2499215"/>
              <a:gd name="connsiteX1" fmla="*/ 2459158 w 2459158"/>
              <a:gd name="connsiteY1" fmla="*/ 857227 h 2499215"/>
              <a:gd name="connsiteX2" fmla="*/ 1904989 w 2459158"/>
              <a:gd name="connsiteY2" fmla="*/ 2088738 h 2499215"/>
              <a:gd name="connsiteX3" fmla="*/ 1790826 w 2459158"/>
              <a:gd name="connsiteY3" fmla="*/ 2037366 h 2499215"/>
              <a:gd name="connsiteX4" fmla="*/ 1779298 w 2459158"/>
              <a:gd name="connsiteY4" fmla="*/ 2499215 h 2499215"/>
              <a:gd name="connsiteX5" fmla="*/ 1510354 w 2459158"/>
              <a:gd name="connsiteY5" fmla="*/ 1911156 h 2499215"/>
              <a:gd name="connsiteX6" fmla="*/ 0 w 2459158"/>
              <a:gd name="connsiteY6" fmla="*/ 1231512 h 249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9158" h="2499215">
                <a:moveTo>
                  <a:pt x="554169" y="0"/>
                </a:moveTo>
                <a:lnTo>
                  <a:pt x="2459158" y="857227"/>
                </a:lnTo>
                <a:lnTo>
                  <a:pt x="1904989" y="2088738"/>
                </a:lnTo>
                <a:lnTo>
                  <a:pt x="1790826" y="2037366"/>
                </a:lnTo>
                <a:lnTo>
                  <a:pt x="1779298" y="2499215"/>
                </a:lnTo>
                <a:lnTo>
                  <a:pt x="1510354" y="1911156"/>
                </a:lnTo>
                <a:lnTo>
                  <a:pt x="0" y="1231512"/>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1" name="Forme libre 30">
            <a:extLst>
              <a:ext uri="{FF2B5EF4-FFF2-40B4-BE49-F238E27FC236}">
                <a16:creationId xmlns:a16="http://schemas.microsoft.com/office/drawing/2014/main" id="{FAC6F071-EEBA-E16B-5CF4-94B884E92C5F}"/>
              </a:ext>
            </a:extLst>
          </p:cNvPr>
          <p:cNvSpPr/>
          <p:nvPr/>
        </p:nvSpPr>
        <p:spPr>
          <a:xfrm>
            <a:off x="3491881" y="1455627"/>
            <a:ext cx="2700040" cy="1746467"/>
          </a:xfrm>
          <a:custGeom>
            <a:avLst/>
            <a:gdLst>
              <a:gd name="connsiteX0" fmla="*/ 0 w 2700040"/>
              <a:gd name="connsiteY0" fmla="*/ 0 h 1746467"/>
              <a:gd name="connsiteX1" fmla="*/ 2700040 w 2700040"/>
              <a:gd name="connsiteY1" fmla="*/ 0 h 1746467"/>
              <a:gd name="connsiteX2" fmla="*/ 2700040 w 2700040"/>
              <a:gd name="connsiteY2" fmla="*/ 1350454 h 1746467"/>
              <a:gd name="connsiteX3" fmla="*/ 2049430 w 2700040"/>
              <a:gd name="connsiteY3" fmla="*/ 1350454 h 1746467"/>
              <a:gd name="connsiteX4" fmla="*/ 1597005 w 2700040"/>
              <a:gd name="connsiteY4" fmla="*/ 1746467 h 1746467"/>
              <a:gd name="connsiteX5" fmla="*/ 1763453 w 2700040"/>
              <a:gd name="connsiteY5" fmla="*/ 1350454 h 1746467"/>
              <a:gd name="connsiteX6" fmla="*/ 0 w 2700040"/>
              <a:gd name="connsiteY6" fmla="*/ 1350454 h 174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040" h="1746467">
                <a:moveTo>
                  <a:pt x="0" y="0"/>
                </a:moveTo>
                <a:lnTo>
                  <a:pt x="2700040" y="0"/>
                </a:lnTo>
                <a:lnTo>
                  <a:pt x="2700040" y="1350454"/>
                </a:lnTo>
                <a:lnTo>
                  <a:pt x="2049430" y="1350454"/>
                </a:lnTo>
                <a:lnTo>
                  <a:pt x="1597005" y="1746467"/>
                </a:lnTo>
                <a:lnTo>
                  <a:pt x="1763453" y="1350454"/>
                </a:lnTo>
                <a:lnTo>
                  <a:pt x="0" y="1350454"/>
                </a:lnTo>
                <a:close/>
              </a:path>
            </a:pathLst>
          </a:cu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sz="1200" i="1" dirty="0">
              <a:solidFill>
                <a:srgbClr val="252525"/>
              </a:solidFill>
              <a:latin typeface="Segoe UI" panose="020B0502040204020203" pitchFamily="34" charset="0"/>
              <a:cs typeface="Segoe UI" panose="020B0502040204020203" pitchFamily="34" charset="0"/>
            </a:endParaRPr>
          </a:p>
        </p:txBody>
      </p:sp>
      <p:sp>
        <p:nvSpPr>
          <p:cNvPr id="32" name="Rectangle à coins arrondis 4">
            <a:extLst>
              <a:ext uri="{FF2B5EF4-FFF2-40B4-BE49-F238E27FC236}">
                <a16:creationId xmlns:a16="http://schemas.microsoft.com/office/drawing/2014/main" id="{A0ED281A-BCA0-DB83-F9CF-340BBF25B131}"/>
              </a:ext>
            </a:extLst>
          </p:cNvPr>
          <p:cNvSpPr/>
          <p:nvPr/>
        </p:nvSpPr>
        <p:spPr>
          <a:xfrm>
            <a:off x="1258888" y="1455626"/>
            <a:ext cx="2088976" cy="1350453"/>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valeurs métier (processus et informations majeures) permettant </a:t>
            </a:r>
          </a:p>
          <a:p>
            <a:pPr algn="ctr"/>
            <a:r>
              <a:rPr lang="fr-FR" sz="1200" i="1" dirty="0">
                <a:solidFill>
                  <a:schemeClr val="bg1">
                    <a:lumMod val="75000"/>
                  </a:schemeClr>
                </a:solidFill>
                <a:latin typeface="Segoe UI" panose="020B0502040204020203" pitchFamily="34" charset="0"/>
                <a:cs typeface="Segoe UI" panose="020B0502040204020203" pitchFamily="34" charset="0"/>
              </a:rPr>
              <a:t>à l’objet étudié de réaliser</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ses missions ?</a:t>
            </a:r>
          </a:p>
        </p:txBody>
      </p:sp>
      <p:sp>
        <p:nvSpPr>
          <p:cNvPr id="33" name="Rectangle à coins arrondis 6">
            <a:extLst>
              <a:ext uri="{FF2B5EF4-FFF2-40B4-BE49-F238E27FC236}">
                <a16:creationId xmlns:a16="http://schemas.microsoft.com/office/drawing/2014/main" id="{2EEEE16C-3820-39D9-2292-4915AAE97A19}"/>
              </a:ext>
            </a:extLst>
          </p:cNvPr>
          <p:cNvSpPr/>
          <p:nvPr/>
        </p:nvSpPr>
        <p:spPr>
          <a:xfrm>
            <a:off x="877562" y="2931790"/>
            <a:ext cx="1886436" cy="129614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i="1" dirty="0">
                <a:solidFill>
                  <a:srgbClr val="252525"/>
                </a:solidFill>
                <a:latin typeface="Segoe UI" panose="020B0502040204020203" pitchFamily="34" charset="0"/>
                <a:cs typeface="Segoe UI" panose="020B0502040204020203" pitchFamily="34" charset="0"/>
              </a:rPr>
              <a:t>A quoi sert l’objet de l’étude ? Quelles sont</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missions principales,</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ses finalités ?</a:t>
            </a:r>
          </a:p>
        </p:txBody>
      </p:sp>
      <p:sp>
        <p:nvSpPr>
          <p:cNvPr id="34" name="Rectangle à coins arrondis 7">
            <a:extLst>
              <a:ext uri="{FF2B5EF4-FFF2-40B4-BE49-F238E27FC236}">
                <a16:creationId xmlns:a16="http://schemas.microsoft.com/office/drawing/2014/main" id="{9B1F540D-511A-3A3D-5451-CA194519815F}"/>
              </a:ext>
            </a:extLst>
          </p:cNvPr>
          <p:cNvSpPr/>
          <p:nvPr/>
        </p:nvSpPr>
        <p:spPr>
          <a:xfrm>
            <a:off x="3491881" y="1455627"/>
            <a:ext cx="2700040" cy="135045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biens supports (services numériques, réseaux informatiques, ressources humaines, locaux) qui permettent de mener à bien ces processus ou traiter ces informations ?</a:t>
            </a:r>
          </a:p>
        </p:txBody>
      </p:sp>
      <p:sp>
        <p:nvSpPr>
          <p:cNvPr id="35" name="Forme libre 34">
            <a:extLst>
              <a:ext uri="{FF2B5EF4-FFF2-40B4-BE49-F238E27FC236}">
                <a16:creationId xmlns:a16="http://schemas.microsoft.com/office/drawing/2014/main" id="{B23B2949-B609-A6F1-1AD1-A01F88B3E404}"/>
              </a:ext>
            </a:extLst>
          </p:cNvPr>
          <p:cNvSpPr/>
          <p:nvPr/>
        </p:nvSpPr>
        <p:spPr>
          <a:xfrm rot="16860611">
            <a:off x="1406806" y="2246688"/>
            <a:ext cx="1367479" cy="2588923"/>
          </a:xfrm>
          <a:custGeom>
            <a:avLst/>
            <a:gdLst>
              <a:gd name="connsiteX0" fmla="*/ 1007201 w 1367479"/>
              <a:gd name="connsiteY0" fmla="*/ 0 h 2588923"/>
              <a:gd name="connsiteX1" fmla="*/ 1367479 w 1367479"/>
              <a:gd name="connsiteY1" fmla="*/ 1851713 h 2588923"/>
              <a:gd name="connsiteX2" fmla="*/ 972865 w 1367479"/>
              <a:gd name="connsiteY2" fmla="*/ 1928491 h 2588923"/>
              <a:gd name="connsiteX3" fmla="*/ 958044 w 1367479"/>
              <a:gd name="connsiteY3" fmla="*/ 2588923 h 2588923"/>
              <a:gd name="connsiteX4" fmla="*/ 742819 w 1367479"/>
              <a:gd name="connsiteY4" fmla="*/ 1973250 h 2588923"/>
              <a:gd name="connsiteX5" fmla="*/ 360278 w 1367479"/>
              <a:gd name="connsiteY5" fmla="*/ 2047679 h 2588923"/>
              <a:gd name="connsiteX6" fmla="*/ 0 w 1367479"/>
              <a:gd name="connsiteY6" fmla="*/ 195966 h 2588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79" h="2588923">
                <a:moveTo>
                  <a:pt x="1007201" y="0"/>
                </a:moveTo>
                <a:lnTo>
                  <a:pt x="1367479" y="1851713"/>
                </a:lnTo>
                <a:lnTo>
                  <a:pt x="972865" y="1928491"/>
                </a:lnTo>
                <a:lnTo>
                  <a:pt x="958044" y="2588923"/>
                </a:lnTo>
                <a:lnTo>
                  <a:pt x="742819" y="1973250"/>
                </a:lnTo>
                <a:lnTo>
                  <a:pt x="360278" y="2047679"/>
                </a:lnTo>
                <a:lnTo>
                  <a:pt x="0" y="19596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sp>
        <p:nvSpPr>
          <p:cNvPr id="36" name="Rectangle à coins arrondis 6">
            <a:extLst>
              <a:ext uri="{FF2B5EF4-FFF2-40B4-BE49-F238E27FC236}">
                <a16:creationId xmlns:a16="http://schemas.microsoft.com/office/drawing/2014/main" id="{F8CA284B-D95A-AB0F-BD0D-3FEBC63E6A60}"/>
              </a:ext>
            </a:extLst>
          </p:cNvPr>
          <p:cNvSpPr/>
          <p:nvPr/>
        </p:nvSpPr>
        <p:spPr>
          <a:xfrm>
            <a:off x="877562" y="2976421"/>
            <a:ext cx="1886436" cy="102608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A quoi sert l’objet de l’étude ? Quelles sont ses missions principales,</a:t>
            </a:r>
            <a:br>
              <a:rPr lang="fr-FR" sz="1200" i="1" dirty="0">
                <a:solidFill>
                  <a:schemeClr val="bg1">
                    <a:lumMod val="75000"/>
                  </a:schemeClr>
                </a:solidFill>
                <a:latin typeface="Segoe UI" panose="020B0502040204020203" pitchFamily="34" charset="0"/>
                <a:cs typeface="Segoe UI" panose="020B0502040204020203" pitchFamily="34" charset="0"/>
              </a:rPr>
            </a:br>
            <a:r>
              <a:rPr lang="fr-FR" sz="1200" i="1" dirty="0">
                <a:solidFill>
                  <a:schemeClr val="bg1">
                    <a:lumMod val="75000"/>
                  </a:schemeClr>
                </a:solidFill>
                <a:latin typeface="Segoe UI" panose="020B0502040204020203" pitchFamily="34" charset="0"/>
                <a:cs typeface="Segoe UI" panose="020B0502040204020203" pitchFamily="34" charset="0"/>
              </a:rPr>
              <a:t>ses finalités ?</a:t>
            </a:r>
          </a:p>
        </p:txBody>
      </p:sp>
      <p:sp>
        <p:nvSpPr>
          <p:cNvPr id="40" name="Rectangle à coins arrondis 11">
            <a:extLst>
              <a:ext uri="{FF2B5EF4-FFF2-40B4-BE49-F238E27FC236}">
                <a16:creationId xmlns:a16="http://schemas.microsoft.com/office/drawing/2014/main" id="{03B759E4-322B-D048-1844-4502B4D0E1DD}"/>
              </a:ext>
            </a:extLst>
          </p:cNvPr>
          <p:cNvSpPr/>
          <p:nvPr/>
        </p:nvSpPr>
        <p:spPr>
          <a:xfrm>
            <a:off x="6362592" y="2976421"/>
            <a:ext cx="2126563" cy="103232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 est le socle de</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sécurité applicable?</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(exigences contractuelles / règlementaires / PSSI)</a:t>
            </a:r>
          </a:p>
        </p:txBody>
      </p:sp>
      <p:sp>
        <p:nvSpPr>
          <p:cNvPr id="2" name="Title 4">
            <a:extLst>
              <a:ext uri="{FF2B5EF4-FFF2-40B4-BE49-F238E27FC236}">
                <a16:creationId xmlns:a16="http://schemas.microsoft.com/office/drawing/2014/main" id="{318D8C22-5B89-14F3-7EED-B11414A09F32}"/>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Déterminer le socle de sécurité</a:t>
            </a:r>
          </a:p>
        </p:txBody>
      </p:sp>
      <p:sp>
        <p:nvSpPr>
          <p:cNvPr id="3" name="ZoneTexte 2">
            <a:extLst>
              <a:ext uri="{FF2B5EF4-FFF2-40B4-BE49-F238E27FC236}">
                <a16:creationId xmlns:a16="http://schemas.microsoft.com/office/drawing/2014/main" id="{6727A57F-63EE-26D6-4E16-2EBD5D6FF089}"/>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 • </a:t>
            </a:r>
            <a:r>
              <a:rPr lang="fr-FR" sz="1400" b="0" dirty="0">
                <a:solidFill>
                  <a:srgbClr val="E6007E"/>
                </a:solidFill>
                <a:latin typeface="Segoe UI" panose="020B0502040204020203" pitchFamily="34" charset="0"/>
                <a:ea typeface="+mn-ea"/>
                <a:cs typeface="Segoe UI" panose="020B0502040204020203" pitchFamily="34" charset="0"/>
              </a:rPr>
              <a:t>Les questions à se poser</a:t>
            </a:r>
            <a:r>
              <a:rPr lang="fr-FR" sz="1400" dirty="0">
                <a:solidFill>
                  <a:srgbClr val="E6007E"/>
                </a:solidFill>
                <a:latin typeface="Segoe UI" panose="020B0502040204020203" pitchFamily="34" charset="0"/>
                <a:cs typeface="Segoe UI" panose="020B0502040204020203" pitchFamily="34" charset="0"/>
              </a:rPr>
              <a:t> </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81462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40C98E3D-1348-55E5-86C4-DB46D495DCF2}"/>
              </a:ext>
            </a:extLst>
          </p:cNvPr>
          <p:cNvGrpSpPr/>
          <p:nvPr/>
        </p:nvGrpSpPr>
        <p:grpSpPr>
          <a:xfrm>
            <a:off x="1259632" y="1056624"/>
            <a:ext cx="4746392" cy="3747151"/>
            <a:chOff x="-5497053" y="832531"/>
            <a:chExt cx="4746392" cy="3747151"/>
          </a:xfrm>
        </p:grpSpPr>
        <p:pic>
          <p:nvPicPr>
            <p:cNvPr id="6" name="Image 5">
              <a:extLst>
                <a:ext uri="{FF2B5EF4-FFF2-40B4-BE49-F238E27FC236}">
                  <a16:creationId xmlns:a16="http://schemas.microsoft.com/office/drawing/2014/main" id="{EDEC08BB-6714-3D06-449E-2AC484F65C60}"/>
                </a:ext>
              </a:extLst>
            </p:cNvPr>
            <p:cNvPicPr>
              <a:picLocks noChangeAspect="1"/>
            </p:cNvPicPr>
            <p:nvPr/>
          </p:nvPicPr>
          <p:blipFill>
            <a:blip r:embed="rId4"/>
            <a:stretch>
              <a:fillRect/>
            </a:stretch>
          </p:blipFill>
          <p:spPr>
            <a:xfrm>
              <a:off x="-5497053" y="832531"/>
              <a:ext cx="4746392" cy="3747151"/>
            </a:xfrm>
            <a:prstGeom prst="rect">
              <a:avLst/>
            </a:prstGeom>
          </p:spPr>
        </p:pic>
        <p:sp>
          <p:nvSpPr>
            <p:cNvPr id="7" name="Organigramme : Extraire 4">
              <a:extLst>
                <a:ext uri="{FF2B5EF4-FFF2-40B4-BE49-F238E27FC236}">
                  <a16:creationId xmlns:a16="http://schemas.microsoft.com/office/drawing/2014/main" id="{FFE39616-4F60-8560-11A0-C0E1C443B36E}"/>
                </a:ext>
              </a:extLst>
            </p:cNvPr>
            <p:cNvSpPr/>
            <p:nvPr/>
          </p:nvSpPr>
          <p:spPr>
            <a:xfrm>
              <a:off x="-4051481" y="1530158"/>
              <a:ext cx="1368152" cy="536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Appréciation</a:t>
              </a:r>
            </a:p>
            <a:p>
              <a:pPr algn="ctr"/>
              <a:r>
                <a:rPr lang="fr-FR" sz="900" b="1" cap="all" dirty="0">
                  <a:solidFill>
                    <a:schemeClr val="bg1"/>
                  </a:solidFill>
                  <a:latin typeface="Segoe UI Semibold" panose="020B0502040204020203" pitchFamily="34" charset="0"/>
                  <a:cs typeface="Segoe UI Semibold" panose="020B0502040204020203" pitchFamily="34" charset="0"/>
                </a:rPr>
                <a:t>des risques</a:t>
              </a:r>
            </a:p>
            <a:p>
              <a:pPr algn="ctr"/>
              <a:r>
                <a:rPr lang="fr-FR" sz="900" b="1" cap="all" dirty="0">
                  <a:solidFill>
                    <a:schemeClr val="bg1"/>
                  </a:solidFill>
                  <a:latin typeface="Segoe UI Semibold" panose="020B0502040204020203" pitchFamily="34" charset="0"/>
                  <a:cs typeface="Segoe UI Semibold" panose="020B0502040204020203" pitchFamily="34" charset="0"/>
                </a:rPr>
                <a:t>numériques</a:t>
              </a:r>
            </a:p>
          </p:txBody>
        </p:sp>
        <p:sp>
          <p:nvSpPr>
            <p:cNvPr id="8" name="Rectangle 7">
              <a:extLst>
                <a:ext uri="{FF2B5EF4-FFF2-40B4-BE49-F238E27FC236}">
                  <a16:creationId xmlns:a16="http://schemas.microsoft.com/office/drawing/2014/main" id="{8A798F93-E25B-C84A-4139-8AF8254E36F8}"/>
                </a:ext>
              </a:extLst>
            </p:cNvPr>
            <p:cNvSpPr/>
            <p:nvPr/>
          </p:nvSpPr>
          <p:spPr>
            <a:xfrm>
              <a:off x="-4623703" y="2102109"/>
              <a:ext cx="2516438" cy="1197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Cadre règlementaire </a:t>
              </a:r>
            </a:p>
            <a:p>
              <a:pPr algn="ctr"/>
              <a:r>
                <a:rPr lang="fr-FR" sz="900" b="1" cap="all" dirty="0">
                  <a:solidFill>
                    <a:schemeClr val="bg1"/>
                  </a:solidFill>
                  <a:latin typeface="Segoe UI Semibold" panose="020B0502040204020203" pitchFamily="34" charset="0"/>
                  <a:cs typeface="Segoe UI Semibold" panose="020B0502040204020203" pitchFamily="34" charset="0"/>
                </a:rPr>
                <a:t>et normatif</a:t>
              </a:r>
            </a:p>
          </p:txBody>
        </p:sp>
        <p:sp>
          <p:nvSpPr>
            <p:cNvPr id="9" name="Rectangle 8">
              <a:extLst>
                <a:ext uri="{FF2B5EF4-FFF2-40B4-BE49-F238E27FC236}">
                  <a16:creationId xmlns:a16="http://schemas.microsoft.com/office/drawing/2014/main" id="{F82B6916-A655-E169-20DD-6D2F763AACF8}"/>
                </a:ext>
              </a:extLst>
            </p:cNvPr>
            <p:cNvSpPr/>
            <p:nvPr/>
          </p:nvSpPr>
          <p:spPr>
            <a:xfrm>
              <a:off x="-4645024" y="3299702"/>
              <a:ext cx="2609767" cy="1269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Principes de basE</a:t>
              </a:r>
            </a:p>
            <a:p>
              <a:pPr algn="ctr"/>
              <a:r>
                <a:rPr lang="fr-FR" sz="900" b="1" cap="all" dirty="0">
                  <a:solidFill>
                    <a:schemeClr val="bg1"/>
                  </a:solidFill>
                  <a:latin typeface="Segoe UI Semibold" panose="020B0502040204020203" pitchFamily="34" charset="0"/>
                  <a:cs typeface="Segoe UI Semibold" panose="020B0502040204020203" pitchFamily="34" charset="0"/>
                </a:rPr>
                <a:t> et hygiène</a:t>
              </a:r>
            </a:p>
          </p:txBody>
        </p:sp>
        <p:sp>
          <p:nvSpPr>
            <p:cNvPr id="10" name="Rectangle 9">
              <a:extLst>
                <a:ext uri="{FF2B5EF4-FFF2-40B4-BE49-F238E27FC236}">
                  <a16:creationId xmlns:a16="http://schemas.microsoft.com/office/drawing/2014/main" id="{D32E1B2E-68D6-10B9-C3C5-E9EC701B8B72}"/>
                </a:ext>
              </a:extLst>
            </p:cNvPr>
            <p:cNvSpPr/>
            <p:nvPr/>
          </p:nvSpPr>
          <p:spPr>
            <a:xfrm>
              <a:off x="-2187819" y="1364395"/>
              <a:ext cx="1133467"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000" i="1" dirty="0">
                  <a:solidFill>
                    <a:srgbClr val="000000"/>
                  </a:solidFill>
                  <a:latin typeface="Calibri" panose="020F0502020204030204" pitchFamily="34" charset="0"/>
                </a:rPr>
                <a:t>Approche par « scénarios »</a:t>
              </a:r>
            </a:p>
          </p:txBody>
        </p:sp>
        <p:sp>
          <p:nvSpPr>
            <p:cNvPr id="12" name="Rectangle 11">
              <a:extLst>
                <a:ext uri="{FF2B5EF4-FFF2-40B4-BE49-F238E27FC236}">
                  <a16:creationId xmlns:a16="http://schemas.microsoft.com/office/drawing/2014/main" id="{DA8DBA12-8174-B8F0-BF6F-63889A717528}"/>
                </a:ext>
              </a:extLst>
            </p:cNvPr>
            <p:cNvSpPr/>
            <p:nvPr/>
          </p:nvSpPr>
          <p:spPr>
            <a:xfrm>
              <a:off x="-1930601" y="3127190"/>
              <a:ext cx="876250"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000" i="1" dirty="0">
                  <a:solidFill>
                    <a:srgbClr val="000000"/>
                  </a:solidFill>
                  <a:latin typeface="Calibri" panose="020F0502020204030204" pitchFamily="34" charset="0"/>
                </a:rPr>
                <a:t>Approche par « conformité »</a:t>
              </a:r>
            </a:p>
          </p:txBody>
        </p:sp>
      </p:grpSp>
      <p:sp>
        <p:nvSpPr>
          <p:cNvPr id="3" name="Rectangle 2">
            <a:extLst>
              <a:ext uri="{FF2B5EF4-FFF2-40B4-BE49-F238E27FC236}">
                <a16:creationId xmlns:a16="http://schemas.microsoft.com/office/drawing/2014/main" id="{B223910A-40BB-827A-E3BD-8262F5992A58}"/>
              </a:ext>
            </a:extLst>
          </p:cNvPr>
          <p:cNvSpPr/>
          <p:nvPr/>
        </p:nvSpPr>
        <p:spPr>
          <a:xfrm>
            <a:off x="6119813" y="2956907"/>
            <a:ext cx="2700337" cy="1919887"/>
          </a:xfrm>
          <a:prstGeom prst="rect">
            <a:avLst/>
          </a:prstGeom>
          <a:noFill/>
          <a:ln w="25400" cap="flat" cmpd="sng" algn="ctr">
            <a:noFill/>
            <a:prstDash val="solid"/>
          </a:ln>
          <a:effectLst/>
        </p:spPr>
        <p:txBody>
          <a:bodyPr lIns="0" tIns="0" rIns="0" bIns="0" rtlCol="0" anchor="t"/>
          <a:lstStyle/>
          <a:p>
            <a:pPr>
              <a:spcAft>
                <a:spcPts val="300"/>
              </a:spcAft>
              <a:buClr>
                <a:schemeClr val="tx2"/>
              </a:buClr>
              <a:buSzPct val="100000"/>
              <a:defRPr/>
            </a:pPr>
            <a:r>
              <a:rPr lang="fr-FR" sz="1000" dirty="0">
                <a:solidFill>
                  <a:srgbClr val="252525"/>
                </a:solidFill>
                <a:latin typeface="Segoe UI" panose="020B0502040204020203" pitchFamily="34" charset="0"/>
                <a:cs typeface="Segoe UI" panose="020B0502040204020203" pitchFamily="34" charset="0"/>
              </a:rPr>
              <a:t>Identifier les règles applicables à l’objet de l’étude :</a:t>
            </a:r>
          </a:p>
          <a:p>
            <a:pPr marL="88900" indent="-88900">
              <a:spcAft>
                <a:spcPts val="300"/>
              </a:spcAft>
              <a:buClr>
                <a:srgbClr val="E7007E"/>
              </a:buClr>
              <a:buSzPct val="100000"/>
              <a:buFont typeface="Arial" panose="020B0604020202020204" pitchFamily="34" charset="0"/>
              <a:buChar char="•"/>
              <a:defRPr/>
            </a:pPr>
            <a:r>
              <a:rPr lang="fr-FR" sz="1000" b="1" dirty="0">
                <a:solidFill>
                  <a:srgbClr val="252525"/>
                </a:solidFill>
                <a:latin typeface="Segoe UI" panose="020B0502040204020203" pitchFamily="34" charset="0"/>
                <a:cs typeface="Segoe UI" panose="020B0502040204020203" pitchFamily="34" charset="0"/>
              </a:rPr>
              <a:t>Référentiels externes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Guides de recommandations de l’ANSSI, etc.</a:t>
            </a:r>
          </a:p>
          <a:p>
            <a:pPr marL="88900" indent="-88900">
              <a:spcAft>
                <a:spcPts val="300"/>
              </a:spcAft>
              <a:buClr>
                <a:srgbClr val="E7007E"/>
              </a:buClr>
              <a:buSzPct val="100000"/>
              <a:buFont typeface="Arial" panose="020B0604020202020204" pitchFamily="34" charset="0"/>
              <a:buChar char="•"/>
              <a:defRPr/>
            </a:pPr>
            <a:r>
              <a:rPr lang="fr-FR" sz="1000" b="1" dirty="0">
                <a:solidFill>
                  <a:srgbClr val="252525"/>
                </a:solidFill>
                <a:latin typeface="Segoe UI" panose="020B0502040204020203" pitchFamily="34" charset="0"/>
                <a:cs typeface="Segoe UI" panose="020B0502040204020203" pitchFamily="34" charset="0"/>
              </a:rPr>
              <a:t>Référentiels internes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Règles de sécurité internes à l’organisation (PSSI).</a:t>
            </a:r>
          </a:p>
          <a:p>
            <a:pPr marL="88900" indent="-88900">
              <a:spcAft>
                <a:spcPts val="300"/>
              </a:spcAft>
              <a:buClr>
                <a:srgbClr val="E7007E"/>
              </a:buClr>
              <a:buSzPct val="100000"/>
              <a:buFont typeface="Arial" panose="020B0604020202020204" pitchFamily="34" charset="0"/>
              <a:buChar char="•"/>
              <a:defRPr/>
            </a:pPr>
            <a:r>
              <a:rPr lang="fr-FR" sz="1000" b="1" dirty="0">
                <a:solidFill>
                  <a:srgbClr val="252525"/>
                </a:solidFill>
                <a:latin typeface="Segoe UI" panose="020B0502040204020203" pitchFamily="34" charset="0"/>
                <a:cs typeface="Segoe UI" panose="020B0502040204020203" pitchFamily="34" charset="0"/>
              </a:rPr>
              <a:t>Normes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Famille ISO 27000, etc.</a:t>
            </a:r>
          </a:p>
          <a:p>
            <a:pPr marL="88900" indent="-88900">
              <a:spcAft>
                <a:spcPts val="300"/>
              </a:spcAft>
              <a:buClr>
                <a:srgbClr val="E7007E"/>
              </a:buClr>
              <a:buSzPct val="100000"/>
              <a:buFont typeface="Arial" panose="020B0604020202020204" pitchFamily="34" charset="0"/>
              <a:buChar char="•"/>
              <a:defRPr/>
            </a:pPr>
            <a:r>
              <a:rPr lang="fr-FR" sz="1000" b="1" dirty="0">
                <a:solidFill>
                  <a:srgbClr val="252525"/>
                </a:solidFill>
                <a:latin typeface="Segoe UI" panose="020B0502040204020203" pitchFamily="34" charset="0"/>
                <a:cs typeface="Segoe UI" panose="020B0502040204020203" pitchFamily="34" charset="0"/>
              </a:rPr>
              <a:t>Règlementations en vigueur</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IGI 1300, II 901, LPM, directive NIS, RGS, etc.</a:t>
            </a:r>
            <a:endParaRPr lang="fr-FR" sz="1400" b="1" u="sng" dirty="0">
              <a:solidFill>
                <a:schemeClr val="tx2"/>
              </a:solidFill>
              <a:latin typeface="Calibri" panose="020F0502020204030204" pitchFamily="34" charset="0"/>
            </a:endParaRPr>
          </a:p>
        </p:txBody>
      </p:sp>
      <p:sp>
        <p:nvSpPr>
          <p:cNvPr id="5" name="Rectangle 4">
            <a:extLst>
              <a:ext uri="{FF2B5EF4-FFF2-40B4-BE49-F238E27FC236}">
                <a16:creationId xmlns:a16="http://schemas.microsoft.com/office/drawing/2014/main" id="{0EDBCC5E-6F55-4BDE-20CB-BBD7578A775C}"/>
              </a:ext>
            </a:extLst>
          </p:cNvPr>
          <p:cNvSpPr/>
          <p:nvPr/>
        </p:nvSpPr>
        <p:spPr>
          <a:xfrm>
            <a:off x="6119813" y="2319338"/>
            <a:ext cx="2700337" cy="540000"/>
          </a:xfrm>
          <a:prstGeom prst="rect">
            <a:avLst/>
          </a:prstGeom>
          <a:solidFill>
            <a:srgbClr val="E7007E"/>
          </a:solidFill>
          <a:ln w="25400" cap="flat" cmpd="sng" algn="ctr">
            <a:noFill/>
            <a:prstDash val="solid"/>
          </a:ln>
          <a:effectLst/>
        </p:spPr>
        <p:txBody>
          <a:bodyPr rtlCol="0" anchor="ctr"/>
          <a:lstStyle/>
          <a:p>
            <a:pPr algn="ctr">
              <a:defRPr/>
            </a:pPr>
            <a:r>
              <a:rPr lang="fr-FR" sz="1000" b="1" dirty="0">
                <a:solidFill>
                  <a:schemeClr val="bg1"/>
                </a:solidFill>
                <a:latin typeface="Segoe UI" panose="020B0502040204020203" pitchFamily="34" charset="0"/>
                <a:cs typeface="Segoe UI" panose="020B0502040204020203" pitchFamily="34" charset="0"/>
              </a:rPr>
              <a:t>Socle de sécurité</a:t>
            </a:r>
          </a:p>
          <a:p>
            <a:pPr algn="ctr">
              <a:defRPr/>
            </a:pPr>
            <a:r>
              <a:rPr lang="fr-FR" sz="1000" dirty="0">
                <a:solidFill>
                  <a:schemeClr val="bg1"/>
                </a:solidFill>
                <a:latin typeface="Segoe UI" panose="020B0502040204020203" pitchFamily="34" charset="0"/>
                <a:cs typeface="Segoe UI" panose="020B0502040204020203" pitchFamily="34" charset="0"/>
              </a:rPr>
              <a:t>Approche par « conformité »</a:t>
            </a:r>
          </a:p>
        </p:txBody>
      </p:sp>
      <p:grpSp>
        <p:nvGrpSpPr>
          <p:cNvPr id="18" name="Groupe 17">
            <a:extLst>
              <a:ext uri="{FF2B5EF4-FFF2-40B4-BE49-F238E27FC236}">
                <a16:creationId xmlns:a16="http://schemas.microsoft.com/office/drawing/2014/main" id="{F0D6C455-633D-6304-9DA1-D2559FBE5543}"/>
              </a:ext>
            </a:extLst>
          </p:cNvPr>
          <p:cNvGrpSpPr/>
          <p:nvPr/>
        </p:nvGrpSpPr>
        <p:grpSpPr>
          <a:xfrm>
            <a:off x="6126445" y="1056624"/>
            <a:ext cx="2694028" cy="705002"/>
            <a:chOff x="6126445" y="3731074"/>
            <a:chExt cx="2694028" cy="705002"/>
          </a:xfrm>
        </p:grpSpPr>
        <p:sp>
          <p:nvSpPr>
            <p:cNvPr id="13" name="Rectangle 12">
              <a:extLst>
                <a:ext uri="{FF2B5EF4-FFF2-40B4-BE49-F238E27FC236}">
                  <a16:creationId xmlns:a16="http://schemas.microsoft.com/office/drawing/2014/main" id="{9D9CCBD9-FC3A-5C90-0D15-49724A43E097}"/>
                </a:ext>
              </a:extLst>
            </p:cNvPr>
            <p:cNvSpPr/>
            <p:nvPr/>
          </p:nvSpPr>
          <p:spPr>
            <a:xfrm>
              <a:off x="6126445" y="3731074"/>
              <a:ext cx="2694028" cy="705002"/>
            </a:xfrm>
            <a:prstGeom prst="rect">
              <a:avLst/>
            </a:prstGeom>
            <a:noFill/>
            <a:ln w="22225">
              <a:solidFill>
                <a:srgbClr val="E7007E"/>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44000" bIns="0" rtlCol="0" anchor="t">
              <a:noAutofit/>
            </a:bodyPr>
            <a:lstStyle/>
            <a:p>
              <a:pPr marL="0" indent="0">
                <a:buNone/>
              </a:pPr>
              <a:r>
                <a:rPr lang="fr-FR" sz="1000" b="1" i="1" dirty="0">
                  <a:solidFill>
                    <a:srgbClr val="E7007E"/>
                  </a:solidFill>
                  <a:latin typeface="Segoe UI" panose="020B0502040204020203" pitchFamily="34" charset="0"/>
                  <a:cs typeface="Segoe UI" panose="020B0502040204020203" pitchFamily="34" charset="0"/>
                </a:rPr>
                <a:t>Important ! </a:t>
              </a:r>
            </a:p>
            <a:p>
              <a:pPr marL="0" lvl="1"/>
              <a:r>
                <a:rPr lang="fr-FR" sz="1000" i="1" dirty="0">
                  <a:solidFill>
                    <a:srgbClr val="252525"/>
                  </a:solidFill>
                  <a:latin typeface="Segoe UI" panose="020B0502040204020203" pitchFamily="34" charset="0"/>
                  <a:cs typeface="Segoe UI" panose="020B0502040204020203" pitchFamily="34" charset="0"/>
                </a:rPr>
                <a:t>Bien identifier les écarts et leurs</a:t>
              </a:r>
            </a:p>
            <a:p>
              <a:pPr marL="0" lvl="1"/>
              <a:r>
                <a:rPr lang="fr-FR" sz="1000" i="1" dirty="0">
                  <a:solidFill>
                    <a:srgbClr val="252525"/>
                  </a:solidFill>
                  <a:latin typeface="Segoe UI" panose="020B0502040204020203" pitchFamily="34" charset="0"/>
                  <a:cs typeface="Segoe UI" panose="020B0502040204020203" pitchFamily="34" charset="0"/>
                </a:rPr>
                <a:t>causes</a:t>
              </a: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a:t>
              </a:r>
            </a:p>
          </p:txBody>
        </p:sp>
        <p:pic>
          <p:nvPicPr>
            <p:cNvPr id="14" name="Image 13">
              <a:extLst>
                <a:ext uri="{FF2B5EF4-FFF2-40B4-BE49-F238E27FC236}">
                  <a16:creationId xmlns:a16="http://schemas.microsoft.com/office/drawing/2014/main" id="{5FCBAFF9-416C-6437-6CB2-B3E398365A88}"/>
                </a:ext>
              </a:extLst>
            </p:cNvPr>
            <p:cNvPicPr>
              <a:picLocks noChangeAspect="1"/>
            </p:cNvPicPr>
            <p:nvPr/>
          </p:nvPicPr>
          <p:blipFill>
            <a:blip r:embed="rId5"/>
            <a:stretch>
              <a:fillRect/>
            </a:stretch>
          </p:blipFill>
          <p:spPr>
            <a:xfrm>
              <a:off x="8359346" y="3814618"/>
              <a:ext cx="374855" cy="374855"/>
            </a:xfrm>
            <a:prstGeom prst="rect">
              <a:avLst/>
            </a:prstGeom>
          </p:spPr>
        </p:pic>
      </p:grpSp>
      <p:sp>
        <p:nvSpPr>
          <p:cNvPr id="4" name="Title 4">
            <a:extLst>
              <a:ext uri="{FF2B5EF4-FFF2-40B4-BE49-F238E27FC236}">
                <a16:creationId xmlns:a16="http://schemas.microsoft.com/office/drawing/2014/main" id="{E15F384C-002C-CE4A-B6D0-16E029BAD9C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Déterminer le socle de sécurité</a:t>
            </a:r>
          </a:p>
        </p:txBody>
      </p:sp>
      <p:sp>
        <p:nvSpPr>
          <p:cNvPr id="11" name="ZoneTexte 10">
            <a:extLst>
              <a:ext uri="{FF2B5EF4-FFF2-40B4-BE49-F238E27FC236}">
                <a16:creationId xmlns:a16="http://schemas.microsoft.com/office/drawing/2014/main" id="{A0D93772-AA69-892F-B880-E43DFFCC9E06}"/>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a:t>
            </a:r>
            <a:endParaRPr lang="fr-FR" sz="1400" b="1">
              <a:solidFill>
                <a:srgbClr val="252525"/>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0B000BF5-FEE3-4091-814F-01689A99E810}"/>
              </a:ext>
            </a:extLst>
          </p:cNvPr>
          <p:cNvSpPr/>
          <p:nvPr/>
        </p:nvSpPr>
        <p:spPr>
          <a:xfrm>
            <a:off x="289967" y="3762960"/>
            <a:ext cx="1325576" cy="847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r">
              <a:buNone/>
            </a:pPr>
            <a:r>
              <a:rPr lang="fr-FR" sz="1000" b="1" i="1" dirty="0">
                <a:solidFill>
                  <a:srgbClr val="252525"/>
                </a:solidFill>
                <a:latin typeface="Calibri" panose="020F0502020204030204" pitchFamily="34" charset="0"/>
                <a:sym typeface="Wingdings" panose="05000000000000000000" pitchFamily="2" charset="2"/>
              </a:rPr>
              <a:t> </a:t>
            </a: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Les mesures de sécurité identifiées et mises en oeuvre font désormais partie du socle de sécurité de l’organisation</a:t>
            </a:r>
          </a:p>
        </p:txBody>
      </p:sp>
      <p:sp>
        <p:nvSpPr>
          <p:cNvPr id="15" name="Rectangle 14">
            <a:extLst>
              <a:ext uri="{FF2B5EF4-FFF2-40B4-BE49-F238E27FC236}">
                <a16:creationId xmlns:a16="http://schemas.microsoft.com/office/drawing/2014/main" id="{B10E6AE0-75BC-9351-8FA4-678ECB445471}"/>
              </a:ext>
            </a:extLst>
          </p:cNvPr>
          <p:cNvSpPr/>
          <p:nvPr/>
        </p:nvSpPr>
        <p:spPr>
          <a:xfrm>
            <a:off x="289967" y="2533240"/>
            <a:ext cx="1325576" cy="76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r">
              <a:buNone/>
            </a:pP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Seuls les référentiels formulant des exigences en matière de sécurité SI sont à considérer</a:t>
            </a:r>
          </a:p>
        </p:txBody>
      </p:sp>
      <p:sp>
        <p:nvSpPr>
          <p:cNvPr id="16" name="Forme libre 15">
            <a:extLst>
              <a:ext uri="{FF2B5EF4-FFF2-40B4-BE49-F238E27FC236}">
                <a16:creationId xmlns:a16="http://schemas.microsoft.com/office/drawing/2014/main" id="{5E0070A1-FFBF-28F0-AB8F-5205DB7E409E}"/>
              </a:ext>
            </a:extLst>
          </p:cNvPr>
          <p:cNvSpPr/>
          <p:nvPr/>
        </p:nvSpPr>
        <p:spPr>
          <a:xfrm>
            <a:off x="1687551" y="3569705"/>
            <a:ext cx="249370" cy="1234070"/>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Forme libre 16">
            <a:extLst>
              <a:ext uri="{FF2B5EF4-FFF2-40B4-BE49-F238E27FC236}">
                <a16:creationId xmlns:a16="http://schemas.microsoft.com/office/drawing/2014/main" id="{910CAE71-B7F0-2A8A-7277-40489DDBD013}"/>
              </a:ext>
            </a:extLst>
          </p:cNvPr>
          <p:cNvSpPr/>
          <p:nvPr/>
        </p:nvSpPr>
        <p:spPr>
          <a:xfrm>
            <a:off x="1687551" y="2300130"/>
            <a:ext cx="249370" cy="1234069"/>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876464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e 35">
            <a:extLst>
              <a:ext uri="{FF2B5EF4-FFF2-40B4-BE49-F238E27FC236}">
                <a16:creationId xmlns:a16="http://schemas.microsoft.com/office/drawing/2014/main" id="{40C98E3D-1348-55E5-86C4-DB46D495DCF2}"/>
              </a:ext>
            </a:extLst>
          </p:cNvPr>
          <p:cNvGrpSpPr/>
          <p:nvPr/>
        </p:nvGrpSpPr>
        <p:grpSpPr>
          <a:xfrm>
            <a:off x="1259632" y="1056624"/>
            <a:ext cx="4746392" cy="3747151"/>
            <a:chOff x="-5497053" y="832531"/>
            <a:chExt cx="4746392" cy="3747151"/>
          </a:xfrm>
        </p:grpSpPr>
        <p:pic>
          <p:nvPicPr>
            <p:cNvPr id="6" name="Image 5">
              <a:extLst>
                <a:ext uri="{FF2B5EF4-FFF2-40B4-BE49-F238E27FC236}">
                  <a16:creationId xmlns:a16="http://schemas.microsoft.com/office/drawing/2014/main" id="{EDEC08BB-6714-3D06-449E-2AC484F65C60}"/>
                </a:ext>
              </a:extLst>
            </p:cNvPr>
            <p:cNvPicPr>
              <a:picLocks noChangeAspect="1"/>
            </p:cNvPicPr>
            <p:nvPr/>
          </p:nvPicPr>
          <p:blipFill>
            <a:blip r:embed="rId4"/>
            <a:stretch>
              <a:fillRect/>
            </a:stretch>
          </p:blipFill>
          <p:spPr>
            <a:xfrm>
              <a:off x="-5497053" y="832531"/>
              <a:ext cx="4746392" cy="3747151"/>
            </a:xfrm>
            <a:prstGeom prst="rect">
              <a:avLst/>
            </a:prstGeom>
          </p:spPr>
        </p:pic>
        <p:sp>
          <p:nvSpPr>
            <p:cNvPr id="7" name="Organigramme : Extraire 4">
              <a:extLst>
                <a:ext uri="{FF2B5EF4-FFF2-40B4-BE49-F238E27FC236}">
                  <a16:creationId xmlns:a16="http://schemas.microsoft.com/office/drawing/2014/main" id="{FFE39616-4F60-8560-11A0-C0E1C443B36E}"/>
                </a:ext>
              </a:extLst>
            </p:cNvPr>
            <p:cNvSpPr/>
            <p:nvPr/>
          </p:nvSpPr>
          <p:spPr>
            <a:xfrm>
              <a:off x="-4051481" y="1530158"/>
              <a:ext cx="1368152" cy="536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Appréciation</a:t>
              </a:r>
            </a:p>
            <a:p>
              <a:pPr algn="ctr"/>
              <a:r>
                <a:rPr lang="fr-FR" sz="900" b="1" cap="all" dirty="0">
                  <a:solidFill>
                    <a:schemeClr val="bg1"/>
                  </a:solidFill>
                  <a:latin typeface="Segoe UI Semibold" panose="020B0502040204020203" pitchFamily="34" charset="0"/>
                  <a:cs typeface="Segoe UI Semibold" panose="020B0502040204020203" pitchFamily="34" charset="0"/>
                </a:rPr>
                <a:t>des risques</a:t>
              </a:r>
            </a:p>
            <a:p>
              <a:pPr algn="ctr"/>
              <a:r>
                <a:rPr lang="fr-FR" sz="900" b="1" cap="all" dirty="0">
                  <a:solidFill>
                    <a:schemeClr val="bg1"/>
                  </a:solidFill>
                  <a:latin typeface="Segoe UI Semibold" panose="020B0502040204020203" pitchFamily="34" charset="0"/>
                  <a:cs typeface="Segoe UI Semibold" panose="020B0502040204020203" pitchFamily="34" charset="0"/>
                </a:rPr>
                <a:t>numériques</a:t>
              </a:r>
            </a:p>
          </p:txBody>
        </p:sp>
        <p:sp>
          <p:nvSpPr>
            <p:cNvPr id="8" name="Rectangle 7">
              <a:extLst>
                <a:ext uri="{FF2B5EF4-FFF2-40B4-BE49-F238E27FC236}">
                  <a16:creationId xmlns:a16="http://schemas.microsoft.com/office/drawing/2014/main" id="{8A798F93-E25B-C84A-4139-8AF8254E36F8}"/>
                </a:ext>
              </a:extLst>
            </p:cNvPr>
            <p:cNvSpPr/>
            <p:nvPr/>
          </p:nvSpPr>
          <p:spPr>
            <a:xfrm>
              <a:off x="-4623703" y="2102109"/>
              <a:ext cx="2516438" cy="11975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Cadre règlementaire </a:t>
              </a:r>
            </a:p>
            <a:p>
              <a:pPr algn="ctr"/>
              <a:r>
                <a:rPr lang="fr-FR" sz="900" b="1" cap="all" dirty="0">
                  <a:solidFill>
                    <a:schemeClr val="bg1"/>
                  </a:solidFill>
                  <a:latin typeface="Segoe UI Semibold" panose="020B0502040204020203" pitchFamily="34" charset="0"/>
                  <a:cs typeface="Segoe UI Semibold" panose="020B0502040204020203" pitchFamily="34" charset="0"/>
                </a:rPr>
                <a:t>et normatif</a:t>
              </a:r>
            </a:p>
          </p:txBody>
        </p:sp>
        <p:sp>
          <p:nvSpPr>
            <p:cNvPr id="9" name="Rectangle 8">
              <a:extLst>
                <a:ext uri="{FF2B5EF4-FFF2-40B4-BE49-F238E27FC236}">
                  <a16:creationId xmlns:a16="http://schemas.microsoft.com/office/drawing/2014/main" id="{F82B6916-A655-E169-20DD-6D2F763AACF8}"/>
                </a:ext>
              </a:extLst>
            </p:cNvPr>
            <p:cNvSpPr/>
            <p:nvPr/>
          </p:nvSpPr>
          <p:spPr>
            <a:xfrm>
              <a:off x="-4645024" y="3299702"/>
              <a:ext cx="2609767" cy="12695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900" b="1" cap="all" dirty="0">
                  <a:solidFill>
                    <a:schemeClr val="bg1"/>
                  </a:solidFill>
                  <a:latin typeface="Segoe UI Semibold" panose="020B0502040204020203" pitchFamily="34" charset="0"/>
                  <a:cs typeface="Segoe UI Semibold" panose="020B0502040204020203" pitchFamily="34" charset="0"/>
                </a:rPr>
                <a:t>Principes de basE</a:t>
              </a:r>
            </a:p>
            <a:p>
              <a:pPr algn="ctr"/>
              <a:r>
                <a:rPr lang="fr-FR" sz="900" b="1" cap="all" dirty="0">
                  <a:solidFill>
                    <a:schemeClr val="bg1"/>
                  </a:solidFill>
                  <a:latin typeface="Segoe UI Semibold" panose="020B0502040204020203" pitchFamily="34" charset="0"/>
                  <a:cs typeface="Segoe UI Semibold" panose="020B0502040204020203" pitchFamily="34" charset="0"/>
                </a:rPr>
                <a:t> et hygiène</a:t>
              </a:r>
            </a:p>
          </p:txBody>
        </p:sp>
        <p:sp>
          <p:nvSpPr>
            <p:cNvPr id="10" name="Rectangle 9">
              <a:extLst>
                <a:ext uri="{FF2B5EF4-FFF2-40B4-BE49-F238E27FC236}">
                  <a16:creationId xmlns:a16="http://schemas.microsoft.com/office/drawing/2014/main" id="{D32E1B2E-68D6-10B9-C3C5-E9EC701B8B72}"/>
                </a:ext>
              </a:extLst>
            </p:cNvPr>
            <p:cNvSpPr/>
            <p:nvPr/>
          </p:nvSpPr>
          <p:spPr>
            <a:xfrm>
              <a:off x="-2187819" y="1364395"/>
              <a:ext cx="1133467"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000" i="1" dirty="0">
                  <a:solidFill>
                    <a:srgbClr val="000000"/>
                  </a:solidFill>
                  <a:latin typeface="Calibri" panose="020F0502020204030204" pitchFamily="34" charset="0"/>
                </a:rPr>
                <a:t>Approche par « scénarios »</a:t>
              </a:r>
            </a:p>
          </p:txBody>
        </p:sp>
        <p:sp>
          <p:nvSpPr>
            <p:cNvPr id="12" name="Rectangle 11">
              <a:extLst>
                <a:ext uri="{FF2B5EF4-FFF2-40B4-BE49-F238E27FC236}">
                  <a16:creationId xmlns:a16="http://schemas.microsoft.com/office/drawing/2014/main" id="{DA8DBA12-8174-B8F0-BF6F-63889A717528}"/>
                </a:ext>
              </a:extLst>
            </p:cNvPr>
            <p:cNvSpPr/>
            <p:nvPr/>
          </p:nvSpPr>
          <p:spPr>
            <a:xfrm>
              <a:off x="-1930601" y="3127190"/>
              <a:ext cx="876250" cy="247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000" i="1" dirty="0">
                  <a:solidFill>
                    <a:srgbClr val="000000"/>
                  </a:solidFill>
                  <a:latin typeface="Calibri" panose="020F0502020204030204" pitchFamily="34" charset="0"/>
                </a:rPr>
                <a:t>Approche par « conformité »</a:t>
              </a:r>
            </a:p>
          </p:txBody>
        </p:sp>
      </p:grpSp>
      <p:sp>
        <p:nvSpPr>
          <p:cNvPr id="4" name="Rectangle 3">
            <a:extLst>
              <a:ext uri="{FF2B5EF4-FFF2-40B4-BE49-F238E27FC236}">
                <a16:creationId xmlns:a16="http://schemas.microsoft.com/office/drawing/2014/main" id="{5E9DCF93-76E4-432F-80A3-5878B948DA13}"/>
              </a:ext>
            </a:extLst>
          </p:cNvPr>
          <p:cNvSpPr/>
          <p:nvPr/>
        </p:nvSpPr>
        <p:spPr>
          <a:xfrm>
            <a:off x="6138128" y="1224079"/>
            <a:ext cx="2682022" cy="847439"/>
          </a:xfrm>
          <a:prstGeom prst="rect">
            <a:avLst/>
          </a:prstGeom>
          <a:ln>
            <a:solidFill>
              <a:srgbClr val="3060AA"/>
            </a:solidFill>
          </a:ln>
        </p:spPr>
        <p:style>
          <a:lnRef idx="2">
            <a:schemeClr val="accent4"/>
          </a:lnRef>
          <a:fillRef idx="1">
            <a:schemeClr val="lt1"/>
          </a:fillRef>
          <a:effectRef idx="0">
            <a:schemeClr val="accent4"/>
          </a:effectRef>
          <a:fontRef idx="minor">
            <a:schemeClr val="dk1"/>
          </a:fontRef>
        </p:style>
        <p:txBody>
          <a:bodyPr rtlCol="0" anchor="ctr"/>
          <a:lstStyle/>
          <a:p>
            <a:pPr>
              <a:spcAft>
                <a:spcPts val="300"/>
              </a:spcAft>
            </a:pPr>
            <a:r>
              <a:rPr lang="fr-FR" sz="1000" b="1" dirty="0">
                <a:solidFill>
                  <a:srgbClr val="252525"/>
                </a:solidFill>
                <a:latin typeface="Segoe UI" panose="020B0502040204020203" pitchFamily="34" charset="0"/>
                <a:cs typeface="Segoe UI" panose="020B0502040204020203" pitchFamily="34" charset="0"/>
              </a:rPr>
              <a:t>Veille cybermenace</a:t>
            </a:r>
            <a:br>
              <a:rPr lang="fr-FR" sz="1000" b="1"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Rançongiciel, applications frauduleuses, hameçonnage ciblé, etc.</a:t>
            </a:r>
          </a:p>
          <a:p>
            <a:r>
              <a:rPr lang="fr-FR" sz="1000" b="1" dirty="0">
                <a:solidFill>
                  <a:srgbClr val="252525"/>
                </a:solidFill>
                <a:latin typeface="Segoe UI" panose="020B0502040204020203" pitchFamily="34" charset="0"/>
                <a:cs typeface="Segoe UI" panose="020B0502040204020203" pitchFamily="34" charset="0"/>
              </a:rPr>
              <a:t>Guides techniques spécialisés</a:t>
            </a:r>
            <a:endParaRPr lang="fr-FR" sz="1000" dirty="0">
              <a:solidFill>
                <a:srgbClr val="252525"/>
              </a:solidFill>
              <a:latin typeface="Segoe UI" panose="020B0502040204020203" pitchFamily="34" charset="0"/>
              <a:cs typeface="Segoe UI" panose="020B0502040204020203" pitchFamily="34" charset="0"/>
            </a:endParaRPr>
          </a:p>
          <a:p>
            <a:r>
              <a:rPr lang="fr-FR" sz="1000" dirty="0">
                <a:solidFill>
                  <a:srgbClr val="252525"/>
                </a:solidFill>
                <a:latin typeface="Segoe UI" panose="020B0502040204020203" pitchFamily="34" charset="0"/>
                <a:cs typeface="Segoe UI" panose="020B0502040204020203" pitchFamily="34" charset="0"/>
              </a:rPr>
              <a:t>ANSSI, CNIL, ENISA, CIS, NIST, OWASP, etc.</a:t>
            </a:r>
          </a:p>
        </p:txBody>
      </p:sp>
      <p:sp>
        <p:nvSpPr>
          <p:cNvPr id="31" name="Rectangle 30">
            <a:extLst>
              <a:ext uri="{FF2B5EF4-FFF2-40B4-BE49-F238E27FC236}">
                <a16:creationId xmlns:a16="http://schemas.microsoft.com/office/drawing/2014/main" id="{413C7E19-A7E1-4AF9-9AEE-CDF998CFCF59}"/>
              </a:ext>
            </a:extLst>
          </p:cNvPr>
          <p:cNvSpPr/>
          <p:nvPr/>
        </p:nvSpPr>
        <p:spPr>
          <a:xfrm>
            <a:off x="6138129" y="3010616"/>
            <a:ext cx="2682022" cy="504316"/>
          </a:xfrm>
          <a:prstGeom prst="rect">
            <a:avLst/>
          </a:prstGeom>
          <a:ln w="22225">
            <a:solidFill>
              <a:srgbClr val="53A2DB"/>
            </a:solidFill>
          </a:ln>
        </p:spPr>
        <p:style>
          <a:lnRef idx="2">
            <a:schemeClr val="accent6"/>
          </a:lnRef>
          <a:fillRef idx="1">
            <a:schemeClr val="lt1"/>
          </a:fillRef>
          <a:effectRef idx="0">
            <a:schemeClr val="accent6"/>
          </a:effectRef>
          <a:fontRef idx="minor">
            <a:schemeClr val="dk1"/>
          </a:fontRef>
        </p:style>
        <p:txBody>
          <a:bodyPr rtlCol="0" anchor="ctr"/>
          <a:lstStyle/>
          <a:p>
            <a:pPr>
              <a:spcAft>
                <a:spcPts val="1200"/>
              </a:spcAft>
            </a:pPr>
            <a:r>
              <a:rPr lang="fr-FR" sz="1000" b="1" dirty="0">
                <a:solidFill>
                  <a:srgbClr val="252525"/>
                </a:solidFill>
                <a:latin typeface="Segoe UI" panose="020B0502040204020203" pitchFamily="34" charset="0"/>
                <a:cs typeface="Segoe UI" panose="020B0502040204020203" pitchFamily="34" charset="0"/>
              </a:rPr>
              <a:t>Cadre normatif</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ISO 27001, PASSI, PDIS, PRIS, PCI DSS, etc.</a:t>
            </a:r>
          </a:p>
        </p:txBody>
      </p:sp>
      <p:sp>
        <p:nvSpPr>
          <p:cNvPr id="32" name="Rectangle 31">
            <a:extLst>
              <a:ext uri="{FF2B5EF4-FFF2-40B4-BE49-F238E27FC236}">
                <a16:creationId xmlns:a16="http://schemas.microsoft.com/office/drawing/2014/main" id="{B18CCC72-8D4C-4E01-AF4F-41B7CC1264AA}"/>
              </a:ext>
            </a:extLst>
          </p:cNvPr>
          <p:cNvSpPr/>
          <p:nvPr/>
        </p:nvSpPr>
        <p:spPr>
          <a:xfrm>
            <a:off x="6138128" y="3791914"/>
            <a:ext cx="2681990" cy="867399"/>
          </a:xfrm>
          <a:prstGeom prst="rect">
            <a:avLst/>
          </a:prstGeom>
          <a:ln>
            <a:solidFill>
              <a:srgbClr val="41C0F0"/>
            </a:solidFill>
          </a:ln>
        </p:spPr>
        <p:style>
          <a:lnRef idx="2">
            <a:schemeClr val="accent5"/>
          </a:lnRef>
          <a:fillRef idx="1">
            <a:schemeClr val="lt1"/>
          </a:fillRef>
          <a:effectRef idx="0">
            <a:schemeClr val="accent5"/>
          </a:effectRef>
          <a:fontRef idx="minor">
            <a:schemeClr val="dk1"/>
          </a:fontRef>
        </p:style>
        <p:txBody>
          <a:bodyPr rtlCol="0" anchor="ctr"/>
          <a:lstStyle/>
          <a:p>
            <a:r>
              <a:rPr lang="fr-FR" sz="1000" b="1" dirty="0">
                <a:solidFill>
                  <a:srgbClr val="252525"/>
                </a:solidFill>
                <a:latin typeface="Segoe UI" panose="020B0502040204020203" pitchFamily="34" charset="0"/>
                <a:cs typeface="Segoe UI" panose="020B0502040204020203" pitchFamily="34" charset="0"/>
              </a:rPr>
              <a:t>Standards de bonnes pratiques</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Guides : ANSSI (Hygiène informatique), CNIL (Sécurité des données personnelles), PSSI de l’organisation</a:t>
            </a:r>
          </a:p>
        </p:txBody>
      </p:sp>
      <p:sp>
        <p:nvSpPr>
          <p:cNvPr id="33" name="Rectangle 32">
            <a:extLst>
              <a:ext uri="{FF2B5EF4-FFF2-40B4-BE49-F238E27FC236}">
                <a16:creationId xmlns:a16="http://schemas.microsoft.com/office/drawing/2014/main" id="{B75293AA-6B7C-40D4-B7AE-241DA102E4A8}"/>
              </a:ext>
            </a:extLst>
          </p:cNvPr>
          <p:cNvSpPr/>
          <p:nvPr/>
        </p:nvSpPr>
        <p:spPr>
          <a:xfrm>
            <a:off x="6138160" y="2348501"/>
            <a:ext cx="2681990" cy="677875"/>
          </a:xfrm>
          <a:prstGeom prst="rect">
            <a:avLst/>
          </a:prstGeom>
          <a:ln>
            <a:solidFill>
              <a:srgbClr val="53A2DB"/>
            </a:solidFill>
          </a:ln>
        </p:spPr>
        <p:style>
          <a:lnRef idx="2">
            <a:schemeClr val="accent6"/>
          </a:lnRef>
          <a:fillRef idx="1">
            <a:schemeClr val="lt1"/>
          </a:fillRef>
          <a:effectRef idx="0">
            <a:schemeClr val="accent6"/>
          </a:effectRef>
          <a:fontRef idx="minor">
            <a:schemeClr val="dk1"/>
          </a:fontRef>
        </p:style>
        <p:txBody>
          <a:bodyPr rtlCol="0" anchor="ctr"/>
          <a:lstStyle/>
          <a:p>
            <a:r>
              <a:rPr lang="fr-FR" sz="1000" b="1" dirty="0">
                <a:solidFill>
                  <a:srgbClr val="252525"/>
                </a:solidFill>
                <a:latin typeface="Segoe UI" panose="020B0502040204020203" pitchFamily="34" charset="0"/>
                <a:cs typeface="Segoe UI" panose="020B0502040204020203" pitchFamily="34" charset="0"/>
              </a:rPr>
              <a:t>Cadre règlementaire</a:t>
            </a:r>
            <a:r>
              <a:rPr lang="fr-FR" sz="1000" dirty="0">
                <a:solidFill>
                  <a:srgbClr val="252525"/>
                </a:solidFill>
                <a:latin typeface="Segoe UI" panose="020B0502040204020203" pitchFamily="34" charset="0"/>
                <a:cs typeface="Segoe UI" panose="020B0502040204020203" pitchFamily="34" charset="0"/>
              </a:rPr>
              <a:t> (national, UE, OTAN) LPM, NIS, RGPD, RGS, </a:t>
            </a:r>
            <a:r>
              <a:rPr lang="fr-FR" sz="1000" dirty="0" err="1">
                <a:solidFill>
                  <a:srgbClr val="252525"/>
                </a:solidFill>
                <a:latin typeface="Segoe UI" panose="020B0502040204020203" pitchFamily="34" charset="0"/>
                <a:cs typeface="Segoe UI" panose="020B0502040204020203" pitchFamily="34" charset="0"/>
              </a:rPr>
              <a:t>eIDAS</a:t>
            </a:r>
            <a:r>
              <a:rPr lang="fr-FR" sz="1000" dirty="0">
                <a:solidFill>
                  <a:srgbClr val="252525"/>
                </a:solidFill>
                <a:latin typeface="Segoe UI" panose="020B0502040204020203" pitchFamily="34" charset="0"/>
                <a:cs typeface="Segoe UI" panose="020B0502040204020203" pitchFamily="34" charset="0"/>
              </a:rPr>
              <a:t>, PSSI E, II 901, IGI 1300, HDS, IGI 2102, IGI 2100, etc.</a:t>
            </a:r>
          </a:p>
        </p:txBody>
      </p:sp>
      <p:cxnSp>
        <p:nvCxnSpPr>
          <p:cNvPr id="38" name="Connecteur droit 37">
            <a:extLst>
              <a:ext uri="{FF2B5EF4-FFF2-40B4-BE49-F238E27FC236}">
                <a16:creationId xmlns:a16="http://schemas.microsoft.com/office/drawing/2014/main" id="{444B05CB-1EAB-AE34-8726-2049C0E2377E}"/>
              </a:ext>
            </a:extLst>
          </p:cNvPr>
          <p:cNvCxnSpPr>
            <a:cxnSpLocks/>
            <a:endCxn id="4" idx="1"/>
          </p:cNvCxnSpPr>
          <p:nvPr/>
        </p:nvCxnSpPr>
        <p:spPr>
          <a:xfrm>
            <a:off x="5832475" y="1644650"/>
            <a:ext cx="305653" cy="3149"/>
          </a:xfrm>
          <a:prstGeom prst="line">
            <a:avLst/>
          </a:prstGeom>
          <a:ln w="12700">
            <a:solidFill>
              <a:srgbClr val="3060AA"/>
            </a:solidFill>
            <a:prstDash val="solid"/>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62B149AD-A76A-EC3E-C4BB-2E3CC687539A}"/>
              </a:ext>
            </a:extLst>
          </p:cNvPr>
          <p:cNvCxnSpPr>
            <a:cxnSpLocks/>
          </p:cNvCxnSpPr>
          <p:nvPr/>
        </p:nvCxnSpPr>
        <p:spPr>
          <a:xfrm>
            <a:off x="5832475" y="3026580"/>
            <a:ext cx="305653" cy="0"/>
          </a:xfrm>
          <a:prstGeom prst="line">
            <a:avLst/>
          </a:prstGeom>
          <a:ln w="12700">
            <a:solidFill>
              <a:srgbClr val="53A2DB"/>
            </a:solidFill>
            <a:prstDash val="solid"/>
          </a:ln>
        </p:spPr>
        <p:style>
          <a:lnRef idx="1">
            <a:schemeClr val="accent1"/>
          </a:lnRef>
          <a:fillRef idx="0">
            <a:schemeClr val="accent1"/>
          </a:fillRef>
          <a:effectRef idx="0">
            <a:schemeClr val="accent1"/>
          </a:effectRef>
          <a:fontRef idx="minor">
            <a:schemeClr val="tx1"/>
          </a:fontRef>
        </p:style>
      </p:cxnSp>
      <p:cxnSp>
        <p:nvCxnSpPr>
          <p:cNvPr id="40" name="Connecteur droit 39">
            <a:extLst>
              <a:ext uri="{FF2B5EF4-FFF2-40B4-BE49-F238E27FC236}">
                <a16:creationId xmlns:a16="http://schemas.microsoft.com/office/drawing/2014/main" id="{36B3991E-6D67-528D-497E-A9251D3119C0}"/>
              </a:ext>
            </a:extLst>
          </p:cNvPr>
          <p:cNvCxnSpPr>
            <a:cxnSpLocks/>
          </p:cNvCxnSpPr>
          <p:nvPr/>
        </p:nvCxnSpPr>
        <p:spPr>
          <a:xfrm>
            <a:off x="5832475" y="4199502"/>
            <a:ext cx="305653" cy="0"/>
          </a:xfrm>
          <a:prstGeom prst="line">
            <a:avLst/>
          </a:prstGeom>
          <a:ln w="12700">
            <a:solidFill>
              <a:srgbClr val="41C0F0"/>
            </a:solidFill>
            <a:prstDash val="solid"/>
          </a:ln>
        </p:spPr>
        <p:style>
          <a:lnRef idx="1">
            <a:schemeClr val="accent1"/>
          </a:lnRef>
          <a:fillRef idx="0">
            <a:schemeClr val="accent1"/>
          </a:fillRef>
          <a:effectRef idx="0">
            <a:schemeClr val="accent1"/>
          </a:effectRef>
          <a:fontRef idx="minor">
            <a:schemeClr val="tx1"/>
          </a:fontRef>
        </p:style>
      </p:cxnSp>
      <p:sp>
        <p:nvSpPr>
          <p:cNvPr id="3" name="Title 4">
            <a:extLst>
              <a:ext uri="{FF2B5EF4-FFF2-40B4-BE49-F238E27FC236}">
                <a16:creationId xmlns:a16="http://schemas.microsoft.com/office/drawing/2014/main" id="{AACF6560-E679-1B25-A937-459D6B4E7A35}"/>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Déterminer le socle de sécurité</a:t>
            </a:r>
          </a:p>
        </p:txBody>
      </p:sp>
      <p:sp>
        <p:nvSpPr>
          <p:cNvPr id="14" name="ZoneTexte 13">
            <a:extLst>
              <a:ext uri="{FF2B5EF4-FFF2-40B4-BE49-F238E27FC236}">
                <a16:creationId xmlns:a16="http://schemas.microsoft.com/office/drawing/2014/main" id="{B523E060-7589-5B2C-4099-FB64ADE58EF8}"/>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a:t>
            </a:r>
            <a:endParaRPr lang="fr-FR" sz="1400" b="1">
              <a:solidFill>
                <a:srgbClr val="252525"/>
              </a:solidFill>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23F767B2-F731-7887-8F24-936F2DAC1600}"/>
              </a:ext>
            </a:extLst>
          </p:cNvPr>
          <p:cNvSpPr/>
          <p:nvPr/>
        </p:nvSpPr>
        <p:spPr>
          <a:xfrm>
            <a:off x="289967" y="3762960"/>
            <a:ext cx="1325576" cy="847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r">
              <a:buNone/>
            </a:pPr>
            <a:r>
              <a:rPr lang="fr-FR" sz="1000" b="1" i="1" dirty="0">
                <a:solidFill>
                  <a:srgbClr val="252525"/>
                </a:solidFill>
                <a:latin typeface="Calibri" panose="020F0502020204030204" pitchFamily="34" charset="0"/>
                <a:sym typeface="Wingdings" panose="05000000000000000000" pitchFamily="2" charset="2"/>
              </a:rPr>
              <a:t> </a:t>
            </a: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Les mesures de sécurité identifiées et mises en oeuvre font désormais partie du socle de sécurité de l’organisation</a:t>
            </a:r>
          </a:p>
        </p:txBody>
      </p:sp>
      <p:sp>
        <p:nvSpPr>
          <p:cNvPr id="15" name="Rectangle 14">
            <a:extLst>
              <a:ext uri="{FF2B5EF4-FFF2-40B4-BE49-F238E27FC236}">
                <a16:creationId xmlns:a16="http://schemas.microsoft.com/office/drawing/2014/main" id="{B03EE296-F7F3-4278-565D-811E048F47CC}"/>
              </a:ext>
            </a:extLst>
          </p:cNvPr>
          <p:cNvSpPr/>
          <p:nvPr/>
        </p:nvSpPr>
        <p:spPr>
          <a:xfrm>
            <a:off x="289967" y="2533240"/>
            <a:ext cx="1325576" cy="7678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r">
              <a:buNone/>
            </a:pPr>
            <a:r>
              <a:rPr lang="fr-FR" sz="1000" i="1" dirty="0">
                <a:solidFill>
                  <a:srgbClr val="252525"/>
                </a:solidFill>
                <a:latin typeface="Segoe UI" panose="020B0502040204020203" pitchFamily="34" charset="0"/>
                <a:cs typeface="Segoe UI" panose="020B0502040204020203" pitchFamily="34" charset="0"/>
                <a:sym typeface="Wingdings" panose="05000000000000000000" pitchFamily="2" charset="2"/>
              </a:rPr>
              <a:t>Seuls les référentiels formulant des exigences en matière de sécurité SI sont à considérer</a:t>
            </a:r>
          </a:p>
        </p:txBody>
      </p:sp>
      <p:sp>
        <p:nvSpPr>
          <p:cNvPr id="16" name="Forme libre 15">
            <a:extLst>
              <a:ext uri="{FF2B5EF4-FFF2-40B4-BE49-F238E27FC236}">
                <a16:creationId xmlns:a16="http://schemas.microsoft.com/office/drawing/2014/main" id="{442E9285-FF81-FD5D-9B33-800BA1E7F389}"/>
              </a:ext>
            </a:extLst>
          </p:cNvPr>
          <p:cNvSpPr/>
          <p:nvPr/>
        </p:nvSpPr>
        <p:spPr>
          <a:xfrm>
            <a:off x="1687551" y="3569705"/>
            <a:ext cx="249370" cy="1234070"/>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Forme libre 17">
            <a:extLst>
              <a:ext uri="{FF2B5EF4-FFF2-40B4-BE49-F238E27FC236}">
                <a16:creationId xmlns:a16="http://schemas.microsoft.com/office/drawing/2014/main" id="{312EE5B4-37A3-BD11-316B-325358D9A220}"/>
              </a:ext>
            </a:extLst>
          </p:cNvPr>
          <p:cNvSpPr/>
          <p:nvPr/>
        </p:nvSpPr>
        <p:spPr>
          <a:xfrm>
            <a:off x="1687551" y="2300130"/>
            <a:ext cx="249370" cy="1234069"/>
          </a:xfrm>
          <a:custGeom>
            <a:avLst/>
            <a:gdLst>
              <a:gd name="connsiteX0" fmla="*/ 737875 w 741405"/>
              <a:gd name="connsiteY0" fmla="*/ 0 h 1846452"/>
              <a:gd name="connsiteX1" fmla="*/ 501331 w 741405"/>
              <a:gd name="connsiteY1" fmla="*/ 0 h 1846452"/>
              <a:gd name="connsiteX2" fmla="*/ 501331 w 741405"/>
              <a:gd name="connsiteY2" fmla="*/ 734344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37875 w 741405"/>
              <a:gd name="connsiteY0" fmla="*/ 0 h 1846452"/>
              <a:gd name="connsiteX1" fmla="*/ 501331 w 741405"/>
              <a:gd name="connsiteY1" fmla="*/ 0 h 1846452"/>
              <a:gd name="connsiteX2" fmla="*/ 501331 w 741405"/>
              <a:gd name="connsiteY2" fmla="*/ 819540 h 1846452"/>
              <a:gd name="connsiteX3" fmla="*/ 0 w 741405"/>
              <a:gd name="connsiteY3" fmla="*/ 840259 h 1846452"/>
              <a:gd name="connsiteX4" fmla="*/ 508392 w 741405"/>
              <a:gd name="connsiteY4" fmla="*/ 985010 h 1846452"/>
              <a:gd name="connsiteX5" fmla="*/ 508392 w 741405"/>
              <a:gd name="connsiteY5" fmla="*/ 1846452 h 1846452"/>
              <a:gd name="connsiteX6" fmla="*/ 741405 w 741405"/>
              <a:gd name="connsiteY6" fmla="*/ 1846452 h 1846452"/>
              <a:gd name="connsiteX0" fmla="*/ 729035 w 732565"/>
              <a:gd name="connsiteY0" fmla="*/ 0 h 1846452"/>
              <a:gd name="connsiteX1" fmla="*/ 492491 w 732565"/>
              <a:gd name="connsiteY1" fmla="*/ 0 h 1846452"/>
              <a:gd name="connsiteX2" fmla="*/ 492491 w 732565"/>
              <a:gd name="connsiteY2" fmla="*/ 819540 h 1846452"/>
              <a:gd name="connsiteX3" fmla="*/ 0 w 732565"/>
              <a:gd name="connsiteY3" fmla="*/ 907979 h 1846452"/>
              <a:gd name="connsiteX4" fmla="*/ 499552 w 732565"/>
              <a:gd name="connsiteY4" fmla="*/ 985010 h 1846452"/>
              <a:gd name="connsiteX5" fmla="*/ 499552 w 732565"/>
              <a:gd name="connsiteY5" fmla="*/ 1846452 h 1846452"/>
              <a:gd name="connsiteX6" fmla="*/ 732565 w 73256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2688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905795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83651 w 723725"/>
              <a:gd name="connsiteY2" fmla="*/ 819540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8501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90712 w 723725"/>
              <a:gd name="connsiteY4" fmla="*/ 950058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37670 w 723725"/>
              <a:gd name="connsiteY4" fmla="*/ 936951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90712 w 723725"/>
              <a:gd name="connsiteY5" fmla="*/ 1846452 h 1846452"/>
              <a:gd name="connsiteX6" fmla="*/ 723725 w 723725"/>
              <a:gd name="connsiteY6" fmla="*/ 1846452 h 1846452"/>
              <a:gd name="connsiteX0" fmla="*/ 720195 w 723725"/>
              <a:gd name="connsiteY0" fmla="*/ 0 h 1846452"/>
              <a:gd name="connsiteX1" fmla="*/ 483651 w 723725"/>
              <a:gd name="connsiteY1" fmla="*/ 0 h 1846452"/>
              <a:gd name="connsiteX2" fmla="*/ 465971 w 723725"/>
              <a:gd name="connsiteY2" fmla="*/ 837017 h 1846452"/>
              <a:gd name="connsiteX3" fmla="*/ 0 w 723725"/>
              <a:gd name="connsiteY3" fmla="*/ 897057 h 1846452"/>
              <a:gd name="connsiteX4" fmla="*/ 455350 w 723725"/>
              <a:gd name="connsiteY4" fmla="*/ 941320 h 1846452"/>
              <a:gd name="connsiteX5" fmla="*/ 446510 w 723725"/>
              <a:gd name="connsiteY5" fmla="*/ 1846452 h 1846452"/>
              <a:gd name="connsiteX6" fmla="*/ 723725 w 723725"/>
              <a:gd name="connsiteY6" fmla="*/ 1846452 h 184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725" h="1846452">
                <a:moveTo>
                  <a:pt x="720195" y="0"/>
                </a:moveTo>
                <a:lnTo>
                  <a:pt x="483651" y="0"/>
                </a:lnTo>
                <a:lnTo>
                  <a:pt x="465971" y="837017"/>
                </a:lnTo>
                <a:lnTo>
                  <a:pt x="0" y="897057"/>
                </a:lnTo>
                <a:lnTo>
                  <a:pt x="455350" y="941320"/>
                </a:lnTo>
                <a:cubicBezTo>
                  <a:pt x="452403" y="1243031"/>
                  <a:pt x="449457" y="1544741"/>
                  <a:pt x="446510" y="1846452"/>
                </a:cubicBezTo>
                <a:lnTo>
                  <a:pt x="723725" y="1846452"/>
                </a:lnTo>
              </a:path>
            </a:pathLst>
          </a:cu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32690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F1A96555-CCD0-EA2D-1E2A-22079ECE88F8}"/>
              </a:ext>
            </a:extLst>
          </p:cNvPr>
          <p:cNvPicPr>
            <a:picLocks noChangeAspect="1"/>
          </p:cNvPicPr>
          <p:nvPr/>
        </p:nvPicPr>
        <p:blipFill>
          <a:blip r:embed="rId4"/>
          <a:stretch>
            <a:fillRect/>
          </a:stretch>
        </p:blipFill>
        <p:spPr>
          <a:xfrm>
            <a:off x="1907704" y="1131590"/>
            <a:ext cx="5328592" cy="3194660"/>
          </a:xfrm>
          <a:prstGeom prst="rect">
            <a:avLst/>
          </a:prstGeom>
        </p:spPr>
      </p:pic>
      <p:sp>
        <p:nvSpPr>
          <p:cNvPr id="2" name="Title 4">
            <a:extLst>
              <a:ext uri="{FF2B5EF4-FFF2-40B4-BE49-F238E27FC236}">
                <a16:creationId xmlns:a16="http://schemas.microsoft.com/office/drawing/2014/main" id="{5821FE2F-76E9-AF59-C576-8E0C0092F8BA}"/>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Qu’est-ce qu’un risque : exemple de la voiture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4260838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3749EC02-1016-40B6-380E-A5802FD008D6}"/>
              </a:ext>
            </a:extLst>
          </p:cNvPr>
          <p:cNvGraphicFramePr>
            <a:graphicFrameLocks noGrp="1"/>
          </p:cNvGraphicFramePr>
          <p:nvPr>
            <p:extLst>
              <p:ext uri="{D42A27DB-BD31-4B8C-83A1-F6EECF244321}">
                <p14:modId xmlns:p14="http://schemas.microsoft.com/office/powerpoint/2010/main" val="1054858566"/>
              </p:ext>
            </p:extLst>
          </p:nvPr>
        </p:nvGraphicFramePr>
        <p:xfrm>
          <a:off x="540000" y="1440000"/>
          <a:ext cx="8289551" cy="3308040"/>
        </p:xfrm>
        <a:graphic>
          <a:graphicData uri="http://schemas.openxmlformats.org/drawingml/2006/table">
            <a:tbl>
              <a:tblPr/>
              <a:tblGrid>
                <a:gridCol w="720000">
                  <a:extLst>
                    <a:ext uri="{9D8B030D-6E8A-4147-A177-3AD203B41FA5}">
                      <a16:colId xmlns:a16="http://schemas.microsoft.com/office/drawing/2014/main" val="1658993676"/>
                    </a:ext>
                  </a:extLst>
                </a:gridCol>
                <a:gridCol w="792000">
                  <a:extLst>
                    <a:ext uri="{9D8B030D-6E8A-4147-A177-3AD203B41FA5}">
                      <a16:colId xmlns:a16="http://schemas.microsoft.com/office/drawing/2014/main" val="20001"/>
                    </a:ext>
                  </a:extLst>
                </a:gridCol>
                <a:gridCol w="5620408">
                  <a:extLst>
                    <a:ext uri="{9D8B030D-6E8A-4147-A177-3AD203B41FA5}">
                      <a16:colId xmlns:a16="http://schemas.microsoft.com/office/drawing/2014/main" val="20002"/>
                    </a:ext>
                  </a:extLst>
                </a:gridCol>
                <a:gridCol w="396735">
                  <a:extLst>
                    <a:ext uri="{9D8B030D-6E8A-4147-A177-3AD203B41FA5}">
                      <a16:colId xmlns:a16="http://schemas.microsoft.com/office/drawing/2014/main" val="20003"/>
                    </a:ext>
                  </a:extLst>
                </a:gridCol>
                <a:gridCol w="760408">
                  <a:extLst>
                    <a:ext uri="{9D8B030D-6E8A-4147-A177-3AD203B41FA5}">
                      <a16:colId xmlns:a16="http://schemas.microsoft.com/office/drawing/2014/main" val="4057459664"/>
                    </a:ext>
                  </a:extLst>
                </a:gridCol>
              </a:tblGrid>
              <a:tr h="288000">
                <a:tc>
                  <a:txBody>
                    <a:body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Titre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Article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Exigences de sécurité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Note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algn="ctr"/>
                      <a:r>
                        <a:rPr lang="fr-FR" sz="700" b="1" dirty="0">
                          <a:solidFill>
                            <a:schemeClr val="bg1"/>
                          </a:solidFill>
                          <a:latin typeface="Segoe UI Semibold" panose="020B0502040204020203" pitchFamily="34" charset="0"/>
                          <a:ea typeface="Verdana" charset="0"/>
                          <a:cs typeface="Segoe UI Semibold" panose="020B0502040204020203" pitchFamily="34" charset="0"/>
                        </a:rPr>
                        <a:t>Détails de l’écart</a:t>
                      </a:r>
                      <a:br>
                        <a:rPr lang="fr-FR" sz="700" b="1" dirty="0">
                          <a:solidFill>
                            <a:schemeClr val="bg1"/>
                          </a:solidFill>
                          <a:latin typeface="Segoe UI Semibold" panose="020B0502040204020203" pitchFamily="34" charset="0"/>
                          <a:ea typeface="Verdana" charset="0"/>
                          <a:cs typeface="Segoe UI Semibold" panose="020B0502040204020203" pitchFamily="34" charset="0"/>
                        </a:rPr>
                      </a:br>
                      <a:r>
                        <a:rPr lang="fr-FR" sz="700" b="1" dirty="0">
                          <a:solidFill>
                            <a:schemeClr val="bg1"/>
                          </a:solidFill>
                          <a:latin typeface="Segoe UI Semibold" panose="020B0502040204020203" pitchFamily="34" charset="0"/>
                          <a:ea typeface="Verdana" charset="0"/>
                          <a:cs typeface="Segoe UI Semibold" panose="020B0502040204020203" pitchFamily="34" charset="0"/>
                        </a:rPr>
                        <a:t>&amp; Justifications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1008000">
                <a:tc rowSpan="4">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b="1" dirty="0">
                          <a:solidFill>
                            <a:srgbClr val="E7007E"/>
                          </a:solidFill>
                          <a:latin typeface="Segoe UI" panose="020B0502040204020203" pitchFamily="34" charset="0"/>
                          <a:cs typeface="Segoe UI" panose="020B0502040204020203" pitchFamily="34" charset="0"/>
                        </a:rPr>
                        <a:t>TITRE II Protection des systèmes d’information sensibles </a:t>
                      </a:r>
                    </a:p>
                  </a:txBody>
                  <a:tcPr marL="0" marR="0" marT="61200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ARTICLE 5 Détermination</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la sensibilité</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des</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informations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700" dirty="0">
                          <a:solidFill>
                            <a:srgbClr val="252525"/>
                          </a:solidFill>
                          <a:latin typeface="Segoe UI" panose="020B0502040204020203" pitchFamily="34" charset="0"/>
                          <a:cs typeface="Segoe UI" panose="020B0502040204020203" pitchFamily="34" charset="0"/>
                        </a:rPr>
                        <a:t>Chaque entité mettant en oeuvre un système d’information sensible : </a:t>
                      </a:r>
                    </a:p>
                    <a:p>
                      <a:pPr marL="93663" indent="-93663">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Identifie l’information sensible qu’elle traite</a:t>
                      </a:r>
                    </a:p>
                    <a:p>
                      <a:pPr marL="93663" indent="-93663">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Marque cette information par les moyens de son choix</a:t>
                      </a:r>
                    </a:p>
                    <a:p>
                      <a:pPr marL="93663" indent="-93663">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Détermine , si besoin, une échelle de sensibilité correspondant à des niveaux en matière de disponibilité, d’intégrité et de confidentialité</a:t>
                      </a:r>
                      <a:br>
                        <a:rPr lang="fr-FR" sz="700" dirty="0">
                          <a:solidFill>
                            <a:srgbClr val="252525"/>
                          </a:solidFill>
                          <a:latin typeface="Segoe UI" panose="020B0502040204020203" pitchFamily="34" charset="0"/>
                          <a:cs typeface="Segoe UI" panose="020B0502040204020203" pitchFamily="34" charset="0"/>
                        </a:rPr>
                      </a:br>
                      <a:r>
                        <a:rPr lang="fr-FR" sz="700" dirty="0">
                          <a:solidFill>
                            <a:srgbClr val="252525"/>
                          </a:solidFill>
                          <a:latin typeface="Segoe UI" panose="020B0502040204020203" pitchFamily="34" charset="0"/>
                          <a:cs typeface="Segoe UI" panose="020B0502040204020203" pitchFamily="34" charset="0"/>
                        </a:rPr>
                        <a:t>des informations de son système d’information sensible</a:t>
                      </a:r>
                    </a:p>
                    <a:p>
                      <a:pPr marL="93663" indent="-93663">
                        <a:spcAft>
                          <a:spcPts val="0"/>
                        </a:spcAft>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Applique des mesures de protection adaptées.</a:t>
                      </a:r>
                    </a:p>
                    <a:p>
                      <a:r>
                        <a:rPr lang="fr-FR" sz="700" dirty="0">
                          <a:solidFill>
                            <a:srgbClr val="252525"/>
                          </a:solidFill>
                          <a:latin typeface="Segoe UI" panose="020B0502040204020203" pitchFamily="34" charset="0"/>
                          <a:cs typeface="Segoe UI" panose="020B0502040204020203" pitchFamily="34" charset="0"/>
                        </a:rPr>
                        <a:t>Lorsque les informations sensibles transitent entre plusieurs entités, leur niveau de sensibilité est explicitement mentionné par l’entité émettrice afin qu’elles soient protégées en conséquence par l’entité destinataire en termes de disponibilité, d’intégré et de confidentialité, pendant et après leur transit.</a:t>
                      </a:r>
                      <a:endParaRPr lang="fr-FR" sz="700" kern="1200" dirty="0">
                        <a:solidFill>
                          <a:srgbClr val="252525"/>
                        </a:solidFill>
                        <a:latin typeface="Segoe UI" panose="020B0502040204020203" pitchFamily="34" charset="0"/>
                        <a:ea typeface="+mn-ea"/>
                        <a:cs typeface="Segoe UI" panose="020B0502040204020203" pitchFamily="34" charset="0"/>
                      </a:endParaRP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pPr>
                      <a:r>
                        <a:rPr lang="fr-FR" sz="700" b="1" i="0" kern="1200" dirty="0">
                          <a:solidFill>
                            <a:srgbClr val="252525"/>
                          </a:solidFill>
                          <a:latin typeface="Segoe UI" panose="020B0502040204020203" pitchFamily="34" charset="0"/>
                          <a:ea typeface="+mn-ea"/>
                          <a:cs typeface="Segoe UI" panose="020B0502040204020203" pitchFamily="34" charset="0"/>
                        </a:rPr>
                        <a:t>3</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fontAlgn="ctr">
                        <a:lnSpc>
                          <a:spcPct val="100000"/>
                        </a:lnSpc>
                      </a:pPr>
                      <a:endParaRPr lang="fr-FR" sz="700" b="1" kern="1200" dirty="0">
                        <a:solidFill>
                          <a:srgbClr val="252525"/>
                        </a:solidFill>
                        <a:latin typeface="Segoe UI" panose="020B0502040204020203" pitchFamily="34" charset="0"/>
                        <a:ea typeface="+mn-ea"/>
                        <a:cs typeface="Segoe UI" panose="020B0502040204020203" pitchFamily="34" charset="0"/>
                      </a:endParaRP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48000">
                <a:tc vMerge="1">
                  <a:txBody>
                    <a:bodyPr/>
                    <a:lstStyle/>
                    <a:p>
                      <a:pPr algn="ct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700" b="1" dirty="0">
                          <a:solidFill>
                            <a:srgbClr val="252525"/>
                          </a:solidFill>
                          <a:latin typeface="Segoe UI" panose="020B0502040204020203" pitchFamily="34" charset="0"/>
                          <a:cs typeface="Segoe UI" panose="020B0502040204020203" pitchFamily="34" charset="0"/>
                        </a:rPr>
                        <a:t>ARTICLE 6 Gouvernance</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de la protection des systèmes d’information</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700" dirty="0">
                          <a:solidFill>
                            <a:srgbClr val="252525"/>
                          </a:solidFill>
                          <a:latin typeface="Segoe UI" panose="020B0502040204020203" pitchFamily="34" charset="0"/>
                          <a:cs typeface="Segoe UI" panose="020B0502040204020203" pitchFamily="34" charset="0"/>
                        </a:rPr>
                        <a:t>Chaque entité : </a:t>
                      </a:r>
                    </a:p>
                    <a:p>
                      <a:pPr marL="92075" indent="-92075">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Applique une politique de sécurité des systèmes d’information (PSSI), validée au plus haut niveau de l’entité et couvrant tous les aspects , techniques ou non, de la sécurité ( communication, ressources humaines et financières, aspects juridiques, </a:t>
                      </a:r>
                      <a:r>
                        <a:rPr lang="fr-FR" sz="700">
                          <a:solidFill>
                            <a:srgbClr val="252525"/>
                          </a:solidFill>
                          <a:latin typeface="Segoe UI" panose="020B0502040204020203" pitchFamily="34" charset="0"/>
                          <a:cs typeface="Segoe UI" panose="020B0502040204020203" pitchFamily="34" charset="0"/>
                        </a:rPr>
                        <a:t>etc.);</a:t>
                      </a:r>
                      <a:endParaRPr lang="fr-FR" sz="700" dirty="0">
                        <a:solidFill>
                          <a:srgbClr val="252525"/>
                        </a:solidFill>
                        <a:latin typeface="Segoe UI" panose="020B0502040204020203" pitchFamily="34" charset="0"/>
                        <a:cs typeface="Segoe UI" panose="020B0502040204020203" pitchFamily="34" charset="0"/>
                      </a:endParaRPr>
                    </a:p>
                    <a:p>
                      <a:pPr marL="92075" indent="-92075">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Organise la gouvernance et attribue les responsabilités en matière de sécurité des systèmes d’information.</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Responsabilités</a:t>
                      </a:r>
                      <a:br>
                        <a:rPr lang="fr-FR" sz="700" dirty="0">
                          <a:solidFill>
                            <a:srgbClr val="252525"/>
                          </a:solidFill>
                          <a:latin typeface="Segoe UI" panose="020B0502040204020203" pitchFamily="34" charset="0"/>
                          <a:cs typeface="Segoe UI" panose="020B0502040204020203" pitchFamily="34" charset="0"/>
                        </a:rPr>
                      </a:br>
                      <a:r>
                        <a:rPr lang="fr-FR" sz="700" dirty="0">
                          <a:solidFill>
                            <a:srgbClr val="252525"/>
                          </a:solidFill>
                          <a:latin typeface="Segoe UI" panose="020B0502040204020203" pitchFamily="34" charset="0"/>
                          <a:cs typeface="Segoe UI" panose="020B0502040204020203" pitchFamily="34" charset="0"/>
                        </a:rPr>
                        <a:t>pas encore toutes définies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648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ARTICLE 7</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Maîtrise des risques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700" dirty="0">
                          <a:solidFill>
                            <a:srgbClr val="252525"/>
                          </a:solidFill>
                          <a:latin typeface="Segoe UI" panose="020B0502040204020203" pitchFamily="34" charset="0"/>
                          <a:cs typeface="Segoe UI" panose="020B0502040204020203" pitchFamily="34" charset="0"/>
                        </a:rPr>
                        <a:t>La PSSI de l’entité résulte d’une analyse des risques menée :</a:t>
                      </a:r>
                    </a:p>
                    <a:p>
                      <a:pPr marL="92075" indent="-92075">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Pour tous les risques, pas seulement techniques, qu’ils soient d’origine humaine ou non</a:t>
                      </a:r>
                    </a:p>
                    <a:p>
                      <a:pPr marL="92075" indent="-92075">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Pour chacun des systèmes d’information de l’entité</a:t>
                      </a:r>
                    </a:p>
                    <a:p>
                      <a:pPr marL="92075" indent="-92075">
                        <a:buClr>
                          <a:srgbClr val="E52C1F"/>
                        </a:buClr>
                        <a:buFont typeface="Arial" panose="020B0604020202020204" pitchFamily="34" charset="0"/>
                        <a:buChar char="•"/>
                        <a:tabLst/>
                      </a:pPr>
                      <a:r>
                        <a:rPr lang="fr-FR" sz="700" dirty="0">
                          <a:solidFill>
                            <a:srgbClr val="252525"/>
                          </a:solidFill>
                          <a:latin typeface="Segoe UI" panose="020B0502040204020203" pitchFamily="34" charset="0"/>
                          <a:cs typeface="Segoe UI" panose="020B0502040204020203" pitchFamily="34" charset="0"/>
                        </a:rPr>
                        <a:t>En appréciant l’impact qu’une menace sur un composant du système pourrait avoir sur les missions de l’entité, son image, son patrimoine ou la sécurité des biens et de personnes.</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chemeClr val="bg1"/>
                          </a:solidFill>
                          <a:latin typeface="Segoe UI" panose="020B0502040204020203" pitchFamily="34" charset="0"/>
                          <a:ea typeface="+mn-ea"/>
                          <a:cs typeface="Segoe UI" panose="020B0502040204020203" pitchFamily="34" charset="0"/>
                        </a:rPr>
                        <a:t>0</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Analyse de risque pas encore menée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684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ARTICLE 8 homologation</a:t>
                      </a:r>
                      <a:br>
                        <a:rPr lang="fr-FR" sz="700" b="1" dirty="0">
                          <a:solidFill>
                            <a:srgbClr val="252525"/>
                          </a:solidFill>
                          <a:latin typeface="Segoe UI" panose="020B0502040204020203" pitchFamily="34" charset="0"/>
                          <a:cs typeface="Segoe UI" panose="020B0502040204020203" pitchFamily="34" charset="0"/>
                        </a:rPr>
                      </a:br>
                      <a:r>
                        <a:rPr lang="fr-FR" sz="700" b="1" dirty="0">
                          <a:solidFill>
                            <a:srgbClr val="252525"/>
                          </a:solidFill>
                          <a:latin typeface="Segoe UI" panose="020B0502040204020203" pitchFamily="34" charset="0"/>
                          <a:cs typeface="Segoe UI" panose="020B0502040204020203" pitchFamily="34" charset="0"/>
                        </a:rPr>
                        <a:t>de systèmes d’information sensibles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fr-FR" sz="700" dirty="0">
                          <a:solidFill>
                            <a:srgbClr val="252525"/>
                          </a:solidFill>
                          <a:latin typeface="Segoe UI" panose="020B0502040204020203" pitchFamily="34" charset="0"/>
                          <a:cs typeface="Segoe UI" panose="020B0502040204020203" pitchFamily="34" charset="0"/>
                        </a:rPr>
                        <a:t>Tout système d’information sensible doit faire l’objet d’une homologation de sécurité avant a mise en service. Dans le dossier d’homologation figurent notamment les risques résiduels, c’est-à-dire ceux qui ne sont pas couverts par des mesures de protection.</a:t>
                      </a:r>
                    </a:p>
                    <a:p>
                      <a:r>
                        <a:rPr lang="fr-FR" sz="700" dirty="0">
                          <a:solidFill>
                            <a:srgbClr val="252525"/>
                          </a:solidFill>
                          <a:latin typeface="Segoe UI" panose="020B0502040204020203" pitchFamily="34" charset="0"/>
                          <a:cs typeface="Segoe UI" panose="020B0502040204020203" pitchFamily="34" charset="0"/>
                        </a:rPr>
                        <a:t>L’autorité d’homologation doit être choisie au sein de l’entité, au niveau hiérarchique suffisant pour assumer la responsabilité afférente à la décision d’homologation. Elle accepte notamment les risques résiduels. Elle est en principe l’autorité qui emploie le système. En prononçant sa décision d’homologation, l’autorité d’homologation déclare que le système d’information est conforme aux règles prévues par la présente instruction.</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chemeClr val="bg1"/>
                          </a:solidFill>
                          <a:latin typeface="Segoe UI" panose="020B0502040204020203" pitchFamily="34" charset="0"/>
                          <a:ea typeface="+mn-ea"/>
                          <a:cs typeface="Segoe UI" panose="020B0502040204020203" pitchFamily="34" charset="0"/>
                        </a:rPr>
                        <a:t>1</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algn="ctr" defTabSz="914400" rtl="0" eaLnBrk="1" fontAlgn="ctr" latinLnBrk="0" hangingPunct="1">
                        <a:lnSpc>
                          <a:spcPct val="100000"/>
                        </a:lnSpc>
                      </a:pPr>
                      <a:r>
                        <a:rPr lang="fr-FR" sz="700" kern="1200" dirty="0">
                          <a:solidFill>
                            <a:srgbClr val="252525"/>
                          </a:solidFill>
                          <a:latin typeface="Segoe UI" panose="020B0502040204020203" pitchFamily="34" charset="0"/>
                          <a:ea typeface="+mn-ea"/>
                          <a:cs typeface="Segoe UI" panose="020B0502040204020203" pitchFamily="34" charset="0"/>
                        </a:rPr>
                        <a:t>Le processus d’homologation vient d’être initié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6" name="TextBox 7">
            <a:extLst>
              <a:ext uri="{FF2B5EF4-FFF2-40B4-BE49-F238E27FC236}">
                <a16:creationId xmlns:a16="http://schemas.microsoft.com/office/drawing/2014/main" id="{E6585C5D-99E8-7184-C4AF-B40581CD3425}"/>
              </a:ext>
            </a:extLst>
          </p:cNvPr>
          <p:cNvSpPr txBox="1"/>
          <p:nvPr/>
        </p:nvSpPr>
        <p:spPr>
          <a:xfrm>
            <a:off x="2052000" y="1118254"/>
            <a:ext cx="4560358" cy="184666"/>
          </a:xfrm>
          <a:prstGeom prst="rect">
            <a:avLst/>
          </a:prstGeom>
          <a:noFill/>
        </p:spPr>
        <p:txBody>
          <a:bodyPr wrap="square" lIns="0" tIns="0" rIns="0" bIns="0" rtlCol="0">
            <a:spAutoFit/>
          </a:bodyPr>
          <a:lstStyle/>
          <a:p>
            <a:r>
              <a:rPr lang="fr-FR" sz="1200" b="1" dirty="0">
                <a:solidFill>
                  <a:srgbClr val="E6007E"/>
                </a:solidFill>
                <a:latin typeface="Segoe UI" panose="020B0502040204020203" pitchFamily="34" charset="0"/>
                <a:cs typeface="Segoe UI" panose="020B0502040204020203" pitchFamily="34" charset="0"/>
              </a:rPr>
              <a:t>Revue de conformité à l’instruction interministérielle 901</a:t>
            </a:r>
          </a:p>
        </p:txBody>
      </p:sp>
      <p:sp>
        <p:nvSpPr>
          <p:cNvPr id="3" name="Title 4">
            <a:extLst>
              <a:ext uri="{FF2B5EF4-FFF2-40B4-BE49-F238E27FC236}">
                <a16:creationId xmlns:a16="http://schemas.microsoft.com/office/drawing/2014/main" id="{40ED97E8-8203-674B-1220-FA12EC44392C}"/>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5" name="ZoneTexte 4">
            <a:extLst>
              <a:ext uri="{FF2B5EF4-FFF2-40B4-BE49-F238E27FC236}">
                <a16:creationId xmlns:a16="http://schemas.microsoft.com/office/drawing/2014/main" id="{740A418A-8D40-6D8F-15B1-28F6FBC8EBFE}"/>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 • </a:t>
            </a:r>
            <a:r>
              <a:rPr lang="fr-FR" sz="1400" b="0" dirty="0">
                <a:solidFill>
                  <a:srgbClr val="E6007E"/>
                </a:solidFill>
                <a:latin typeface="Segoe UI" panose="020B0502040204020203" pitchFamily="34" charset="0"/>
                <a:ea typeface="+mn-ea"/>
                <a:cs typeface="Segoe UI" panose="020B0502040204020203" pitchFamily="34" charset="0"/>
              </a:rPr>
              <a:t>Exemple avec l’II 901</a:t>
            </a:r>
            <a:r>
              <a:rPr lang="fr-FR" sz="1400" dirty="0">
                <a:solidFill>
                  <a:srgbClr val="E6007E"/>
                </a:solidFill>
                <a:latin typeface="Segoe UI" panose="020B0502040204020203" pitchFamily="34" charset="0"/>
                <a:cs typeface="Segoe UI" panose="020B0502040204020203" pitchFamily="34" charset="0"/>
              </a:rPr>
              <a:t> </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40912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B01175AB-9CA6-A4DD-01A9-7E625C019FA3}"/>
              </a:ext>
            </a:extLst>
          </p:cNvPr>
          <p:cNvGraphicFramePr>
            <a:graphicFrameLocks noGrp="1"/>
          </p:cNvGraphicFramePr>
          <p:nvPr>
            <p:extLst>
              <p:ext uri="{D42A27DB-BD31-4B8C-83A1-F6EECF244321}">
                <p14:modId xmlns:p14="http://schemas.microsoft.com/office/powerpoint/2010/main" val="2356048152"/>
              </p:ext>
            </p:extLst>
          </p:nvPr>
        </p:nvGraphicFramePr>
        <p:xfrm>
          <a:off x="1260000" y="1440000"/>
          <a:ext cx="6984000" cy="3204000"/>
        </p:xfrm>
        <a:graphic>
          <a:graphicData uri="http://schemas.openxmlformats.org/drawingml/2006/table">
            <a:tbl>
              <a:tblPr/>
              <a:tblGrid>
                <a:gridCol w="720000">
                  <a:extLst>
                    <a:ext uri="{9D8B030D-6E8A-4147-A177-3AD203B41FA5}">
                      <a16:colId xmlns:a16="http://schemas.microsoft.com/office/drawing/2014/main" val="1658993676"/>
                    </a:ext>
                  </a:extLst>
                </a:gridCol>
                <a:gridCol w="432000">
                  <a:extLst>
                    <a:ext uri="{9D8B030D-6E8A-4147-A177-3AD203B41FA5}">
                      <a16:colId xmlns:a16="http://schemas.microsoft.com/office/drawing/2014/main" val="20001"/>
                    </a:ext>
                  </a:extLst>
                </a:gridCol>
                <a:gridCol w="4320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1080000">
                  <a:extLst>
                    <a:ext uri="{9D8B030D-6E8A-4147-A177-3AD203B41FA5}">
                      <a16:colId xmlns:a16="http://schemas.microsoft.com/office/drawing/2014/main" val="4057459664"/>
                    </a:ext>
                  </a:extLst>
                </a:gridCol>
              </a:tblGrid>
              <a:tr h="288000">
                <a:tc>
                  <a:txBody>
                    <a:body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Domaine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Ref.</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Exigences de sécurité</a:t>
                      </a:r>
                    </a:p>
                    <a:p>
                      <a:pPr algn="ct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(corps du RGS)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700" b="1" i="0" kern="1200" dirty="0">
                          <a:solidFill>
                            <a:schemeClr val="bg1"/>
                          </a:solidFill>
                          <a:latin typeface="Segoe UI Semibold" panose="020B0502040204020203" pitchFamily="34" charset="0"/>
                          <a:ea typeface="Verdana" charset="0"/>
                          <a:cs typeface="Segoe UI Semibold" panose="020B0502040204020203" pitchFamily="34" charset="0"/>
                        </a:rPr>
                        <a:t>Note</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a:txBody>
                    <a:bodyPr/>
                    <a:lstStyle/>
                    <a:p>
                      <a:pPr algn="ctr"/>
                      <a:r>
                        <a:rPr lang="fr-FR" sz="700" b="1" dirty="0">
                          <a:solidFill>
                            <a:schemeClr val="bg1"/>
                          </a:solidFill>
                          <a:latin typeface="Segoe UI Semibold" panose="020B0502040204020203" pitchFamily="34" charset="0"/>
                          <a:ea typeface="Verdana" charset="0"/>
                          <a:cs typeface="Segoe UI Semibold" panose="020B0502040204020203" pitchFamily="34" charset="0"/>
                        </a:rPr>
                        <a:t>Détails de l’écart</a:t>
                      </a:r>
                      <a:br>
                        <a:rPr lang="fr-FR" sz="700" b="1" dirty="0">
                          <a:solidFill>
                            <a:schemeClr val="bg1"/>
                          </a:solidFill>
                          <a:latin typeface="Segoe UI Semibold" panose="020B0502040204020203" pitchFamily="34" charset="0"/>
                          <a:ea typeface="Verdana" charset="0"/>
                          <a:cs typeface="Segoe UI Semibold" panose="020B0502040204020203" pitchFamily="34" charset="0"/>
                        </a:rPr>
                      </a:br>
                      <a:r>
                        <a:rPr lang="fr-FR" sz="700" b="1" dirty="0">
                          <a:solidFill>
                            <a:schemeClr val="bg1"/>
                          </a:solidFill>
                          <a:latin typeface="Segoe UI Semibold" panose="020B0502040204020203" pitchFamily="34" charset="0"/>
                          <a:ea typeface="Verdana" charset="0"/>
                          <a:cs typeface="Segoe UI Semibold" panose="020B0502040204020203" pitchFamily="34" charset="0"/>
                        </a:rPr>
                        <a:t>&amp; Justifications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extLst>
                  <a:ext uri="{0D108BD9-81ED-4DB2-BD59-A6C34878D82A}">
                    <a16:rowId xmlns:a16="http://schemas.microsoft.com/office/drawing/2014/main" val="10000"/>
                  </a:ext>
                </a:extLst>
              </a:tr>
              <a:tr h="324000">
                <a:tc rowSpan="8">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b="1" kern="1200" dirty="0">
                          <a:solidFill>
                            <a:srgbClr val="E7007E"/>
                          </a:solidFill>
                          <a:latin typeface="Segoe UI" panose="020B0502040204020203" pitchFamily="34" charset="0"/>
                          <a:ea typeface="+mn-ea"/>
                          <a:cs typeface="Segoe UI" panose="020B0502040204020203" pitchFamily="34" charset="0"/>
                        </a:rPr>
                        <a:t>Conformité</a:t>
                      </a:r>
                    </a:p>
                  </a:txBody>
                  <a:tcPr marL="0" marR="0" marT="251999"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R1</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Une analyse de risque a été menée sur le SI.</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1</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Analyse de risque initiée (atelier 1 en cours)</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9467129"/>
                  </a:ext>
                </a:extLst>
              </a:tr>
              <a:tr h="324000">
                <a:tc vMerge="1">
                  <a:txBody>
                    <a:bodyPr/>
                    <a:lstStyle/>
                    <a:p>
                      <a:pPr algn="ct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Les objectifs de sécurité ont été établis.</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3</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700" dirty="0">
                        <a:solidFill>
                          <a:srgbClr val="252525"/>
                        </a:solidFill>
                        <a:latin typeface="Segoe UI" panose="020B0502040204020203" pitchFamily="34" charset="0"/>
                        <a:cs typeface="Segoe UI" panose="020B0502040204020203" pitchFamily="34" charset="0"/>
                      </a:endParaRP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324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Des mesures techniques et/ou organisationnelles ont été établies pour atteindre les objectifs de sécurité.</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chemeClr val="bg1"/>
                          </a:solidFill>
                          <a:latin typeface="Segoe UI" panose="020B0502040204020203" pitchFamily="34" charset="0"/>
                          <a:ea typeface="+mn-ea"/>
                          <a:cs typeface="Segoe UI" panose="020B0502040204020203" pitchFamily="34" charset="0"/>
                        </a:rPr>
                        <a:t>0</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En attente résultat audit et </a:t>
                      </a:r>
                      <a:r>
                        <a:rPr lang="fr-FR" sz="700" dirty="0" err="1">
                          <a:solidFill>
                            <a:srgbClr val="252525"/>
                          </a:solidFill>
                          <a:latin typeface="Segoe UI" panose="020B0502040204020203" pitchFamily="34" charset="0"/>
                          <a:cs typeface="Segoe UI" panose="020B0502040204020203" pitchFamily="34" charset="0"/>
                        </a:rPr>
                        <a:t>AdR</a:t>
                      </a:r>
                      <a:endParaRPr lang="fr-FR" sz="700" dirty="0">
                        <a:solidFill>
                          <a:srgbClr val="252525"/>
                        </a:solidFill>
                        <a:latin typeface="Segoe UI" panose="020B0502040204020203" pitchFamily="34" charset="0"/>
                        <a:cs typeface="Segoe UI" panose="020B0502040204020203" pitchFamily="34" charset="0"/>
                      </a:endParaRP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24000">
                <a:tc vMerge="1">
                  <a:txBody>
                    <a:bodyPr/>
                    <a:lstStyle/>
                    <a:p>
                      <a:endParaRPr lang="fr-F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Le système d’information fait l’objet d’un processus d’homologation donnant lieu à une décision (attestation formelle) signée par l’autorité responsable.</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1</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Cadrage réalisé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44627040"/>
                  </a:ext>
                </a:extLst>
              </a:tr>
              <a:tr h="432000">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700" b="1" dirty="0">
                        <a:solidFill>
                          <a:srgbClr val="252525"/>
                        </a:solidFill>
                        <a:latin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L’autorité administrative met en place un suivi opérationnel de la sécurité du SI notamment au travers de mesures de surveillance  et de détection, permettant  de réagir au plus vite aux incidents de sécurité et de les traiter au mieux.</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chemeClr val="bg1"/>
                          </a:solidFill>
                          <a:latin typeface="Segoe UI" panose="020B0502040204020203" pitchFamily="34" charset="0"/>
                          <a:ea typeface="+mn-ea"/>
                          <a:cs typeface="Segoe UI" panose="020B0502040204020203" pitchFamily="34" charset="0"/>
                        </a:rPr>
                        <a:t>0</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Non commencé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r h="432000">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700" b="1" kern="1200" dirty="0">
                        <a:solidFill>
                          <a:srgbClr val="E7007E"/>
                        </a:solidFill>
                        <a:latin typeface="Segoe UI" panose="020B0502040204020203" pitchFamily="34" charset="0"/>
                        <a:ea typeface="+mn-ea"/>
                        <a:cs typeface="Segoe UI" panose="020B0502040204020203" pitchFamily="34" charset="0"/>
                      </a:endParaRPr>
                    </a:p>
                  </a:txBody>
                  <a:tcPr marL="0" marR="0" marT="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R6</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Pour les SI déjà en service, un audit de la sécurité du système d’information en interne ou externalisé auprès d’un prestataire doit être mené avec mise en œuvre des mesures correctives fixées dans le rapport d’audit.</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Audit planifié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7256687"/>
                  </a:ext>
                </a:extLst>
              </a:tr>
              <a:tr h="324000">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700" b="1" kern="1200" dirty="0">
                        <a:solidFill>
                          <a:srgbClr val="E7007E"/>
                        </a:solidFill>
                        <a:latin typeface="Segoe UI" panose="020B0502040204020203" pitchFamily="34" charset="0"/>
                        <a:ea typeface="+mn-ea"/>
                        <a:cs typeface="Segoe UI" panose="020B0502040204020203" pitchFamily="34" charset="0"/>
                      </a:endParaRPr>
                    </a:p>
                  </a:txBody>
                  <a:tcPr marL="0" marR="0" marT="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R7</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Veiller aux clauses relatives à la sécurité des contrats que l’autorité administrative passe avec des prestataires chargés de les assister dans leur démarche de sécurisation de leurs systèmes.</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chemeClr val="bg1"/>
                          </a:solidFill>
                          <a:latin typeface="Segoe UI" panose="020B0502040204020203" pitchFamily="34" charset="0"/>
                          <a:ea typeface="+mn-ea"/>
                          <a:cs typeface="Segoe UI" panose="020B0502040204020203" pitchFamily="34" charset="0"/>
                        </a:rPr>
                        <a:t>0</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2C1F"/>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Non commencé</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08075356"/>
                  </a:ext>
                </a:extLst>
              </a:tr>
              <a:tr h="432000">
                <a:tc v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700" b="1" kern="1200" dirty="0">
                        <a:solidFill>
                          <a:srgbClr val="E7007E"/>
                        </a:solidFill>
                        <a:latin typeface="Segoe UI" panose="020B0502040204020203" pitchFamily="34" charset="0"/>
                        <a:ea typeface="+mn-ea"/>
                        <a:cs typeface="Segoe UI" panose="020B0502040204020203" pitchFamily="34" charset="0"/>
                      </a:endParaRPr>
                    </a:p>
                  </a:txBody>
                  <a:tcPr marL="0" marR="0" marT="0" marB="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700" b="1" dirty="0">
                          <a:solidFill>
                            <a:srgbClr val="252525"/>
                          </a:solidFill>
                          <a:latin typeface="Segoe UI" panose="020B0502040204020203" pitchFamily="34" charset="0"/>
                          <a:cs typeface="Segoe UI" panose="020B0502040204020203" pitchFamily="34" charset="0"/>
                        </a:rPr>
                        <a:t>R8</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Sensibiliser le personnel aux questions de sécurité, ainsi que former ceux qui interviennent plus spécifiquement dans la mise en œuvre et le suivi opérationnel de la sécurité su système d’information (surveillance, détection, prévention).</a:t>
                      </a:r>
                    </a:p>
                  </a:txBody>
                  <a:tcPr marL="72000" marR="4587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pPr>
                      <a:r>
                        <a:rPr lang="fr-FR" sz="700" b="1" kern="1200" dirty="0">
                          <a:solidFill>
                            <a:srgbClr val="252525"/>
                          </a:solidFill>
                          <a:latin typeface="Segoe UI" panose="020B0502040204020203" pitchFamily="34" charset="0"/>
                          <a:ea typeface="+mn-ea"/>
                          <a:cs typeface="Segoe UI" panose="020B0502040204020203" pitchFamily="34" charset="0"/>
                        </a:rPr>
                        <a:t>2</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700" dirty="0">
                          <a:solidFill>
                            <a:srgbClr val="252525"/>
                          </a:solidFill>
                          <a:latin typeface="Segoe UI" panose="020B0502040204020203" pitchFamily="34" charset="0"/>
                          <a:cs typeface="Segoe UI" panose="020B0502040204020203" pitchFamily="34" charset="0"/>
                        </a:rPr>
                        <a:t>Plan de sensibilisation en cours de validation DRH</a:t>
                      </a:r>
                    </a:p>
                  </a:txBody>
                  <a:tcPr marL="45878" marR="45878"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59287217"/>
                  </a:ext>
                </a:extLst>
              </a:tr>
            </a:tbl>
          </a:graphicData>
        </a:graphic>
      </p:graphicFrame>
      <p:sp>
        <p:nvSpPr>
          <p:cNvPr id="3" name="TextBox 7">
            <a:extLst>
              <a:ext uri="{FF2B5EF4-FFF2-40B4-BE49-F238E27FC236}">
                <a16:creationId xmlns:a16="http://schemas.microsoft.com/office/drawing/2014/main" id="{C0B9AA85-909B-5555-ADF4-DD2A1067DF14}"/>
              </a:ext>
            </a:extLst>
          </p:cNvPr>
          <p:cNvSpPr txBox="1"/>
          <p:nvPr/>
        </p:nvSpPr>
        <p:spPr>
          <a:xfrm>
            <a:off x="2052000" y="1112392"/>
            <a:ext cx="4932836" cy="184666"/>
          </a:xfrm>
          <a:prstGeom prst="rect">
            <a:avLst/>
          </a:prstGeom>
          <a:noFill/>
        </p:spPr>
        <p:txBody>
          <a:bodyPr wrap="square" lIns="0" tIns="0" rIns="0" bIns="0" rtlCol="0">
            <a:spAutoFit/>
          </a:bodyPr>
          <a:lstStyle/>
          <a:p>
            <a:r>
              <a:rPr lang="fr-FR" sz="1200" b="1" dirty="0">
                <a:solidFill>
                  <a:srgbClr val="E6007E"/>
                </a:solidFill>
                <a:latin typeface="Segoe UI" panose="020B0502040204020203" pitchFamily="34" charset="0"/>
                <a:cs typeface="Segoe UI" panose="020B0502040204020203" pitchFamily="34" charset="0"/>
              </a:rPr>
              <a:t>Revue de conformité au référentiel général de sécurité (RGS) v2.0</a:t>
            </a:r>
          </a:p>
        </p:txBody>
      </p:sp>
      <p:sp>
        <p:nvSpPr>
          <p:cNvPr id="5" name="Title 4">
            <a:extLst>
              <a:ext uri="{FF2B5EF4-FFF2-40B4-BE49-F238E27FC236}">
                <a16:creationId xmlns:a16="http://schemas.microsoft.com/office/drawing/2014/main" id="{DC03A1D1-8974-0A2C-5D3C-C48272611E8B}"/>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6" name="ZoneTexte 5">
            <a:extLst>
              <a:ext uri="{FF2B5EF4-FFF2-40B4-BE49-F238E27FC236}">
                <a16:creationId xmlns:a16="http://schemas.microsoft.com/office/drawing/2014/main" id="{EC1DF5BB-7048-E4F0-0E55-A22FEC33ADE2}"/>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 • </a:t>
            </a:r>
            <a:r>
              <a:rPr lang="fr-FR" sz="1400" b="0" dirty="0">
                <a:solidFill>
                  <a:srgbClr val="E6007E"/>
                </a:solidFill>
                <a:latin typeface="Segoe UI" panose="020B0502040204020203" pitchFamily="34" charset="0"/>
                <a:ea typeface="+mn-ea"/>
                <a:cs typeface="Segoe UI" panose="020B0502040204020203" pitchFamily="34" charset="0"/>
              </a:rPr>
              <a:t>Exemple avec le RGS</a:t>
            </a:r>
            <a:endParaRPr lang="fr-FR" sz="1400" b="1">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822865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3A1D1-8974-0A2C-5D3C-C48272611E8B}"/>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6" name="ZoneTexte 5">
            <a:extLst>
              <a:ext uri="{FF2B5EF4-FFF2-40B4-BE49-F238E27FC236}">
                <a16:creationId xmlns:a16="http://schemas.microsoft.com/office/drawing/2014/main" id="{EC1DF5BB-7048-E4F0-0E55-A22FEC33ADE2}"/>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a:t>
            </a:r>
            <a:endParaRPr lang="fr-FR" sz="1400" b="1" dirty="0">
              <a:solidFill>
                <a:srgbClr val="252525"/>
              </a:solidFill>
              <a:latin typeface="Segoe UI" panose="020B0502040204020203" pitchFamily="34" charset="0"/>
              <a:cs typeface="Segoe UI" panose="020B0502040204020203" pitchFamily="34" charset="0"/>
            </a:endParaRPr>
          </a:p>
        </p:txBody>
      </p:sp>
      <p:grpSp>
        <p:nvGrpSpPr>
          <p:cNvPr id="7" name="Groupe 6">
            <a:extLst>
              <a:ext uri="{FF2B5EF4-FFF2-40B4-BE49-F238E27FC236}">
                <a16:creationId xmlns:a16="http://schemas.microsoft.com/office/drawing/2014/main" id="{7EDF2409-4374-49B4-AC66-D89D3C7CDF0D}"/>
              </a:ext>
            </a:extLst>
          </p:cNvPr>
          <p:cNvGrpSpPr>
            <a:grpSpLocks noChangeAspect="1"/>
          </p:cNvGrpSpPr>
          <p:nvPr/>
        </p:nvGrpSpPr>
        <p:grpSpPr>
          <a:xfrm>
            <a:off x="8287431" y="144000"/>
            <a:ext cx="726429" cy="720000"/>
            <a:chOff x="7980825" y="195574"/>
            <a:chExt cx="799071" cy="792000"/>
          </a:xfrm>
        </p:grpSpPr>
        <p:pic>
          <p:nvPicPr>
            <p:cNvPr id="8" name="Image 7">
              <a:extLst>
                <a:ext uri="{FF2B5EF4-FFF2-40B4-BE49-F238E27FC236}">
                  <a16:creationId xmlns:a16="http://schemas.microsoft.com/office/drawing/2014/main" id="{265D77B1-4C13-442B-873D-0E6969166283}"/>
                </a:ext>
              </a:extLst>
            </p:cNvPr>
            <p:cNvPicPr>
              <a:picLocks noChangeAspect="1"/>
            </p:cNvPicPr>
            <p:nvPr/>
          </p:nvPicPr>
          <p:blipFill>
            <a:blip r:embed="rId4"/>
            <a:stretch>
              <a:fillRect/>
            </a:stretch>
          </p:blipFill>
          <p:spPr>
            <a:xfrm>
              <a:off x="7980825" y="195574"/>
              <a:ext cx="799071" cy="792000"/>
            </a:xfrm>
            <a:prstGeom prst="rect">
              <a:avLst/>
            </a:prstGeom>
          </p:spPr>
        </p:pic>
        <p:sp>
          <p:nvSpPr>
            <p:cNvPr id="9" name="Rectangle 8">
              <a:extLst>
                <a:ext uri="{FF2B5EF4-FFF2-40B4-BE49-F238E27FC236}">
                  <a16:creationId xmlns:a16="http://schemas.microsoft.com/office/drawing/2014/main" id="{E10CA0B1-8F43-49BD-9D82-AE1B06969AE0}"/>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1" name="TextBox 7">
            <a:extLst>
              <a:ext uri="{FF2B5EF4-FFF2-40B4-BE49-F238E27FC236}">
                <a16:creationId xmlns:a16="http://schemas.microsoft.com/office/drawing/2014/main" id="{98226746-432A-4ED8-9A45-95C6CEC8A22E}"/>
              </a:ext>
            </a:extLst>
          </p:cNvPr>
          <p:cNvSpPr txBox="1"/>
          <p:nvPr/>
        </p:nvSpPr>
        <p:spPr>
          <a:xfrm>
            <a:off x="2052000" y="1112392"/>
            <a:ext cx="5342222" cy="184666"/>
          </a:xfrm>
          <a:prstGeom prst="rect">
            <a:avLst/>
          </a:prstGeom>
          <a:noFill/>
        </p:spPr>
        <p:txBody>
          <a:bodyPr wrap="square" lIns="0" tIns="0" rIns="0" bIns="0" rtlCol="0">
            <a:spAutoFit/>
          </a:bodyPr>
          <a:lstStyle/>
          <a:p>
            <a:r>
              <a:rPr lang="fr-FR" sz="1200" b="1" dirty="0">
                <a:solidFill>
                  <a:srgbClr val="E6007E"/>
                </a:solidFill>
                <a:latin typeface="Segoe UI" panose="020B0502040204020203" pitchFamily="34" charset="0"/>
                <a:cs typeface="Segoe UI" panose="020B0502040204020203" pitchFamily="34" charset="0"/>
              </a:rPr>
              <a:t>Société de biotechnologies – Déterminer le socle de sécurité</a:t>
            </a:r>
          </a:p>
        </p:txBody>
      </p:sp>
      <p:graphicFrame>
        <p:nvGraphicFramePr>
          <p:cNvPr id="12" name="Tableau 11">
            <a:extLst>
              <a:ext uri="{FF2B5EF4-FFF2-40B4-BE49-F238E27FC236}">
                <a16:creationId xmlns:a16="http://schemas.microsoft.com/office/drawing/2014/main" id="{B5BC61C3-4F46-4079-A1BE-8DEE42A7F3A3}"/>
              </a:ext>
            </a:extLst>
          </p:cNvPr>
          <p:cNvGraphicFramePr>
            <a:graphicFrameLocks noGrp="1"/>
          </p:cNvGraphicFramePr>
          <p:nvPr>
            <p:extLst>
              <p:ext uri="{D42A27DB-BD31-4B8C-83A1-F6EECF244321}">
                <p14:modId xmlns:p14="http://schemas.microsoft.com/office/powerpoint/2010/main" val="2278307647"/>
              </p:ext>
            </p:extLst>
          </p:nvPr>
        </p:nvGraphicFramePr>
        <p:xfrm>
          <a:off x="1298222" y="1442861"/>
          <a:ext cx="5926596" cy="3240000"/>
        </p:xfrm>
        <a:graphic>
          <a:graphicData uri="http://schemas.openxmlformats.org/drawingml/2006/table">
            <a:tbl>
              <a:tblPr firstRow="1" bandRow="1">
                <a:tableStyleId>{5C22544A-7EE6-4342-B048-85BDC9FD1C3A}</a:tableStyleId>
              </a:tblPr>
              <a:tblGrid>
                <a:gridCol w="4846269">
                  <a:extLst>
                    <a:ext uri="{9D8B030D-6E8A-4147-A177-3AD203B41FA5}">
                      <a16:colId xmlns:a16="http://schemas.microsoft.com/office/drawing/2014/main" val="2070283494"/>
                    </a:ext>
                  </a:extLst>
                </a:gridCol>
                <a:gridCol w="540327">
                  <a:extLst>
                    <a:ext uri="{9D8B030D-6E8A-4147-A177-3AD203B41FA5}">
                      <a16:colId xmlns:a16="http://schemas.microsoft.com/office/drawing/2014/main" val="2142778617"/>
                    </a:ext>
                  </a:extLst>
                </a:gridCol>
                <a:gridCol w="540000">
                  <a:extLst>
                    <a:ext uri="{9D8B030D-6E8A-4147-A177-3AD203B41FA5}">
                      <a16:colId xmlns:a16="http://schemas.microsoft.com/office/drawing/2014/main" val="4214533027"/>
                    </a:ext>
                  </a:extLst>
                </a:gridCol>
              </a:tblGrid>
              <a:tr h="360000">
                <a:tc>
                  <a:txBody>
                    <a:bodyPr/>
                    <a:lstStyle/>
                    <a:p>
                      <a:r>
                        <a:rPr lang="fr-FR" sz="1000" dirty="0">
                          <a:latin typeface="Segoe UI Semibold" panose="020B0702040204020203" pitchFamily="34" charset="0"/>
                          <a:cs typeface="Segoe UI Semibold" panose="020B0702040204020203" pitchFamily="34" charset="0"/>
                        </a:rPr>
                        <a:t>Quels sont les référentiels qui s’appliquent à la société de biotechnologies ?</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000" dirty="0">
                          <a:latin typeface="Segoe UI Semibold" panose="020B0702040204020203" pitchFamily="34" charset="0"/>
                          <a:cs typeface="Segoe UI Semibold" panose="020B0702040204020203" pitchFamily="34" charset="0"/>
                        </a:rPr>
                        <a:t>Oui</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000" dirty="0">
                          <a:latin typeface="Segoe UI Semibold" panose="020B0702040204020203" pitchFamily="34" charset="0"/>
                          <a:cs typeface="Segoe UI Semibold" panose="020B0702040204020203" pitchFamily="34" charset="0"/>
                        </a:rPr>
                        <a:t>Non</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extLst>
                  <a:ext uri="{0D108BD9-81ED-4DB2-BD59-A6C34878D82A}">
                    <a16:rowId xmlns:a16="http://schemas.microsoft.com/office/drawing/2014/main" val="875239986"/>
                  </a:ext>
                </a:extLst>
              </a:tr>
              <a:tr h="360000">
                <a:tc>
                  <a:txBody>
                    <a:bodyPr/>
                    <a:lstStyle/>
                    <a:p>
                      <a:r>
                        <a:rPr lang="fr-FR" sz="1000" dirty="0">
                          <a:latin typeface="Segoe UI" panose="020B0502040204020203" pitchFamily="34" charset="0"/>
                          <a:cs typeface="Segoe UI" panose="020B0502040204020203" pitchFamily="34" charset="0"/>
                        </a:rPr>
                        <a:t>Politique de sécurité (PSSI) de l’organisation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73409734"/>
                  </a:ext>
                </a:extLst>
              </a:tr>
              <a:tr h="360000">
                <a:tc>
                  <a:txBody>
                    <a:bodyPr/>
                    <a:lstStyle/>
                    <a:p>
                      <a:r>
                        <a:rPr lang="fr-FR" sz="1000" dirty="0">
                          <a:latin typeface="Segoe UI" panose="020B0502040204020203" pitchFamily="34" charset="0"/>
                          <a:cs typeface="Segoe UI" panose="020B0502040204020203" pitchFamily="34" charset="0"/>
                        </a:rPr>
                        <a:t>Règlement européen de protection des données (RGPD)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45383471"/>
                  </a:ext>
                </a:extLst>
              </a:tr>
              <a:tr h="360000">
                <a:tc>
                  <a:txBody>
                    <a:bodyPr/>
                    <a:lstStyle/>
                    <a:p>
                      <a:r>
                        <a:rPr lang="fr-FR" sz="1000" dirty="0">
                          <a:latin typeface="Segoe UI" panose="020B0502040204020203" pitchFamily="34" charset="0"/>
                          <a:cs typeface="Segoe UI" panose="020B0502040204020203" pitchFamily="34" charset="0"/>
                        </a:rPr>
                        <a:t>Guide d’hygiène informatique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29038389"/>
                  </a:ext>
                </a:extLst>
              </a:tr>
              <a:tr h="360000">
                <a:tc>
                  <a:txBody>
                    <a:bodyPr/>
                    <a:lstStyle/>
                    <a:p>
                      <a:r>
                        <a:rPr lang="fr-FR" sz="1000" dirty="0">
                          <a:latin typeface="Segoe UI" panose="020B0502040204020203" pitchFamily="34" charset="0"/>
                          <a:cs typeface="Segoe UI" panose="020B0502040204020203" pitchFamily="34" charset="0"/>
                        </a:rPr>
                        <a:t>Annexe A de l’ISO 27001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3040852"/>
                  </a:ext>
                </a:extLst>
              </a:tr>
              <a:tr h="360000">
                <a:tc>
                  <a:txBody>
                    <a:bodyPr/>
                    <a:lstStyle/>
                    <a:p>
                      <a:r>
                        <a:rPr lang="fr-FR" sz="1000" dirty="0">
                          <a:latin typeface="Segoe UI" panose="020B0502040204020203" pitchFamily="34" charset="0"/>
                          <a:cs typeface="Segoe UI" panose="020B0502040204020203" pitchFamily="34" charset="0"/>
                        </a:rPr>
                        <a:t>Code de la santé publique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34175630"/>
                  </a:ext>
                </a:extLst>
              </a:tr>
              <a:tr h="360000">
                <a:tc>
                  <a:txBody>
                    <a:bodyPr/>
                    <a:lstStyle/>
                    <a:p>
                      <a:r>
                        <a:rPr lang="fr-FR" sz="1000" dirty="0">
                          <a:latin typeface="Segoe UI" panose="020B0502040204020203" pitchFamily="34" charset="0"/>
                          <a:cs typeface="Segoe UI" panose="020B0502040204020203" pitchFamily="34" charset="0"/>
                        </a:rPr>
                        <a:t>Arrêté sectoriel « produits de santé » (Loi de programmation militaire)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084144945"/>
                  </a:ext>
                </a:extLst>
              </a:tr>
              <a:tr h="360000">
                <a:tc>
                  <a:txBody>
                    <a:bodyPr/>
                    <a:lstStyle/>
                    <a:p>
                      <a:r>
                        <a:rPr lang="fr-FR" sz="1000" dirty="0">
                          <a:latin typeface="Segoe UI" panose="020B0502040204020203" pitchFamily="34" charset="0"/>
                          <a:cs typeface="Segoe UI" panose="020B0502040204020203" pitchFamily="34" charset="0"/>
                        </a:rPr>
                        <a:t>Instruction générale interministérielle 1300 (IGI 1300)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23563129"/>
                  </a:ext>
                </a:extLst>
              </a:tr>
              <a:tr h="360000">
                <a:tc>
                  <a:txBody>
                    <a:bodyPr/>
                    <a:lstStyle/>
                    <a:p>
                      <a:r>
                        <a:rPr lang="fr-FR" sz="1000" dirty="0">
                          <a:latin typeface="Segoe UI" panose="020B0502040204020203" pitchFamily="34" charset="0"/>
                          <a:cs typeface="Segoe UI" panose="020B0502040204020203" pitchFamily="34" charset="0"/>
                        </a:rPr>
                        <a:t>Référentiel Général de Sécurité (RGS)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25152587"/>
                  </a:ext>
                </a:extLst>
              </a:tr>
            </a:tbl>
          </a:graphicData>
        </a:graphic>
      </p:graphicFrame>
    </p:spTree>
    <p:extLst>
      <p:ext uri="{BB962C8B-B14F-4D97-AF65-F5344CB8AC3E}">
        <p14:creationId xmlns:p14="http://schemas.microsoft.com/office/powerpoint/2010/main" val="30887829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C03A1D1-8974-0A2C-5D3C-C48272611E8B}"/>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Exemple de socle de sécurité</a:t>
            </a:r>
          </a:p>
        </p:txBody>
      </p:sp>
      <p:sp>
        <p:nvSpPr>
          <p:cNvPr id="6" name="ZoneTexte 5">
            <a:extLst>
              <a:ext uri="{FF2B5EF4-FFF2-40B4-BE49-F238E27FC236}">
                <a16:creationId xmlns:a16="http://schemas.microsoft.com/office/drawing/2014/main" id="{EC1DF5BB-7048-E4F0-0E55-A22FEC33ADE2}"/>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E6007E"/>
                </a:solidFill>
                <a:latin typeface="Segoe UI" panose="020B0502040204020203" pitchFamily="34" charset="0"/>
                <a:cs typeface="Segoe UI" panose="020B0502040204020203" pitchFamily="34" charset="0"/>
              </a:rPr>
              <a:t>Activité 1-4</a:t>
            </a:r>
            <a:endParaRPr lang="fr-FR" sz="1400" b="1" dirty="0">
              <a:solidFill>
                <a:srgbClr val="252525"/>
              </a:solidFill>
              <a:latin typeface="Segoe UI" panose="020B0502040204020203" pitchFamily="34" charset="0"/>
              <a:cs typeface="Segoe UI" panose="020B0502040204020203" pitchFamily="34" charset="0"/>
            </a:endParaRPr>
          </a:p>
        </p:txBody>
      </p:sp>
      <p:grpSp>
        <p:nvGrpSpPr>
          <p:cNvPr id="7" name="Groupe 6">
            <a:extLst>
              <a:ext uri="{FF2B5EF4-FFF2-40B4-BE49-F238E27FC236}">
                <a16:creationId xmlns:a16="http://schemas.microsoft.com/office/drawing/2014/main" id="{7EDF2409-4374-49B4-AC66-D89D3C7CDF0D}"/>
              </a:ext>
            </a:extLst>
          </p:cNvPr>
          <p:cNvGrpSpPr>
            <a:grpSpLocks noChangeAspect="1"/>
          </p:cNvGrpSpPr>
          <p:nvPr/>
        </p:nvGrpSpPr>
        <p:grpSpPr>
          <a:xfrm>
            <a:off x="8287431" y="144000"/>
            <a:ext cx="726429" cy="720000"/>
            <a:chOff x="7980825" y="195574"/>
            <a:chExt cx="799071" cy="792000"/>
          </a:xfrm>
        </p:grpSpPr>
        <p:pic>
          <p:nvPicPr>
            <p:cNvPr id="8" name="Image 7">
              <a:extLst>
                <a:ext uri="{FF2B5EF4-FFF2-40B4-BE49-F238E27FC236}">
                  <a16:creationId xmlns:a16="http://schemas.microsoft.com/office/drawing/2014/main" id="{265D77B1-4C13-442B-873D-0E6969166283}"/>
                </a:ext>
              </a:extLst>
            </p:cNvPr>
            <p:cNvPicPr>
              <a:picLocks noChangeAspect="1"/>
            </p:cNvPicPr>
            <p:nvPr/>
          </p:nvPicPr>
          <p:blipFill>
            <a:blip r:embed="rId4"/>
            <a:stretch>
              <a:fillRect/>
            </a:stretch>
          </p:blipFill>
          <p:spPr>
            <a:xfrm>
              <a:off x="7980825" y="195574"/>
              <a:ext cx="799071" cy="792000"/>
            </a:xfrm>
            <a:prstGeom prst="rect">
              <a:avLst/>
            </a:prstGeom>
          </p:spPr>
        </p:pic>
        <p:sp>
          <p:nvSpPr>
            <p:cNvPr id="9" name="Rectangle 8">
              <a:extLst>
                <a:ext uri="{FF2B5EF4-FFF2-40B4-BE49-F238E27FC236}">
                  <a16:creationId xmlns:a16="http://schemas.microsoft.com/office/drawing/2014/main" id="{E10CA0B1-8F43-49BD-9D82-AE1B06969AE0}"/>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3" name="TextBox 7">
            <a:extLst>
              <a:ext uri="{FF2B5EF4-FFF2-40B4-BE49-F238E27FC236}">
                <a16:creationId xmlns:a16="http://schemas.microsoft.com/office/drawing/2014/main" id="{AB8CC2EC-8961-4580-9964-7D16C66A9856}"/>
              </a:ext>
            </a:extLst>
          </p:cNvPr>
          <p:cNvSpPr txBox="1"/>
          <p:nvPr/>
        </p:nvSpPr>
        <p:spPr>
          <a:xfrm>
            <a:off x="2052000" y="1112392"/>
            <a:ext cx="5342222" cy="184666"/>
          </a:xfrm>
          <a:prstGeom prst="rect">
            <a:avLst/>
          </a:prstGeom>
          <a:noFill/>
        </p:spPr>
        <p:txBody>
          <a:bodyPr wrap="square" lIns="0" tIns="0" rIns="0" bIns="0" rtlCol="0">
            <a:spAutoFit/>
          </a:bodyPr>
          <a:lstStyle/>
          <a:p>
            <a:r>
              <a:rPr lang="fr-FR" sz="1200" b="1" dirty="0">
                <a:solidFill>
                  <a:srgbClr val="E6007E"/>
                </a:solidFill>
                <a:latin typeface="Segoe UI" panose="020B0502040204020203" pitchFamily="34" charset="0"/>
                <a:cs typeface="Segoe UI" panose="020B0502040204020203" pitchFamily="34" charset="0"/>
              </a:rPr>
              <a:t>Société de biotechnologies – Déterminer le socle de sécurité</a:t>
            </a:r>
          </a:p>
        </p:txBody>
      </p:sp>
      <p:graphicFrame>
        <p:nvGraphicFramePr>
          <p:cNvPr id="14" name="Tableau 13">
            <a:extLst>
              <a:ext uri="{FF2B5EF4-FFF2-40B4-BE49-F238E27FC236}">
                <a16:creationId xmlns:a16="http://schemas.microsoft.com/office/drawing/2014/main" id="{EF139CDF-D887-4A8D-9E69-6CBE9ACF9E07}"/>
              </a:ext>
            </a:extLst>
          </p:cNvPr>
          <p:cNvGraphicFramePr>
            <a:graphicFrameLocks noGrp="1"/>
          </p:cNvGraphicFramePr>
          <p:nvPr>
            <p:extLst>
              <p:ext uri="{D42A27DB-BD31-4B8C-83A1-F6EECF244321}">
                <p14:modId xmlns:p14="http://schemas.microsoft.com/office/powerpoint/2010/main" val="1882709651"/>
              </p:ext>
            </p:extLst>
          </p:nvPr>
        </p:nvGraphicFramePr>
        <p:xfrm>
          <a:off x="1298222" y="1442861"/>
          <a:ext cx="5926596" cy="3240000"/>
        </p:xfrm>
        <a:graphic>
          <a:graphicData uri="http://schemas.openxmlformats.org/drawingml/2006/table">
            <a:tbl>
              <a:tblPr firstRow="1" bandRow="1">
                <a:tableStyleId>{5C22544A-7EE6-4342-B048-85BDC9FD1C3A}</a:tableStyleId>
              </a:tblPr>
              <a:tblGrid>
                <a:gridCol w="4846269">
                  <a:extLst>
                    <a:ext uri="{9D8B030D-6E8A-4147-A177-3AD203B41FA5}">
                      <a16:colId xmlns:a16="http://schemas.microsoft.com/office/drawing/2014/main" val="2070283494"/>
                    </a:ext>
                  </a:extLst>
                </a:gridCol>
                <a:gridCol w="540327">
                  <a:extLst>
                    <a:ext uri="{9D8B030D-6E8A-4147-A177-3AD203B41FA5}">
                      <a16:colId xmlns:a16="http://schemas.microsoft.com/office/drawing/2014/main" val="2142778617"/>
                    </a:ext>
                  </a:extLst>
                </a:gridCol>
                <a:gridCol w="540000">
                  <a:extLst>
                    <a:ext uri="{9D8B030D-6E8A-4147-A177-3AD203B41FA5}">
                      <a16:colId xmlns:a16="http://schemas.microsoft.com/office/drawing/2014/main" val="4214533027"/>
                    </a:ext>
                  </a:extLst>
                </a:gridCol>
              </a:tblGrid>
              <a:tr h="360000">
                <a:tc>
                  <a:txBody>
                    <a:bodyPr/>
                    <a:lstStyle/>
                    <a:p>
                      <a:r>
                        <a:rPr lang="fr-FR" sz="1000" dirty="0">
                          <a:latin typeface="Segoe UI Semibold" panose="020B0702040204020203" pitchFamily="34" charset="0"/>
                          <a:cs typeface="Segoe UI Semibold" panose="020B0702040204020203" pitchFamily="34" charset="0"/>
                        </a:rPr>
                        <a:t>Quels sont les référentiels qui s’appliquent à la société de biotechnologies ?</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000" dirty="0">
                          <a:latin typeface="Segoe UI Semibold" panose="020B0702040204020203" pitchFamily="34" charset="0"/>
                          <a:cs typeface="Segoe UI Semibold" panose="020B0702040204020203" pitchFamily="34" charset="0"/>
                        </a:rPr>
                        <a:t>Oui</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tc>
                  <a:txBody>
                    <a:bodyPr/>
                    <a:lstStyle/>
                    <a:p>
                      <a:r>
                        <a:rPr lang="fr-FR" sz="1000" dirty="0">
                          <a:latin typeface="Segoe UI Semibold" panose="020B0702040204020203" pitchFamily="34" charset="0"/>
                          <a:cs typeface="Segoe UI Semibold" panose="020B0702040204020203" pitchFamily="34" charset="0"/>
                        </a:rPr>
                        <a:t>Non</a:t>
                      </a:r>
                    </a:p>
                  </a:txBody>
                  <a:tcPr anchor="ctr">
                    <a:lnB w="12700" cap="flat" cmpd="sng" algn="ctr">
                      <a:solidFill>
                        <a:schemeClr val="bg1">
                          <a:lumMod val="65000"/>
                        </a:schemeClr>
                      </a:solidFill>
                      <a:prstDash val="solid"/>
                      <a:round/>
                      <a:headEnd type="none" w="med" len="med"/>
                      <a:tailEnd type="none" w="med" len="med"/>
                    </a:lnB>
                    <a:solidFill>
                      <a:srgbClr val="E6007E"/>
                    </a:solidFill>
                  </a:tcPr>
                </a:tc>
                <a:extLst>
                  <a:ext uri="{0D108BD9-81ED-4DB2-BD59-A6C34878D82A}">
                    <a16:rowId xmlns:a16="http://schemas.microsoft.com/office/drawing/2014/main" val="875239986"/>
                  </a:ext>
                </a:extLst>
              </a:tr>
              <a:tr h="360000">
                <a:tc>
                  <a:txBody>
                    <a:bodyPr/>
                    <a:lstStyle/>
                    <a:p>
                      <a:r>
                        <a:rPr lang="fr-FR" sz="1000" dirty="0">
                          <a:latin typeface="Segoe UI" panose="020B0502040204020203" pitchFamily="34" charset="0"/>
                          <a:cs typeface="Segoe UI" panose="020B0502040204020203" pitchFamily="34" charset="0"/>
                        </a:rPr>
                        <a:t>Politique de sécurité (PSSI) de l’organisation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2673409734"/>
                  </a:ext>
                </a:extLst>
              </a:tr>
              <a:tr h="360000">
                <a:tc>
                  <a:txBody>
                    <a:bodyPr/>
                    <a:lstStyle/>
                    <a:p>
                      <a:r>
                        <a:rPr lang="fr-FR" sz="1000" dirty="0">
                          <a:latin typeface="Segoe UI" panose="020B0502040204020203" pitchFamily="34" charset="0"/>
                          <a:cs typeface="Segoe UI" panose="020B0502040204020203" pitchFamily="34" charset="0"/>
                        </a:rPr>
                        <a:t>Règlement européen de protection des données (RGPD)</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645383471"/>
                  </a:ext>
                </a:extLst>
              </a:tr>
              <a:tr h="360000">
                <a:tc>
                  <a:txBody>
                    <a:bodyPr/>
                    <a:lstStyle/>
                    <a:p>
                      <a:r>
                        <a:rPr lang="fr-FR" sz="1000" dirty="0">
                          <a:latin typeface="Segoe UI" panose="020B0502040204020203" pitchFamily="34" charset="0"/>
                          <a:cs typeface="Segoe UI" panose="020B0502040204020203" pitchFamily="34" charset="0"/>
                        </a:rPr>
                        <a:t>Guide d’hygiène informatique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729038389"/>
                  </a:ext>
                </a:extLst>
              </a:tr>
              <a:tr h="360000">
                <a:tc>
                  <a:txBody>
                    <a:bodyPr/>
                    <a:lstStyle/>
                    <a:p>
                      <a:r>
                        <a:rPr lang="fr-FR" sz="1000" dirty="0">
                          <a:latin typeface="Segoe UI" panose="020B0502040204020203" pitchFamily="34" charset="0"/>
                          <a:cs typeface="Segoe UI" panose="020B0502040204020203" pitchFamily="34" charset="0"/>
                        </a:rPr>
                        <a:t>Annexe A de l’ISO 27001</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203040852"/>
                  </a:ext>
                </a:extLst>
              </a:tr>
              <a:tr h="360000">
                <a:tc>
                  <a:txBody>
                    <a:bodyPr/>
                    <a:lstStyle/>
                    <a:p>
                      <a:r>
                        <a:rPr lang="fr-FR" sz="1000" dirty="0">
                          <a:latin typeface="Segoe UI" panose="020B0502040204020203" pitchFamily="34" charset="0"/>
                          <a:cs typeface="Segoe UI" panose="020B0502040204020203" pitchFamily="34" charset="0"/>
                        </a:rPr>
                        <a:t>Code de la santé publique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34175630"/>
                  </a:ext>
                </a:extLst>
              </a:tr>
              <a:tr h="360000">
                <a:tc>
                  <a:txBody>
                    <a:bodyPr/>
                    <a:lstStyle/>
                    <a:p>
                      <a:r>
                        <a:rPr lang="fr-FR" sz="1000" dirty="0">
                          <a:latin typeface="Segoe UI" panose="020B0502040204020203" pitchFamily="34" charset="0"/>
                          <a:cs typeface="Segoe UI" panose="020B0502040204020203" pitchFamily="34" charset="0"/>
                        </a:rPr>
                        <a:t>Arrêté sectoriel « produits de santé » (Loi de programmation militaire)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084144945"/>
                  </a:ext>
                </a:extLst>
              </a:tr>
              <a:tr h="360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dirty="0">
                          <a:latin typeface="Segoe UI" panose="020B0502040204020203" pitchFamily="34" charset="0"/>
                          <a:cs typeface="Segoe UI" panose="020B0502040204020203" pitchFamily="34" charset="0"/>
                        </a:rPr>
                        <a:t>Instruction générale interministérielle 1300 (IGI 1300)</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146681843"/>
                  </a:ext>
                </a:extLst>
              </a:tr>
              <a:tr h="360000">
                <a:tc>
                  <a:txBody>
                    <a:bodyPr/>
                    <a:lstStyle/>
                    <a:p>
                      <a:r>
                        <a:rPr lang="fr-FR" sz="1000" dirty="0">
                          <a:latin typeface="Segoe UI" panose="020B0502040204020203" pitchFamily="34" charset="0"/>
                          <a:cs typeface="Segoe UI" panose="020B0502040204020203" pitchFamily="34" charset="0"/>
                        </a:rPr>
                        <a:t>Référentiel Général de Sécurité (RGS)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endParaRPr lang="fr-FR" sz="1000" dirty="0">
                        <a:latin typeface="Segoe UI" panose="020B0502040204020203" pitchFamily="34" charset="0"/>
                        <a:cs typeface="Segoe UI" panose="020B0502040204020203" pitchFamily="34"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525152587"/>
                  </a:ext>
                </a:extLst>
              </a:tr>
            </a:tbl>
          </a:graphicData>
        </a:graphic>
      </p:graphicFrame>
      <p:pic>
        <p:nvPicPr>
          <p:cNvPr id="15" name="Image 14">
            <a:extLst>
              <a:ext uri="{FF2B5EF4-FFF2-40B4-BE49-F238E27FC236}">
                <a16:creationId xmlns:a16="http://schemas.microsoft.com/office/drawing/2014/main" id="{A3D8237A-F45A-4C6C-B228-8B45B4C4FAE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3259" y="1841600"/>
            <a:ext cx="306876" cy="274812"/>
          </a:xfrm>
          <a:prstGeom prst="rect">
            <a:avLst/>
          </a:prstGeom>
        </p:spPr>
      </p:pic>
      <p:pic>
        <p:nvPicPr>
          <p:cNvPr id="16" name="Image 15">
            <a:extLst>
              <a:ext uri="{FF2B5EF4-FFF2-40B4-BE49-F238E27FC236}">
                <a16:creationId xmlns:a16="http://schemas.microsoft.com/office/drawing/2014/main" id="{6D931D23-7B5D-43ED-9C0A-AAB3BD9D677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5709" y="2203550"/>
            <a:ext cx="306876" cy="274812"/>
          </a:xfrm>
          <a:prstGeom prst="rect">
            <a:avLst/>
          </a:prstGeom>
        </p:spPr>
      </p:pic>
      <p:pic>
        <p:nvPicPr>
          <p:cNvPr id="17" name="Image 16">
            <a:extLst>
              <a:ext uri="{FF2B5EF4-FFF2-40B4-BE49-F238E27FC236}">
                <a16:creationId xmlns:a16="http://schemas.microsoft.com/office/drawing/2014/main" id="{FCDFB247-BC94-490F-A107-12F3BE9510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3259" y="2568675"/>
            <a:ext cx="306876" cy="274812"/>
          </a:xfrm>
          <a:prstGeom prst="rect">
            <a:avLst/>
          </a:prstGeom>
        </p:spPr>
      </p:pic>
      <p:pic>
        <p:nvPicPr>
          <p:cNvPr id="18" name="Image 17">
            <a:extLst>
              <a:ext uri="{FF2B5EF4-FFF2-40B4-BE49-F238E27FC236}">
                <a16:creationId xmlns:a16="http://schemas.microsoft.com/office/drawing/2014/main" id="{5AC2AAB6-ACAE-4CB9-830E-39EA2B6537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3259" y="2924275"/>
            <a:ext cx="306876" cy="274812"/>
          </a:xfrm>
          <a:prstGeom prst="rect">
            <a:avLst/>
          </a:prstGeom>
        </p:spPr>
      </p:pic>
      <p:pic>
        <p:nvPicPr>
          <p:cNvPr id="19" name="Image 18">
            <a:extLst>
              <a:ext uri="{FF2B5EF4-FFF2-40B4-BE49-F238E27FC236}">
                <a16:creationId xmlns:a16="http://schemas.microsoft.com/office/drawing/2014/main" id="{051551B7-A762-4A2B-A97E-DBD0EBDA73E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5709" y="3285795"/>
            <a:ext cx="306876" cy="274812"/>
          </a:xfrm>
          <a:prstGeom prst="rect">
            <a:avLst/>
          </a:prstGeom>
        </p:spPr>
      </p:pic>
      <p:pic>
        <p:nvPicPr>
          <p:cNvPr id="20" name="Image 19">
            <a:extLst>
              <a:ext uri="{FF2B5EF4-FFF2-40B4-BE49-F238E27FC236}">
                <a16:creationId xmlns:a16="http://schemas.microsoft.com/office/drawing/2014/main" id="{127D8FBB-74B9-4A55-BB9B-AE089702F6F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73259" y="3647315"/>
            <a:ext cx="306876" cy="274812"/>
          </a:xfrm>
          <a:prstGeom prst="rect">
            <a:avLst/>
          </a:prstGeom>
        </p:spPr>
      </p:pic>
      <p:pic>
        <p:nvPicPr>
          <p:cNvPr id="21" name="Image 20">
            <a:extLst>
              <a:ext uri="{FF2B5EF4-FFF2-40B4-BE49-F238E27FC236}">
                <a16:creationId xmlns:a16="http://schemas.microsoft.com/office/drawing/2014/main" id="{60CD8BD1-EB0F-4A63-A9F0-2247B2CFDA6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5709" y="4009695"/>
            <a:ext cx="306876" cy="274812"/>
          </a:xfrm>
          <a:prstGeom prst="rect">
            <a:avLst/>
          </a:prstGeom>
        </p:spPr>
      </p:pic>
      <p:pic>
        <p:nvPicPr>
          <p:cNvPr id="22" name="Image 21">
            <a:extLst>
              <a:ext uri="{FF2B5EF4-FFF2-40B4-BE49-F238E27FC236}">
                <a16:creationId xmlns:a16="http://schemas.microsoft.com/office/drawing/2014/main" id="{CBF5F3DE-9B88-479A-8786-361C74AD41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5709" y="4368040"/>
            <a:ext cx="306876" cy="274812"/>
          </a:xfrm>
          <a:prstGeom prst="rect">
            <a:avLst/>
          </a:prstGeom>
        </p:spPr>
      </p:pic>
    </p:spTree>
    <p:extLst>
      <p:ext uri="{BB962C8B-B14F-4D97-AF65-F5344CB8AC3E}">
        <p14:creationId xmlns:p14="http://schemas.microsoft.com/office/powerpoint/2010/main" val="3999985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3CA2AD46-FE87-71CC-8ADD-34DEBBC73C3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Comment constituer les scénarios de risques ?</a:t>
            </a:r>
          </a:p>
        </p:txBody>
      </p:sp>
      <p:sp>
        <p:nvSpPr>
          <p:cNvPr id="5" name="ZoneTexte 4">
            <a:extLst>
              <a:ext uri="{FF2B5EF4-FFF2-40B4-BE49-F238E27FC236}">
                <a16:creationId xmlns:a16="http://schemas.microsoft.com/office/drawing/2014/main" id="{83D0E76C-BF84-2403-2346-E74419501FFD}"/>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E6007E"/>
                </a:solidFill>
                <a:latin typeface="Segoe UI" panose="020B0502040204020203" pitchFamily="34" charset="0"/>
                <a:ea typeface="+mn-ea"/>
                <a:cs typeface="Segoe UI" panose="020B0502040204020203" pitchFamily="34" charset="0"/>
              </a:rPr>
              <a:t>Fin de l’atelier 1</a:t>
            </a:r>
            <a:endParaRPr lang="fr-FR" sz="1400" b="1">
              <a:solidFill>
                <a:srgbClr val="252525"/>
              </a:solidFill>
              <a:latin typeface="Segoe UI" panose="020B0502040204020203" pitchFamily="34" charset="0"/>
              <a:cs typeface="Segoe UI" panose="020B0502040204020203" pitchFamily="34" charset="0"/>
            </a:endParaRPr>
          </a:p>
        </p:txBody>
      </p:sp>
      <p:sp>
        <p:nvSpPr>
          <p:cNvPr id="17" name="Rectangle : coins arrondis 16">
            <a:extLst>
              <a:ext uri="{FF2B5EF4-FFF2-40B4-BE49-F238E27FC236}">
                <a16:creationId xmlns:a16="http://schemas.microsoft.com/office/drawing/2014/main" id="{2C9D1A1D-F3AA-478B-BABB-CD09DA31560C}"/>
              </a:ext>
            </a:extLst>
          </p:cNvPr>
          <p:cNvSpPr/>
          <p:nvPr/>
        </p:nvSpPr>
        <p:spPr>
          <a:xfrm>
            <a:off x="5376701" y="282103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18" name="Rectangle : coins arrondis 17">
            <a:extLst>
              <a:ext uri="{FF2B5EF4-FFF2-40B4-BE49-F238E27FC236}">
                <a16:creationId xmlns:a16="http://schemas.microsoft.com/office/drawing/2014/main" id="{E2FBE727-DEE6-46F1-8114-A2501C745F9B}"/>
              </a:ext>
            </a:extLst>
          </p:cNvPr>
          <p:cNvSpPr/>
          <p:nvPr/>
        </p:nvSpPr>
        <p:spPr>
          <a:xfrm>
            <a:off x="5376701" y="2821036"/>
            <a:ext cx="2700000" cy="1993533"/>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20" name="Rectangle 19">
            <a:extLst>
              <a:ext uri="{FF2B5EF4-FFF2-40B4-BE49-F238E27FC236}">
                <a16:creationId xmlns:a16="http://schemas.microsoft.com/office/drawing/2014/main" id="{F117D230-2DC2-46E1-B954-56CDC9F694B7}"/>
              </a:ext>
            </a:extLst>
          </p:cNvPr>
          <p:cNvSpPr/>
          <p:nvPr/>
        </p:nvSpPr>
        <p:spPr>
          <a:xfrm>
            <a:off x="5549852"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p>
          <a:p>
            <a:pPr algn="ctr" defTabSz="685800">
              <a:defRPr/>
            </a:pPr>
            <a:r>
              <a:rPr lang="fr-FR" sz="1000" dirty="0">
                <a:solidFill>
                  <a:srgbClr val="252525"/>
                </a:solidFill>
                <a:latin typeface="Segoe UI" panose="020B0502040204020203" pitchFamily="34" charset="0"/>
                <a:cs typeface="Segoe UI" panose="020B0502040204020203" pitchFamily="34" charset="0"/>
              </a:rPr>
              <a:t>support 1</a:t>
            </a:r>
          </a:p>
        </p:txBody>
      </p:sp>
      <p:sp>
        <p:nvSpPr>
          <p:cNvPr id="21" name="Rectangle 20">
            <a:extLst>
              <a:ext uri="{FF2B5EF4-FFF2-40B4-BE49-F238E27FC236}">
                <a16:creationId xmlns:a16="http://schemas.microsoft.com/office/drawing/2014/main" id="{DFCEBA49-A080-4BCC-BD36-40AC8DA45AB5}"/>
              </a:ext>
            </a:extLst>
          </p:cNvPr>
          <p:cNvSpPr/>
          <p:nvPr/>
        </p:nvSpPr>
        <p:spPr>
          <a:xfrm>
            <a:off x="6873177"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support 2</a:t>
            </a:r>
          </a:p>
        </p:txBody>
      </p:sp>
      <p:sp>
        <p:nvSpPr>
          <p:cNvPr id="22" name="ZoneTexte 21">
            <a:extLst>
              <a:ext uri="{FF2B5EF4-FFF2-40B4-BE49-F238E27FC236}">
                <a16:creationId xmlns:a16="http://schemas.microsoft.com/office/drawing/2014/main" id="{F8D639D2-D533-44B5-9B44-B1BD74BA9240}"/>
              </a:ext>
            </a:extLst>
          </p:cNvPr>
          <p:cNvSpPr txBox="1"/>
          <p:nvPr/>
        </p:nvSpPr>
        <p:spPr>
          <a:xfrm>
            <a:off x="6097905" y="4544788"/>
            <a:ext cx="1257593" cy="207216"/>
          </a:xfrm>
          <a:prstGeom prst="rect">
            <a:avLst/>
          </a:prstGeom>
          <a:noFill/>
          <a:ln w="12700">
            <a:noFill/>
          </a:ln>
        </p:spPr>
        <p:txBody>
          <a:bodyPr wrap="square" lIns="0" tIns="0" rIns="0" bIns="0" rtlCol="0" anchor="ctr">
            <a:no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OBJET DE L’ÉTUDE</a:t>
            </a:r>
          </a:p>
        </p:txBody>
      </p:sp>
      <p:cxnSp>
        <p:nvCxnSpPr>
          <p:cNvPr id="23" name="Connecteur droit avec flèche 22">
            <a:extLst>
              <a:ext uri="{FF2B5EF4-FFF2-40B4-BE49-F238E27FC236}">
                <a16:creationId xmlns:a16="http://schemas.microsoft.com/office/drawing/2014/main" id="{50E11BE5-4C91-45F0-A966-0AE007F395B9}"/>
              </a:ext>
            </a:extLst>
          </p:cNvPr>
          <p:cNvCxnSpPr>
            <a:cxnSpLocks/>
          </p:cNvCxnSpPr>
          <p:nvPr/>
        </p:nvCxnSpPr>
        <p:spPr>
          <a:xfrm>
            <a:off x="6096243"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4" name="Connecteur droit avec flèche 23">
            <a:extLst>
              <a:ext uri="{FF2B5EF4-FFF2-40B4-BE49-F238E27FC236}">
                <a16:creationId xmlns:a16="http://schemas.microsoft.com/office/drawing/2014/main" id="{6B30627F-EE08-4C56-902A-479D868E3959}"/>
              </a:ext>
            </a:extLst>
          </p:cNvPr>
          <p:cNvCxnSpPr>
            <a:cxnSpLocks/>
          </p:cNvCxnSpPr>
          <p:nvPr/>
        </p:nvCxnSpPr>
        <p:spPr>
          <a:xfrm>
            <a:off x="7077705"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a:extLst>
              <a:ext uri="{FF2B5EF4-FFF2-40B4-BE49-F238E27FC236}">
                <a16:creationId xmlns:a16="http://schemas.microsoft.com/office/drawing/2014/main" id="{395BBF2A-F0CA-4E44-82D1-BDC59A49661F}"/>
              </a:ext>
            </a:extLst>
          </p:cNvPr>
          <p:cNvSpPr/>
          <p:nvPr/>
        </p:nvSpPr>
        <p:spPr>
          <a:xfrm>
            <a:off x="5745537" y="3168862"/>
            <a:ext cx="1613812" cy="474651"/>
          </a:xfrm>
          <a:prstGeom prst="rect">
            <a:avLst/>
          </a:prstGeom>
          <a:solidFill>
            <a:srgbClr val="EE6213"/>
          </a:solidFill>
          <a:ln w="25400" cap="flat" cmpd="sng" algn="ctr">
            <a:noFill/>
            <a:prstDash val="solid"/>
          </a:ln>
          <a:effectLst/>
        </p:spPr>
        <p:txBody>
          <a:bodyPr rtlCol="0" anchor="ctr"/>
          <a:lstStyle/>
          <a:p>
            <a:pPr algn="ctr" defTabSz="685800">
              <a:defRPr/>
            </a:pPr>
            <a:r>
              <a:rPr lang="fr-FR" sz="1000" dirty="0">
                <a:solidFill>
                  <a:schemeClr val="bg1"/>
                </a:solidFill>
                <a:latin typeface="Segoe UI" panose="020B0502040204020203" pitchFamily="34" charset="0"/>
                <a:cs typeface="Segoe UI" panose="020B0502040204020203" pitchFamily="34" charset="0"/>
              </a:rPr>
              <a:t>Valeur métier</a:t>
            </a:r>
          </a:p>
        </p:txBody>
      </p:sp>
      <p:sp>
        <p:nvSpPr>
          <p:cNvPr id="26" name="ZoneTexte 25">
            <a:extLst>
              <a:ext uri="{FF2B5EF4-FFF2-40B4-BE49-F238E27FC236}">
                <a16:creationId xmlns:a16="http://schemas.microsoft.com/office/drawing/2014/main" id="{4B573A6C-4032-44FF-9D23-7C23108B6A65}"/>
              </a:ext>
            </a:extLst>
          </p:cNvPr>
          <p:cNvSpPr txBox="1"/>
          <p:nvPr/>
        </p:nvSpPr>
        <p:spPr>
          <a:xfrm>
            <a:off x="6944899" y="2970702"/>
            <a:ext cx="604552" cy="540014"/>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ER</a:t>
            </a:r>
            <a:endParaRPr lang="fr-FR" sz="1000" b="1" dirty="0">
              <a:solidFill>
                <a:schemeClr val="bg1"/>
              </a:solidFill>
              <a:latin typeface="Segoe UI" panose="020B0502040204020203" pitchFamily="34" charset="0"/>
              <a:cs typeface="Segoe UI" panose="020B0502040204020203" pitchFamily="34" charset="0"/>
            </a:endParaRPr>
          </a:p>
        </p:txBody>
      </p:sp>
      <p:sp>
        <p:nvSpPr>
          <p:cNvPr id="27" name="Rectangle 26">
            <a:extLst>
              <a:ext uri="{FF2B5EF4-FFF2-40B4-BE49-F238E27FC236}">
                <a16:creationId xmlns:a16="http://schemas.microsoft.com/office/drawing/2014/main" id="{97DAA0FC-BB0E-4653-B91B-F44189B27775}"/>
              </a:ext>
            </a:extLst>
          </p:cNvPr>
          <p:cNvSpPr/>
          <p:nvPr/>
        </p:nvSpPr>
        <p:spPr bwMode="auto">
          <a:xfrm>
            <a:off x="540000" y="2160000"/>
            <a:ext cx="2178830" cy="407804"/>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Tree>
    <p:extLst>
      <p:ext uri="{BB962C8B-B14F-4D97-AF65-F5344CB8AC3E}">
        <p14:creationId xmlns:p14="http://schemas.microsoft.com/office/powerpoint/2010/main" val="2779252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500"/>
                                        <p:tgtEl>
                                          <p:spTgt spid="24"/>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p:bldP spid="25" grpId="0" animBg="1"/>
      <p:bldP spid="26" grpId="0" animBg="1"/>
      <p:bldP spid="2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CBA1C58E-FD32-B7BE-7792-267EDBE5B7CD}"/>
              </a:ext>
            </a:extLst>
          </p:cNvPr>
          <p:cNvPicPr>
            <a:picLocks noChangeAspect="1"/>
          </p:cNvPicPr>
          <p:nvPr/>
        </p:nvPicPr>
        <p:blipFill>
          <a:blip r:embed="rId11"/>
          <a:stretch>
            <a:fillRect/>
          </a:stretch>
        </p:blipFill>
        <p:spPr>
          <a:xfrm>
            <a:off x="1752600" y="786482"/>
            <a:ext cx="5638800" cy="3860800"/>
          </a:xfrm>
          <a:prstGeom prst="rect">
            <a:avLst/>
          </a:prstGeom>
        </p:spPr>
      </p:pic>
      <p:sp>
        <p:nvSpPr>
          <p:cNvPr id="4" name="Content Placeholder 5">
            <a:extLst>
              <a:ext uri="{FF2B5EF4-FFF2-40B4-BE49-F238E27FC236}">
                <a16:creationId xmlns:a16="http://schemas.microsoft.com/office/drawing/2014/main" id="{7F25DC5F-BD5A-A1A4-CF42-D47896C21176}"/>
              </a:ext>
            </a:extLst>
          </p:cNvPr>
          <p:cNvSpPr txBox="1">
            <a:spLocks/>
          </p:cNvSpPr>
          <p:nvPr>
            <p:custDataLst>
              <p:tags r:id="rId1"/>
            </p:custDataLst>
          </p:nvPr>
        </p:nvSpPr>
        <p:spPr>
          <a:xfrm>
            <a:off x="4134560" y="1112911"/>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LES BASES</a:t>
            </a:r>
          </a:p>
        </p:txBody>
      </p:sp>
      <p:sp>
        <p:nvSpPr>
          <p:cNvPr id="5" name="Content Placeholder 5">
            <a:extLst>
              <a:ext uri="{FF2B5EF4-FFF2-40B4-BE49-F238E27FC236}">
                <a16:creationId xmlns:a16="http://schemas.microsoft.com/office/drawing/2014/main" id="{BD562B76-3A40-DCB4-ADDE-8A7EBDCB1DA3}"/>
              </a:ext>
            </a:extLst>
          </p:cNvPr>
          <p:cNvSpPr txBox="1">
            <a:spLocks/>
          </p:cNvSpPr>
          <p:nvPr>
            <p:custDataLst>
              <p:tags r:id="rId2"/>
            </p:custDataLst>
          </p:nvPr>
        </p:nvSpPr>
        <p:spPr>
          <a:xfrm>
            <a:off x="1863568" y="2307950"/>
            <a:ext cx="874738" cy="692497"/>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1</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CADRAGE &amp; SOCLE DE SÉCURITÉ</a:t>
            </a:r>
          </a:p>
        </p:txBody>
      </p:sp>
      <p:sp>
        <p:nvSpPr>
          <p:cNvPr id="6" name="Content Placeholder 5">
            <a:extLst>
              <a:ext uri="{FF2B5EF4-FFF2-40B4-BE49-F238E27FC236}">
                <a16:creationId xmlns:a16="http://schemas.microsoft.com/office/drawing/2014/main" id="{FC3DAE2F-F6B5-38B8-2CF7-9ACAC2CBB9C3}"/>
              </a:ext>
            </a:extLst>
          </p:cNvPr>
          <p:cNvSpPr txBox="1">
            <a:spLocks/>
          </p:cNvSpPr>
          <p:nvPr>
            <p:custDataLst>
              <p:tags r:id="rId3"/>
            </p:custDataLst>
          </p:nvPr>
        </p:nvSpPr>
        <p:spPr>
          <a:xfrm>
            <a:off x="3003093" y="2307950"/>
            <a:ext cx="874738"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252525"/>
                </a:solidFill>
                <a:latin typeface="Segoe UI" panose="020B0502040204020203" pitchFamily="34" charset="0"/>
                <a:cs typeface="Segoe UI" panose="020B0502040204020203" pitchFamily="34" charset="0"/>
              </a:rPr>
              <a:t>Atelier 2</a:t>
            </a:r>
          </a:p>
          <a:p>
            <a:pPr marL="0" indent="0" algn="ctr">
              <a:spcBef>
                <a:spcPts val="0"/>
              </a:spcBef>
              <a:buClr>
                <a:srgbClr val="00C8DE"/>
              </a:buClr>
              <a:buSzPct val="100000"/>
              <a:buNone/>
            </a:pPr>
            <a:endParaRPr lang="fr-FR" sz="900" i="1" dirty="0">
              <a:solidFill>
                <a:srgbClr val="252525"/>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b="1" dirty="0">
                <a:solidFill>
                  <a:srgbClr val="252525"/>
                </a:solidFill>
                <a:latin typeface="Segoe UI" panose="020B0502040204020203" pitchFamily="34" charset="0"/>
                <a:cs typeface="Segoe UI" panose="020B0502040204020203" pitchFamily="34" charset="0"/>
              </a:rPr>
              <a:t>SOURCES DE RISQUE</a:t>
            </a:r>
          </a:p>
        </p:txBody>
      </p:sp>
      <p:sp>
        <p:nvSpPr>
          <p:cNvPr id="7" name="Content Placeholder 5">
            <a:extLst>
              <a:ext uri="{FF2B5EF4-FFF2-40B4-BE49-F238E27FC236}">
                <a16:creationId xmlns:a16="http://schemas.microsoft.com/office/drawing/2014/main" id="{CDF2AAB4-2256-5D5D-59F8-54B4D13DE7B2}"/>
              </a:ext>
            </a:extLst>
          </p:cNvPr>
          <p:cNvSpPr txBox="1">
            <a:spLocks/>
          </p:cNvSpPr>
          <p:nvPr>
            <p:custDataLst>
              <p:tags r:id="rId4"/>
            </p:custDataLst>
          </p:nvPr>
        </p:nvSpPr>
        <p:spPr>
          <a:xfrm>
            <a:off x="4124458"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Atelier 3</a:t>
            </a:r>
          </a:p>
          <a:p>
            <a:pPr marL="0" indent="0" algn="ctr">
              <a:spcBef>
                <a:spcPts val="0"/>
              </a:spcBef>
              <a:buClr>
                <a:srgbClr val="00C8DE"/>
              </a:buClr>
              <a:buSzPct val="100000"/>
              <a:buNone/>
            </a:pPr>
            <a:endParaRPr lang="fr-FR" sz="900"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STRATÉGIQUES</a:t>
            </a:r>
          </a:p>
        </p:txBody>
      </p:sp>
      <p:sp>
        <p:nvSpPr>
          <p:cNvPr id="8" name="Content Placeholder 5">
            <a:extLst>
              <a:ext uri="{FF2B5EF4-FFF2-40B4-BE49-F238E27FC236}">
                <a16:creationId xmlns:a16="http://schemas.microsoft.com/office/drawing/2014/main" id="{4311B9D2-9B9C-0DA2-61C9-B38BB44AECF1}"/>
              </a:ext>
            </a:extLst>
          </p:cNvPr>
          <p:cNvSpPr txBox="1">
            <a:spLocks/>
          </p:cNvSpPr>
          <p:nvPr>
            <p:custDataLst>
              <p:tags r:id="rId5"/>
            </p:custDataLst>
          </p:nvPr>
        </p:nvSpPr>
        <p:spPr>
          <a:xfrm>
            <a:off x="5254598" y="2307950"/>
            <a:ext cx="901578" cy="546303"/>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4</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SCÉNARIOS </a:t>
            </a:r>
            <a:r>
              <a:rPr lang="fr-FR" sz="850" dirty="0">
                <a:solidFill>
                  <a:srgbClr val="7F7F7F"/>
                </a:solidFill>
                <a:latin typeface="Segoe UI" panose="020B0502040204020203" pitchFamily="34" charset="0"/>
                <a:cs typeface="Segoe UI" panose="020B0502040204020203" pitchFamily="34" charset="0"/>
              </a:rPr>
              <a:t>OPÉRATIONNELS</a:t>
            </a:r>
          </a:p>
        </p:txBody>
      </p:sp>
      <p:sp>
        <p:nvSpPr>
          <p:cNvPr id="9" name="Content Placeholder 5">
            <a:extLst>
              <a:ext uri="{FF2B5EF4-FFF2-40B4-BE49-F238E27FC236}">
                <a16:creationId xmlns:a16="http://schemas.microsoft.com/office/drawing/2014/main" id="{8AE01E36-56DB-B908-C97C-A9F1C2E5AB85}"/>
              </a:ext>
            </a:extLst>
          </p:cNvPr>
          <p:cNvSpPr txBox="1">
            <a:spLocks/>
          </p:cNvSpPr>
          <p:nvPr>
            <p:custDataLst>
              <p:tags r:id="rId6"/>
            </p:custDataLst>
          </p:nvPr>
        </p:nvSpPr>
        <p:spPr>
          <a:xfrm>
            <a:off x="6396919" y="2307950"/>
            <a:ext cx="883513" cy="553998"/>
          </a:xfrm>
          <a:prstGeom prst="rect">
            <a:avLst/>
          </a:prstGeom>
        </p:spPr>
        <p:txBody>
          <a:bodyPr vert="horz" lIns="0" tIns="0" rIns="0" bIns="0" rtlCol="0" anchor="ctr">
            <a:sp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i="1" dirty="0">
                <a:solidFill>
                  <a:srgbClr val="7F7F7F"/>
                </a:solidFill>
                <a:latin typeface="Segoe UI" panose="020B0502040204020203" pitchFamily="34" charset="0"/>
                <a:cs typeface="Segoe UI" panose="020B0502040204020203" pitchFamily="34" charset="0"/>
              </a:rPr>
              <a:t>Atelier 5</a:t>
            </a:r>
          </a:p>
          <a:p>
            <a:pPr marL="0" indent="0" algn="ctr">
              <a:spcBef>
                <a:spcPts val="0"/>
              </a:spcBef>
              <a:buClr>
                <a:srgbClr val="00C8DE"/>
              </a:buClr>
              <a:buSzPct val="100000"/>
              <a:buNone/>
            </a:pPr>
            <a:endParaRPr lang="fr-FR" sz="900" i="1" dirty="0">
              <a:solidFill>
                <a:srgbClr val="7F7F7F"/>
              </a:solidFill>
              <a:latin typeface="Segoe UI" panose="020B0502040204020203" pitchFamily="34" charset="0"/>
              <a:cs typeface="Segoe UI" panose="020B0502040204020203" pitchFamily="34" charset="0"/>
            </a:endParaRP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TRAITEMENT</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DU RISQUE</a:t>
            </a:r>
          </a:p>
        </p:txBody>
      </p:sp>
      <p:sp>
        <p:nvSpPr>
          <p:cNvPr id="10" name="Content Placeholder 5">
            <a:extLst>
              <a:ext uri="{FF2B5EF4-FFF2-40B4-BE49-F238E27FC236}">
                <a16:creationId xmlns:a16="http://schemas.microsoft.com/office/drawing/2014/main" id="{DF195494-C0EB-6FC3-2316-6752F0FABF00}"/>
              </a:ext>
            </a:extLst>
          </p:cNvPr>
          <p:cNvSpPr txBox="1">
            <a:spLocks/>
          </p:cNvSpPr>
          <p:nvPr>
            <p:custDataLst>
              <p:tags r:id="rId7"/>
            </p:custDataLst>
          </p:nvPr>
        </p:nvSpPr>
        <p:spPr>
          <a:xfrm>
            <a:off x="3508489" y="3668689"/>
            <a:ext cx="874738"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AVANTAGES</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LA</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MÉTHODE</a:t>
            </a:r>
          </a:p>
        </p:txBody>
      </p:sp>
      <p:sp>
        <p:nvSpPr>
          <p:cNvPr id="11" name="Content Placeholder 5">
            <a:extLst>
              <a:ext uri="{FF2B5EF4-FFF2-40B4-BE49-F238E27FC236}">
                <a16:creationId xmlns:a16="http://schemas.microsoft.com/office/drawing/2014/main" id="{7C750338-AF2B-263A-D232-FB977BE05D6A}"/>
              </a:ext>
            </a:extLst>
          </p:cNvPr>
          <p:cNvSpPr txBox="1">
            <a:spLocks/>
          </p:cNvSpPr>
          <p:nvPr>
            <p:custDataLst>
              <p:tags r:id="rId8"/>
            </p:custDataLst>
          </p:nvPr>
        </p:nvSpPr>
        <p:spPr>
          <a:xfrm>
            <a:off x="4741591" y="3687673"/>
            <a:ext cx="873412" cy="522696"/>
          </a:xfrm>
          <a:prstGeom prst="rect">
            <a:avLst/>
          </a:prstGeom>
        </p:spPr>
        <p:txBody>
          <a:bodyPr vert="horz" lIns="0" tIns="0" rIns="0" bIns="0" rtlCol="0" anchor="ctr">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ÉTUDE</a:t>
            </a:r>
          </a:p>
          <a:p>
            <a:pPr marL="0" indent="0" algn="ctr">
              <a:spcBef>
                <a:spcPts val="0"/>
              </a:spcBef>
              <a:buClr>
                <a:srgbClr val="00C8DE"/>
              </a:buClr>
              <a:buSzPct val="100000"/>
              <a:buNone/>
            </a:pPr>
            <a:r>
              <a:rPr lang="fr-FR" sz="900" dirty="0">
                <a:solidFill>
                  <a:srgbClr val="7F7F7F"/>
                </a:solidFill>
                <a:latin typeface="Segoe UI" panose="020B0502040204020203" pitchFamily="34" charset="0"/>
                <a:cs typeface="Segoe UI" panose="020B0502040204020203" pitchFamily="34" charset="0"/>
              </a:rPr>
              <a:t>DE CAS</a:t>
            </a:r>
          </a:p>
        </p:txBody>
      </p:sp>
      <p:sp>
        <p:nvSpPr>
          <p:cNvPr id="14" name="ZoneTexte 13">
            <a:extLst>
              <a:ext uri="{FF2B5EF4-FFF2-40B4-BE49-F238E27FC236}">
                <a16:creationId xmlns:a16="http://schemas.microsoft.com/office/drawing/2014/main" id="{B05DF0B9-E3E6-61EA-3259-B04CF104E33B}"/>
              </a:ext>
            </a:extLst>
          </p:cNvPr>
          <p:cNvSpPr txBox="1"/>
          <p:nvPr/>
        </p:nvSpPr>
        <p:spPr>
          <a:xfrm>
            <a:off x="2052000" y="504000"/>
            <a:ext cx="2088200" cy="720080"/>
          </a:xfrm>
          <a:prstGeom prst="rect">
            <a:avLst/>
          </a:prstGeom>
          <a:noFill/>
        </p:spPr>
        <p:txBody>
          <a:bodyPr wrap="square" lIns="0" tIns="0" rIns="0" bIns="0">
            <a:noAutofit/>
          </a:bodyPr>
          <a:lstStyle/>
          <a:p>
            <a:r>
              <a:rPr lang="fr-FR">
                <a:solidFill>
                  <a:srgbClr val="772080"/>
                </a:solidFill>
                <a:latin typeface="Segoe UI" panose="020B0502040204020203" pitchFamily="34" charset="0"/>
                <a:cs typeface="Segoe UI" panose="020B0502040204020203" pitchFamily="34" charset="0"/>
              </a:rPr>
              <a:t>Atelier 2</a:t>
            </a:r>
          </a:p>
          <a:p>
            <a:r>
              <a:rPr lang="fr-FR" b="1">
                <a:solidFill>
                  <a:srgbClr val="252525"/>
                </a:solidFill>
                <a:latin typeface="Segoe UI" panose="020B0502040204020203" pitchFamily="34" charset="0"/>
                <a:cs typeface="Segoe UI" panose="020B0502040204020203" pitchFamily="34" charset="0"/>
              </a:rPr>
              <a:t>Sources de risque</a:t>
            </a:r>
          </a:p>
        </p:txBody>
      </p:sp>
    </p:spTree>
    <p:extLst>
      <p:ext uri="{BB962C8B-B14F-4D97-AF65-F5344CB8AC3E}">
        <p14:creationId xmlns:p14="http://schemas.microsoft.com/office/powerpoint/2010/main" val="23167750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3C5051-1A59-0B54-BD67-EE89B2FDD01D}"/>
              </a:ext>
            </a:extLst>
          </p:cNvPr>
          <p:cNvSpPr/>
          <p:nvPr/>
        </p:nvSpPr>
        <p:spPr>
          <a:xfrm>
            <a:off x="5186986" y="2804001"/>
            <a:ext cx="3259048" cy="1917288"/>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wrap="square" lIns="0" tIns="0" rIns="0" bIns="0" rtlCol="0" anchor="ctr"/>
          <a:lstStyle/>
          <a:p>
            <a:pPr>
              <a:spcAft>
                <a:spcPts val="300"/>
              </a:spcAft>
              <a:buClr>
                <a:schemeClr val="tx2"/>
              </a:buClr>
              <a:buSzPts val="2400"/>
            </a:pPr>
            <a:r>
              <a:rPr lang="fr-FR" sz="1200" b="1" dirty="0">
                <a:solidFill>
                  <a:srgbClr val="9C258D"/>
                </a:solidFill>
                <a:latin typeface="Segoe UI" panose="020B0502040204020203" pitchFamily="34" charset="0"/>
                <a:cs typeface="Segoe UI" panose="020B0502040204020203" pitchFamily="34" charset="0"/>
              </a:rPr>
              <a:t>Éléments en sortie</a:t>
            </a:r>
          </a:p>
          <a:p>
            <a:pPr marL="90488" indent="-90488">
              <a:spcAft>
                <a:spcPts val="225"/>
              </a:spcAft>
              <a:buClr>
                <a:srgbClr val="9C258D"/>
              </a:buClr>
              <a:buFont typeface="Arial" panose="020B0604020202020204" pitchFamily="34" charset="0"/>
              <a:buChar char="•"/>
              <a:defRPr/>
            </a:pPr>
            <a:r>
              <a:rPr lang="fr-FR" sz="1200" dirty="0">
                <a:solidFill>
                  <a:srgbClr val="252525"/>
                </a:solidFill>
                <a:latin typeface="Segoe UI" panose="020B0502040204020203" pitchFamily="34" charset="0"/>
                <a:cs typeface="Segoe UI" panose="020B0502040204020203" pitchFamily="34" charset="0"/>
              </a:rPr>
              <a:t>Liste des couples SR/OV retenus pour la suite de l’étude</a:t>
            </a:r>
          </a:p>
          <a:p>
            <a:pPr marL="90488" indent="-90488">
              <a:spcAft>
                <a:spcPts val="225"/>
              </a:spcAft>
              <a:buClr>
                <a:srgbClr val="9C258D"/>
              </a:buClr>
              <a:buFont typeface="Arial" panose="020B0604020202020204" pitchFamily="34" charset="0"/>
              <a:buChar char="•"/>
              <a:defRPr/>
            </a:pPr>
            <a:r>
              <a:rPr lang="fr-FR" sz="1200" dirty="0">
                <a:solidFill>
                  <a:srgbClr val="252525"/>
                </a:solidFill>
                <a:latin typeface="Segoe UI" panose="020B0502040204020203" pitchFamily="34" charset="0"/>
                <a:cs typeface="Segoe UI" panose="020B0502040204020203" pitchFamily="34" charset="0"/>
              </a:rPr>
              <a:t>Liste des couples SR/OV secondaires, qui seront si possible mis sous surveillance</a:t>
            </a:r>
          </a:p>
          <a:p>
            <a:pPr marL="90488" indent="-90488">
              <a:spcAft>
                <a:spcPts val="225"/>
              </a:spcAft>
              <a:buClr>
                <a:srgbClr val="9C258D"/>
              </a:buClr>
              <a:buFont typeface="Arial" panose="020B0604020202020204" pitchFamily="34" charset="0"/>
              <a:buChar char="•"/>
              <a:defRPr/>
            </a:pPr>
            <a:r>
              <a:rPr lang="fr-FR" sz="1200" dirty="0">
                <a:solidFill>
                  <a:srgbClr val="252525"/>
                </a:solidFill>
                <a:latin typeface="Segoe UI" panose="020B0502040204020203" pitchFamily="34" charset="0"/>
                <a:cs typeface="Segoe UI" panose="020B0502040204020203" pitchFamily="34" charset="0"/>
              </a:rPr>
              <a:t>Représentation des SR/OV sous la forme d’une cartographie.</a:t>
            </a:r>
          </a:p>
        </p:txBody>
      </p:sp>
      <p:sp>
        <p:nvSpPr>
          <p:cNvPr id="4" name="Organigramme : Décision 13">
            <a:extLst>
              <a:ext uri="{FF2B5EF4-FFF2-40B4-BE49-F238E27FC236}">
                <a16:creationId xmlns:a16="http://schemas.microsoft.com/office/drawing/2014/main" id="{593A300E-B8FA-2A41-471C-DFAADB646B41}"/>
              </a:ext>
            </a:extLst>
          </p:cNvPr>
          <p:cNvSpPr/>
          <p:nvPr/>
        </p:nvSpPr>
        <p:spPr>
          <a:xfrm>
            <a:off x="2858206" y="2833740"/>
            <a:ext cx="1857810" cy="1857810"/>
          </a:xfrm>
          <a:prstGeom prst="flowChartDecision">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sz="1100" b="1" cap="all" dirty="0">
                <a:latin typeface="Segoe UI" panose="020B0502040204020203" pitchFamily="34" charset="0"/>
                <a:cs typeface="Segoe UI" panose="020B0502040204020203" pitchFamily="34" charset="0"/>
              </a:rPr>
              <a:t>Atelier 2</a:t>
            </a:r>
          </a:p>
          <a:p>
            <a:pPr algn="ctr"/>
            <a:r>
              <a:rPr lang="fr-FR" sz="1100" cap="all" dirty="0">
                <a:latin typeface="Segoe UI" panose="020B0502040204020203" pitchFamily="34" charset="0"/>
                <a:cs typeface="Segoe UI" panose="020B0502040204020203" pitchFamily="34" charset="0"/>
              </a:rPr>
              <a:t>SOURCES</a:t>
            </a:r>
            <a:br>
              <a:rPr lang="fr-FR" sz="1100" cap="all" dirty="0">
                <a:latin typeface="Segoe UI" panose="020B0502040204020203" pitchFamily="34" charset="0"/>
                <a:cs typeface="Segoe UI" panose="020B0502040204020203" pitchFamily="34" charset="0"/>
              </a:rPr>
            </a:br>
            <a:r>
              <a:rPr lang="fr-FR" sz="1100" cap="all" dirty="0">
                <a:latin typeface="Segoe UI" panose="020B0502040204020203" pitchFamily="34" charset="0"/>
                <a:cs typeface="Segoe UI" panose="020B0502040204020203" pitchFamily="34" charset="0"/>
              </a:rPr>
              <a:t>DE RISQUE</a:t>
            </a:r>
          </a:p>
        </p:txBody>
      </p:sp>
      <p:sp>
        <p:nvSpPr>
          <p:cNvPr id="5" name="Rectangle 4">
            <a:extLst>
              <a:ext uri="{FF2B5EF4-FFF2-40B4-BE49-F238E27FC236}">
                <a16:creationId xmlns:a16="http://schemas.microsoft.com/office/drawing/2014/main" id="{AE98AD82-E625-AA66-84FD-2A6344855C9E}"/>
              </a:ext>
            </a:extLst>
          </p:cNvPr>
          <p:cNvSpPr/>
          <p:nvPr/>
        </p:nvSpPr>
        <p:spPr>
          <a:xfrm>
            <a:off x="568878" y="3287394"/>
            <a:ext cx="1800195" cy="1008113"/>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r">
              <a:spcAft>
                <a:spcPts val="300"/>
              </a:spcAft>
              <a:buClr>
                <a:schemeClr val="tx2"/>
              </a:buClr>
              <a:buSzPts val="2400"/>
            </a:pPr>
            <a:r>
              <a:rPr lang="fr-FR" sz="1200" b="1" dirty="0">
                <a:solidFill>
                  <a:srgbClr val="9C258D"/>
                </a:solidFill>
                <a:latin typeface="Segoe UI" panose="020B0502040204020203" pitchFamily="34" charset="0"/>
                <a:cs typeface="Segoe UI" panose="020B0502040204020203" pitchFamily="34" charset="0"/>
              </a:rPr>
              <a:t>Éléments en entrée</a:t>
            </a:r>
          </a:p>
          <a:p>
            <a:pPr marL="90488" indent="-90488" algn="r">
              <a:spcAft>
                <a:spcPts val="225"/>
              </a:spcAft>
              <a:buClr>
                <a:srgbClr val="772080"/>
              </a:buClr>
              <a:buFont typeface="Arial" panose="020B0604020202020204" pitchFamily="34" charset="0"/>
              <a:buChar char="•"/>
              <a:defRPr/>
            </a:pPr>
            <a:r>
              <a:rPr lang="fr-FR" sz="1200" dirty="0">
                <a:solidFill>
                  <a:srgbClr val="252525"/>
                </a:solidFill>
                <a:latin typeface="Segoe UI" panose="020B0502040204020203" pitchFamily="34" charset="0"/>
                <a:cs typeface="Segoe UI" panose="020B0502040204020203" pitchFamily="34" charset="0"/>
              </a:rPr>
              <a:t>Valeurs métier </a:t>
            </a:r>
            <a:r>
              <a:rPr lang="fr-FR" sz="1200" dirty="0">
                <a:solidFill>
                  <a:srgbClr val="E7007E"/>
                </a:solidFill>
                <a:latin typeface="Segoe UI" panose="020B0502040204020203" pitchFamily="34" charset="0"/>
                <a:cs typeface="Segoe UI" panose="020B0502040204020203" pitchFamily="34" charset="0"/>
              </a:rPr>
              <a:t>atelier 1</a:t>
            </a:r>
          </a:p>
          <a:p>
            <a:pPr marL="90488" indent="-90488" algn="r">
              <a:spcAft>
                <a:spcPts val="225"/>
              </a:spcAft>
              <a:buClr>
                <a:srgbClr val="772080"/>
              </a:buClr>
              <a:buFont typeface="Arial" panose="020B0604020202020204" pitchFamily="34" charset="0"/>
              <a:buChar char="•"/>
              <a:defRPr/>
            </a:pPr>
            <a:r>
              <a:rPr lang="fr-FR" sz="1200" dirty="0">
                <a:solidFill>
                  <a:srgbClr val="252525"/>
                </a:solidFill>
                <a:latin typeface="Segoe UI" panose="020B0502040204020203" pitchFamily="34" charset="0"/>
                <a:cs typeface="Segoe UI" panose="020B0502040204020203" pitchFamily="34" charset="0"/>
              </a:rPr>
              <a:t>Événements redoutés </a:t>
            </a:r>
            <a:r>
              <a:rPr lang="fr-FR" sz="1200" dirty="0">
                <a:solidFill>
                  <a:srgbClr val="E7007E"/>
                </a:solidFill>
                <a:latin typeface="Segoe UI" panose="020B0502040204020203" pitchFamily="34" charset="0"/>
                <a:cs typeface="Segoe UI" panose="020B0502040204020203" pitchFamily="34" charset="0"/>
              </a:rPr>
              <a:t>atelier 1</a:t>
            </a:r>
          </a:p>
        </p:txBody>
      </p:sp>
      <p:sp>
        <p:nvSpPr>
          <p:cNvPr id="6" name="Rectangle 5">
            <a:extLst>
              <a:ext uri="{FF2B5EF4-FFF2-40B4-BE49-F238E27FC236}">
                <a16:creationId xmlns:a16="http://schemas.microsoft.com/office/drawing/2014/main" id="{5D899EE3-C91A-B204-9943-772B7DCB9DF2}"/>
              </a:ext>
            </a:extLst>
          </p:cNvPr>
          <p:cNvSpPr/>
          <p:nvPr/>
        </p:nvSpPr>
        <p:spPr>
          <a:xfrm>
            <a:off x="1331640" y="1735651"/>
            <a:ext cx="3060000" cy="934721"/>
          </a:xfrm>
          <a:prstGeom prst="rect">
            <a:avLst/>
          </a:prstGeom>
          <a:solidFill>
            <a:schemeClr val="bg1"/>
          </a:solidFill>
          <a:ln w="31750">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sz="1200" b="1" dirty="0">
                <a:solidFill>
                  <a:srgbClr val="9C258D"/>
                </a:solidFill>
                <a:latin typeface="Segoe UI" panose="020B0502040204020203" pitchFamily="34" charset="0"/>
                <a:cs typeface="Segoe UI" panose="020B0502040204020203" pitchFamily="34" charset="0"/>
              </a:rPr>
              <a:t>Objectif </a:t>
            </a:r>
          </a:p>
          <a:p>
            <a:r>
              <a:rPr lang="fr-FR" sz="1200" dirty="0">
                <a:solidFill>
                  <a:srgbClr val="252525"/>
                </a:solidFill>
                <a:latin typeface="Segoe UI" panose="020B0502040204020203" pitchFamily="34" charset="0"/>
                <a:cs typeface="Segoe UI" panose="020B0502040204020203" pitchFamily="34" charset="0"/>
              </a:rPr>
              <a:t>Identifier les Sources de Risque (SR) et leurs Objectifs Visés (OV) en lien avec l’objet de l’étude.</a:t>
            </a:r>
          </a:p>
        </p:txBody>
      </p:sp>
      <p:sp>
        <p:nvSpPr>
          <p:cNvPr id="7" name="Rectangle 6">
            <a:extLst>
              <a:ext uri="{FF2B5EF4-FFF2-40B4-BE49-F238E27FC236}">
                <a16:creationId xmlns:a16="http://schemas.microsoft.com/office/drawing/2014/main" id="{A55F66DE-105A-41BA-78F2-BEAF0DA52BA4}"/>
              </a:ext>
            </a:extLst>
          </p:cNvPr>
          <p:cNvSpPr/>
          <p:nvPr/>
        </p:nvSpPr>
        <p:spPr>
          <a:xfrm>
            <a:off x="4644008" y="1735651"/>
            <a:ext cx="3060000" cy="934721"/>
          </a:xfrm>
          <a:prstGeom prst="rect">
            <a:avLst/>
          </a:prstGeom>
          <a:solidFill>
            <a:schemeClr val="bg1"/>
          </a:solidFill>
          <a:ln w="31750">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indent="0">
              <a:buNone/>
            </a:pPr>
            <a:r>
              <a:rPr lang="fr-FR" sz="1200" b="1" dirty="0">
                <a:solidFill>
                  <a:srgbClr val="9C258D"/>
                </a:solidFill>
                <a:latin typeface="Segoe UI" panose="020B0502040204020203" pitchFamily="34" charset="0"/>
                <a:cs typeface="Segoe UI" panose="020B0502040204020203" pitchFamily="34" charset="0"/>
              </a:rPr>
              <a:t>Participants</a:t>
            </a:r>
            <a:r>
              <a:rPr lang="fr-FR" sz="1200" b="1" dirty="0">
                <a:solidFill>
                  <a:srgbClr val="772080"/>
                </a:solidFill>
                <a:latin typeface="Segoe UI" panose="020B0502040204020203" pitchFamily="34" charset="0"/>
                <a:cs typeface="Segoe UI" panose="020B0502040204020203" pitchFamily="34" charset="0"/>
              </a:rPr>
              <a:t> </a:t>
            </a:r>
          </a:p>
          <a:p>
            <a:pPr marL="0" indent="0">
              <a:buNone/>
            </a:pPr>
            <a:r>
              <a:rPr lang="fr-FR" sz="1200" dirty="0">
                <a:solidFill>
                  <a:srgbClr val="252525"/>
                </a:solidFill>
                <a:latin typeface="Segoe UI" panose="020B0502040204020203" pitchFamily="34" charset="0"/>
                <a:cs typeface="Segoe UI" panose="020B0502040204020203" pitchFamily="34" charset="0"/>
              </a:rPr>
              <a:t>Métiers, RSSI, (Spécialiste analyse de la menace cyber), Direction (validation des résultats de l’atelier).</a:t>
            </a:r>
          </a:p>
        </p:txBody>
      </p:sp>
      <p:cxnSp>
        <p:nvCxnSpPr>
          <p:cNvPr id="8" name="Connecteur droit avec flèche 7">
            <a:extLst>
              <a:ext uri="{FF2B5EF4-FFF2-40B4-BE49-F238E27FC236}">
                <a16:creationId xmlns:a16="http://schemas.microsoft.com/office/drawing/2014/main" id="{D2103B35-40EC-52F8-14C9-F4B96690D33C}"/>
              </a:ext>
            </a:extLst>
          </p:cNvPr>
          <p:cNvCxnSpPr>
            <a:cxnSpLocks/>
          </p:cNvCxnSpPr>
          <p:nvPr/>
        </p:nvCxnSpPr>
        <p:spPr>
          <a:xfrm>
            <a:off x="4562084" y="3762645"/>
            <a:ext cx="441964" cy="0"/>
          </a:xfrm>
          <a:prstGeom prst="straightConnector1">
            <a:avLst/>
          </a:prstGeom>
          <a:noFill/>
          <a:ln w="34925">
            <a:solidFill>
              <a:srgbClr val="9C258D"/>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9" name="Connecteur droit 8">
            <a:extLst>
              <a:ext uri="{FF2B5EF4-FFF2-40B4-BE49-F238E27FC236}">
                <a16:creationId xmlns:a16="http://schemas.microsoft.com/office/drawing/2014/main" id="{D211CF43-1DB4-FDEC-2521-33FD1A2A891B}"/>
              </a:ext>
            </a:extLst>
          </p:cNvPr>
          <p:cNvCxnSpPr>
            <a:cxnSpLocks/>
          </p:cNvCxnSpPr>
          <p:nvPr/>
        </p:nvCxnSpPr>
        <p:spPr>
          <a:xfrm flipV="1">
            <a:off x="5004048" y="3103984"/>
            <a:ext cx="0" cy="1331167"/>
          </a:xfrm>
          <a:prstGeom prst="line">
            <a:avLst/>
          </a:prstGeom>
          <a:ln w="34925">
            <a:solidFill>
              <a:srgbClr val="9C258D"/>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E487A3A-3456-AE0A-6CC2-96F343C0F1FC}"/>
              </a:ext>
            </a:extLst>
          </p:cNvPr>
          <p:cNvCxnSpPr>
            <a:cxnSpLocks/>
          </p:cNvCxnSpPr>
          <p:nvPr/>
        </p:nvCxnSpPr>
        <p:spPr>
          <a:xfrm flipV="1">
            <a:off x="2547567" y="3366601"/>
            <a:ext cx="0" cy="792088"/>
          </a:xfrm>
          <a:prstGeom prst="line">
            <a:avLst/>
          </a:prstGeom>
          <a:ln w="34925">
            <a:solidFill>
              <a:srgbClr val="9C258D"/>
            </a:solidFill>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9624FB36-1798-CC9C-759C-A4EDFD507970}"/>
              </a:ext>
            </a:extLst>
          </p:cNvPr>
          <p:cNvCxnSpPr>
            <a:cxnSpLocks/>
          </p:cNvCxnSpPr>
          <p:nvPr/>
        </p:nvCxnSpPr>
        <p:spPr>
          <a:xfrm>
            <a:off x="2547567" y="3762645"/>
            <a:ext cx="310639" cy="0"/>
          </a:xfrm>
          <a:prstGeom prst="straightConnector1">
            <a:avLst/>
          </a:prstGeom>
          <a:noFill/>
          <a:ln w="34925">
            <a:solidFill>
              <a:srgbClr val="9C258D"/>
            </a:solidFill>
            <a:tailEnd type="arrow"/>
          </a:ln>
        </p:spPr>
        <p:style>
          <a:lnRef idx="2">
            <a:schemeClr val="accent1">
              <a:shade val="50000"/>
            </a:schemeClr>
          </a:lnRef>
          <a:fillRef idx="1">
            <a:schemeClr val="accent1"/>
          </a:fillRef>
          <a:effectRef idx="0">
            <a:schemeClr val="accent1"/>
          </a:effectRef>
          <a:fontRef idx="minor">
            <a:schemeClr val="lt1"/>
          </a:fontRef>
        </p:style>
      </p:cxnSp>
      <p:pic>
        <p:nvPicPr>
          <p:cNvPr id="17" name="Image 16">
            <a:extLst>
              <a:ext uri="{FF2B5EF4-FFF2-40B4-BE49-F238E27FC236}">
                <a16:creationId xmlns:a16="http://schemas.microsoft.com/office/drawing/2014/main" id="{CD7D4F7B-627B-64E4-DF4D-840CC359C84B}"/>
              </a:ext>
            </a:extLst>
          </p:cNvPr>
          <p:cNvPicPr>
            <a:picLocks noChangeAspect="1"/>
          </p:cNvPicPr>
          <p:nvPr/>
        </p:nvPicPr>
        <p:blipFill>
          <a:blip r:embed="rId4"/>
          <a:stretch>
            <a:fillRect/>
          </a:stretch>
        </p:blipFill>
        <p:spPr>
          <a:xfrm>
            <a:off x="2471238" y="1157577"/>
            <a:ext cx="720000" cy="720000"/>
          </a:xfrm>
          <a:prstGeom prst="rect">
            <a:avLst/>
          </a:prstGeom>
        </p:spPr>
      </p:pic>
      <p:pic>
        <p:nvPicPr>
          <p:cNvPr id="18" name="Image 17">
            <a:extLst>
              <a:ext uri="{FF2B5EF4-FFF2-40B4-BE49-F238E27FC236}">
                <a16:creationId xmlns:a16="http://schemas.microsoft.com/office/drawing/2014/main" id="{7D13DCCD-755F-DFC2-682F-99B71F7D3843}"/>
              </a:ext>
            </a:extLst>
          </p:cNvPr>
          <p:cNvPicPr>
            <a:picLocks noChangeAspect="1"/>
          </p:cNvPicPr>
          <p:nvPr/>
        </p:nvPicPr>
        <p:blipFill>
          <a:blip r:embed="rId5"/>
          <a:stretch>
            <a:fillRect/>
          </a:stretch>
        </p:blipFill>
        <p:spPr>
          <a:xfrm>
            <a:off x="5806492" y="1157577"/>
            <a:ext cx="720000" cy="720000"/>
          </a:xfrm>
          <a:prstGeom prst="rect">
            <a:avLst/>
          </a:prstGeom>
        </p:spPr>
      </p:pic>
      <p:sp>
        <p:nvSpPr>
          <p:cNvPr id="12" name="Title 4">
            <a:extLst>
              <a:ext uri="{FF2B5EF4-FFF2-40B4-BE49-F238E27FC236}">
                <a16:creationId xmlns:a16="http://schemas.microsoft.com/office/drawing/2014/main" id="{B7A8A6AB-7C7F-7A77-8989-FD73EA3050E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Sources de risque</a:t>
            </a:r>
            <a:endParaRPr lang="fr-FR" sz="1100" b="1">
              <a:solidFill>
                <a:srgbClr val="252525"/>
              </a:solidFill>
              <a:latin typeface="Segoe UI" panose="020B0502040204020203" pitchFamily="34" charset="0"/>
              <a:cs typeface="Segoe UI" panose="020B0502040204020203" pitchFamily="34" charset="0"/>
            </a:endParaRPr>
          </a:p>
        </p:txBody>
      </p:sp>
      <p:sp>
        <p:nvSpPr>
          <p:cNvPr id="13" name="ZoneTexte 12">
            <a:extLst>
              <a:ext uri="{FF2B5EF4-FFF2-40B4-BE49-F238E27FC236}">
                <a16:creationId xmlns:a16="http://schemas.microsoft.com/office/drawing/2014/main" id="{C99CD1DC-3639-A729-F1E1-E741776D46C0}"/>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9C258D"/>
                </a:solidFill>
                <a:latin typeface="Segoe UI" panose="020B0502040204020203" pitchFamily="34" charset="0"/>
                <a:ea typeface="+mn-ea"/>
                <a:cs typeface="Segoe UI" panose="020B0502040204020203" pitchFamily="34" charset="0"/>
              </a:rPr>
              <a:t>Atelier 2</a:t>
            </a:r>
          </a:p>
        </p:txBody>
      </p:sp>
    </p:spTree>
    <p:extLst>
      <p:ext uri="{BB962C8B-B14F-4D97-AF65-F5344CB8AC3E}">
        <p14:creationId xmlns:p14="http://schemas.microsoft.com/office/powerpoint/2010/main" val="21537810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Connecteur droit 8">
            <a:extLst>
              <a:ext uri="{FF2B5EF4-FFF2-40B4-BE49-F238E27FC236}">
                <a16:creationId xmlns:a16="http://schemas.microsoft.com/office/drawing/2014/main" id="{52F853F6-46C0-0C4E-8DA4-325FF30F6D94}"/>
              </a:ext>
            </a:extLst>
          </p:cNvPr>
          <p:cNvCxnSpPr>
            <a:cxnSpLocks/>
            <a:stCxn id="10" idx="0"/>
          </p:cNvCxnSpPr>
          <p:nvPr/>
        </p:nvCxnSpPr>
        <p:spPr>
          <a:xfrm>
            <a:off x="4547150" y="1860083"/>
            <a:ext cx="0" cy="1191609"/>
          </a:xfrm>
          <a:prstGeom prst="line">
            <a:avLst/>
          </a:prstGeom>
          <a:solidFill>
            <a:schemeClr val="bg1"/>
          </a:solidFill>
          <a:ln w="15875">
            <a:solidFill>
              <a:srgbClr val="9C258C"/>
            </a:solidFill>
          </a:ln>
          <a:effectLst/>
        </p:spPr>
        <p:style>
          <a:lnRef idx="1">
            <a:schemeClr val="accent1"/>
          </a:lnRef>
          <a:fillRef idx="3">
            <a:schemeClr val="accent1"/>
          </a:fillRef>
          <a:effectRef idx="2">
            <a:schemeClr val="accent1"/>
          </a:effectRef>
          <a:fontRef idx="minor">
            <a:schemeClr val="lt1"/>
          </a:fontRef>
        </p:style>
      </p:cxnSp>
      <p:grpSp>
        <p:nvGrpSpPr>
          <p:cNvPr id="13" name="Groupe 12">
            <a:extLst>
              <a:ext uri="{FF2B5EF4-FFF2-40B4-BE49-F238E27FC236}">
                <a16:creationId xmlns:a16="http://schemas.microsoft.com/office/drawing/2014/main" id="{57EE5021-D556-C134-3D40-8BECD9A7CA2D}"/>
              </a:ext>
            </a:extLst>
          </p:cNvPr>
          <p:cNvGrpSpPr/>
          <p:nvPr/>
        </p:nvGrpSpPr>
        <p:grpSpPr>
          <a:xfrm>
            <a:off x="4427984" y="1702337"/>
            <a:ext cx="2977816" cy="553998"/>
            <a:chOff x="4427984" y="1702337"/>
            <a:chExt cx="2977816" cy="553998"/>
          </a:xfrm>
        </p:grpSpPr>
        <p:sp>
          <p:nvSpPr>
            <p:cNvPr id="10" name="Ellipse 9">
              <a:extLst>
                <a:ext uri="{FF2B5EF4-FFF2-40B4-BE49-F238E27FC236}">
                  <a16:creationId xmlns:a16="http://schemas.microsoft.com/office/drawing/2014/main" id="{8BE6EB57-F96A-CE4B-E75C-3DCD066B2E8D}"/>
                </a:ext>
              </a:extLst>
            </p:cNvPr>
            <p:cNvSpPr>
              <a:spLocks noChangeAspect="1"/>
            </p:cNvSpPr>
            <p:nvPr/>
          </p:nvSpPr>
          <p:spPr>
            <a:xfrm>
              <a:off x="4427984" y="1860083"/>
              <a:ext cx="238332" cy="238507"/>
            </a:xfrm>
            <a:prstGeom prst="ellipse">
              <a:avLst/>
            </a:prstGeom>
            <a:solidFill>
              <a:schemeClr val="bg1"/>
            </a:solidFill>
            <a:ln w="38100">
              <a:solidFill>
                <a:srgbClr val="9C25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Title 4">
              <a:extLst>
                <a:ext uri="{FF2B5EF4-FFF2-40B4-BE49-F238E27FC236}">
                  <a16:creationId xmlns:a16="http://schemas.microsoft.com/office/drawing/2014/main" id="{21FB7C90-8C28-6E35-24ED-6DCFB83297A4}"/>
                </a:ext>
              </a:extLst>
            </p:cNvPr>
            <p:cNvSpPr txBox="1">
              <a:spLocks/>
            </p:cNvSpPr>
            <p:nvPr>
              <p:custDataLst>
                <p:tags r:id="rId4"/>
              </p:custDataLst>
            </p:nvPr>
          </p:nvSpPr>
          <p:spPr>
            <a:xfrm>
              <a:off x="4782044" y="1702337"/>
              <a:ext cx="2623756" cy="553998"/>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9C258C"/>
                  </a:solidFill>
                  <a:latin typeface="Segoe UI" panose="020B0502040204020203" pitchFamily="34" charset="0"/>
                  <a:cs typeface="Segoe UI" panose="020B0502040204020203" pitchFamily="34" charset="0"/>
                </a:rPr>
                <a:t>Activité 1</a:t>
              </a:r>
              <a:br>
                <a:rPr lang="fr-FR" sz="1200" dirty="0">
                  <a:solidFill>
                    <a:srgbClr val="252525"/>
                  </a:solidFill>
                  <a:latin typeface="Segoe UI" panose="020B0502040204020203" pitchFamily="34" charset="0"/>
                  <a:cs typeface="Segoe UI" panose="020B0502040204020203" pitchFamily="34" charset="0"/>
                </a:rPr>
              </a:br>
              <a:r>
                <a:rPr lang="fr-FR" sz="1200" dirty="0">
                  <a:solidFill>
                    <a:srgbClr val="252525"/>
                  </a:solidFill>
                  <a:latin typeface="Segoe UI" panose="020B0502040204020203" pitchFamily="34" charset="0"/>
                  <a:cs typeface="Segoe UI" panose="020B0502040204020203" pitchFamily="34" charset="0"/>
                </a:rPr>
                <a:t>I</a:t>
              </a:r>
              <a:r>
                <a:rPr lang="fr-FR" sz="1200" b="1" dirty="0">
                  <a:solidFill>
                    <a:srgbClr val="252525"/>
                  </a:solidFill>
                  <a:latin typeface="Segoe UI" panose="020B0502040204020203" pitchFamily="34" charset="0"/>
                  <a:ea typeface="+mj-ea"/>
                  <a:cs typeface="Segoe UI" panose="020B0502040204020203" pitchFamily="34" charset="0"/>
                </a:rPr>
                <a:t>dentifier </a:t>
              </a:r>
              <a:r>
                <a:rPr lang="fr-FR" sz="1200" dirty="0">
                  <a:solidFill>
                    <a:srgbClr val="252525"/>
                  </a:solidFill>
                  <a:latin typeface="Segoe UI" panose="020B0502040204020203" pitchFamily="34" charset="0"/>
                  <a:cs typeface="Segoe UI" panose="020B0502040204020203" pitchFamily="34" charset="0"/>
                </a:rPr>
                <a:t>l</a:t>
              </a:r>
              <a:r>
                <a:rPr lang="fr-FR" sz="1200" b="1" dirty="0">
                  <a:solidFill>
                    <a:srgbClr val="252525"/>
                  </a:solidFill>
                  <a:latin typeface="Segoe UI" panose="020B0502040204020203" pitchFamily="34" charset="0"/>
                  <a:ea typeface="+mj-ea"/>
                  <a:cs typeface="Segoe UI" panose="020B0502040204020203" pitchFamily="34" charset="0"/>
                </a:rPr>
                <a:t>es sources</a:t>
              </a:r>
              <a:br>
                <a:rPr lang="fr-FR" sz="1200" b="1" dirty="0">
                  <a:solidFill>
                    <a:srgbClr val="252525"/>
                  </a:solidFill>
                  <a:latin typeface="Segoe UI" panose="020B0502040204020203" pitchFamily="34" charset="0"/>
                  <a:ea typeface="+mj-ea"/>
                  <a:cs typeface="Segoe UI" panose="020B0502040204020203" pitchFamily="34" charset="0"/>
                </a:rPr>
              </a:br>
              <a:r>
                <a:rPr lang="fr-FR" sz="1200" b="1" dirty="0">
                  <a:solidFill>
                    <a:srgbClr val="252525"/>
                  </a:solidFill>
                  <a:latin typeface="Segoe UI" panose="020B0502040204020203" pitchFamily="34" charset="0"/>
                  <a:ea typeface="+mj-ea"/>
                  <a:cs typeface="Segoe UI" panose="020B0502040204020203" pitchFamily="34" charset="0"/>
                </a:rPr>
                <a:t>de risque et objectifs visés</a:t>
              </a:r>
              <a:endParaRPr lang="en-US" sz="1200" dirty="0">
                <a:solidFill>
                  <a:srgbClr val="252525"/>
                </a:solidFill>
                <a:latin typeface="Segoe UI" panose="020B0502040204020203" pitchFamily="34" charset="0"/>
                <a:cs typeface="Segoe UI" panose="020B0502040204020203" pitchFamily="34" charset="0"/>
              </a:endParaRPr>
            </a:p>
          </p:txBody>
        </p:sp>
      </p:grpSp>
      <p:grpSp>
        <p:nvGrpSpPr>
          <p:cNvPr id="8" name="Groupe 7">
            <a:extLst>
              <a:ext uri="{FF2B5EF4-FFF2-40B4-BE49-F238E27FC236}">
                <a16:creationId xmlns:a16="http://schemas.microsoft.com/office/drawing/2014/main" id="{756ECBF2-2CC0-1311-0B4B-D7E0BC5F9BC8}"/>
              </a:ext>
            </a:extLst>
          </p:cNvPr>
          <p:cNvGrpSpPr/>
          <p:nvPr/>
        </p:nvGrpSpPr>
        <p:grpSpPr>
          <a:xfrm>
            <a:off x="4427984" y="2419130"/>
            <a:ext cx="3323846" cy="369332"/>
            <a:chOff x="4427984" y="2415316"/>
            <a:chExt cx="3323846" cy="369332"/>
          </a:xfrm>
        </p:grpSpPr>
        <p:sp>
          <p:nvSpPr>
            <p:cNvPr id="11" name="Ellipse 10">
              <a:extLst>
                <a:ext uri="{FF2B5EF4-FFF2-40B4-BE49-F238E27FC236}">
                  <a16:creationId xmlns:a16="http://schemas.microsoft.com/office/drawing/2014/main" id="{3DBBA382-F3D4-E605-47F4-ED69C7DBEFFA}"/>
                </a:ext>
              </a:extLst>
            </p:cNvPr>
            <p:cNvSpPr>
              <a:spLocks noChangeAspect="1"/>
            </p:cNvSpPr>
            <p:nvPr/>
          </p:nvSpPr>
          <p:spPr>
            <a:xfrm>
              <a:off x="4427984" y="2480729"/>
              <a:ext cx="238332" cy="238507"/>
            </a:xfrm>
            <a:prstGeom prst="ellipse">
              <a:avLst/>
            </a:prstGeom>
            <a:solidFill>
              <a:schemeClr val="bg1"/>
            </a:solidFill>
            <a:ln w="38100">
              <a:solidFill>
                <a:srgbClr val="9C25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Title 4">
              <a:extLst>
                <a:ext uri="{FF2B5EF4-FFF2-40B4-BE49-F238E27FC236}">
                  <a16:creationId xmlns:a16="http://schemas.microsoft.com/office/drawing/2014/main" id="{E7934EE8-2C3C-16E4-3A6A-BDD20C7DA038}"/>
                </a:ext>
              </a:extLst>
            </p:cNvPr>
            <p:cNvSpPr txBox="1">
              <a:spLocks/>
            </p:cNvSpPr>
            <p:nvPr>
              <p:custDataLst>
                <p:tags r:id="rId3"/>
              </p:custDataLst>
            </p:nvPr>
          </p:nvSpPr>
          <p:spPr>
            <a:xfrm>
              <a:off x="4782044" y="2415316"/>
              <a:ext cx="296978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9C258C"/>
                  </a:solidFill>
                  <a:latin typeface="Segoe UI" panose="020B0502040204020203" pitchFamily="34" charset="0"/>
                  <a:cs typeface="Segoe UI" panose="020B0502040204020203" pitchFamily="34" charset="0"/>
                </a:rPr>
                <a:t>Activité 2</a:t>
              </a:r>
              <a:br>
                <a:rPr lang="fr-FR" sz="1200" dirty="0">
                  <a:solidFill>
                    <a:srgbClr val="252525"/>
                  </a:solidFill>
                  <a:latin typeface="Segoe UI" panose="020B0502040204020203" pitchFamily="34" charset="0"/>
                  <a:cs typeface="Segoe UI" panose="020B0502040204020203" pitchFamily="34" charset="0"/>
                </a:rPr>
              </a:br>
              <a:r>
                <a:rPr lang="fr-FR" altLang="fr-FR" sz="1200" b="1" dirty="0">
                  <a:solidFill>
                    <a:srgbClr val="252525"/>
                  </a:solidFill>
                  <a:latin typeface="Segoe UI" panose="020B0502040204020203" pitchFamily="34" charset="0"/>
                  <a:ea typeface="+mj-ea"/>
                  <a:cs typeface="Segoe UI" panose="020B0502040204020203" pitchFamily="34" charset="0"/>
                </a:rPr>
                <a:t>Évaluer les couples SR/OV</a:t>
              </a:r>
            </a:p>
          </p:txBody>
        </p:sp>
      </p:grpSp>
      <p:grpSp>
        <p:nvGrpSpPr>
          <p:cNvPr id="14" name="Groupe 13">
            <a:extLst>
              <a:ext uri="{FF2B5EF4-FFF2-40B4-BE49-F238E27FC236}">
                <a16:creationId xmlns:a16="http://schemas.microsoft.com/office/drawing/2014/main" id="{70D4F086-D3A7-107B-F109-6DDE3DA1BD96}"/>
              </a:ext>
            </a:extLst>
          </p:cNvPr>
          <p:cNvGrpSpPr/>
          <p:nvPr/>
        </p:nvGrpSpPr>
        <p:grpSpPr>
          <a:xfrm>
            <a:off x="4427984" y="2951256"/>
            <a:ext cx="2977816" cy="369332"/>
            <a:chOff x="4427984" y="2951256"/>
            <a:chExt cx="2977816" cy="369332"/>
          </a:xfrm>
        </p:grpSpPr>
        <p:sp>
          <p:nvSpPr>
            <p:cNvPr id="12" name="Ellipse 11">
              <a:extLst>
                <a:ext uri="{FF2B5EF4-FFF2-40B4-BE49-F238E27FC236}">
                  <a16:creationId xmlns:a16="http://schemas.microsoft.com/office/drawing/2014/main" id="{BB84E034-51FA-3E22-1290-A7A3D3CE333B}"/>
                </a:ext>
              </a:extLst>
            </p:cNvPr>
            <p:cNvSpPr>
              <a:spLocks noChangeAspect="1"/>
            </p:cNvSpPr>
            <p:nvPr/>
          </p:nvSpPr>
          <p:spPr>
            <a:xfrm>
              <a:off x="4427984" y="3016669"/>
              <a:ext cx="238332" cy="238507"/>
            </a:xfrm>
            <a:prstGeom prst="ellipse">
              <a:avLst/>
            </a:prstGeom>
            <a:solidFill>
              <a:schemeClr val="bg1"/>
            </a:solidFill>
            <a:ln w="38100">
              <a:solidFill>
                <a:srgbClr val="9C258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Title 4">
              <a:extLst>
                <a:ext uri="{FF2B5EF4-FFF2-40B4-BE49-F238E27FC236}">
                  <a16:creationId xmlns:a16="http://schemas.microsoft.com/office/drawing/2014/main" id="{C08B95B9-BACD-03CF-1DBA-A4178B0BADEB}"/>
                </a:ext>
              </a:extLst>
            </p:cNvPr>
            <p:cNvSpPr txBox="1">
              <a:spLocks/>
            </p:cNvSpPr>
            <p:nvPr>
              <p:custDataLst>
                <p:tags r:id="rId2"/>
              </p:custDataLst>
            </p:nvPr>
          </p:nvSpPr>
          <p:spPr>
            <a:xfrm>
              <a:off x="4782044" y="2951256"/>
              <a:ext cx="2623756" cy="369332"/>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200" b="0" dirty="0">
                  <a:solidFill>
                    <a:srgbClr val="9C258C"/>
                  </a:solidFill>
                  <a:latin typeface="Segoe UI" panose="020B0502040204020203" pitchFamily="34" charset="0"/>
                  <a:cs typeface="Segoe UI" panose="020B0502040204020203" pitchFamily="34" charset="0"/>
                </a:rPr>
                <a:t>Activité 3</a:t>
              </a:r>
              <a:br>
                <a:rPr lang="fr-FR" sz="1200" dirty="0">
                  <a:solidFill>
                    <a:srgbClr val="252525"/>
                  </a:solidFill>
                  <a:latin typeface="Segoe UI" panose="020B0502040204020203" pitchFamily="34" charset="0"/>
                  <a:cs typeface="Segoe UI" panose="020B0502040204020203" pitchFamily="34" charset="0"/>
                </a:rPr>
              </a:br>
              <a:r>
                <a:rPr lang="fr-FR" altLang="fr-FR" sz="1200" b="1">
                  <a:solidFill>
                    <a:srgbClr val="252525"/>
                  </a:solidFill>
                  <a:latin typeface="Segoe UI" panose="020B0502040204020203" pitchFamily="34" charset="0"/>
                  <a:ea typeface="+mj-ea"/>
                  <a:cs typeface="Segoe UI" panose="020B0502040204020203" pitchFamily="34" charset="0"/>
                </a:rPr>
                <a:t>Sélectionner</a:t>
              </a:r>
              <a:r>
                <a:rPr lang="fr-FR" altLang="fr-FR" sz="1200" b="1" dirty="0">
                  <a:solidFill>
                    <a:srgbClr val="252525"/>
                  </a:solidFill>
                  <a:latin typeface="Segoe UI" panose="020B0502040204020203" pitchFamily="34" charset="0"/>
                  <a:ea typeface="+mj-ea"/>
                  <a:cs typeface="Segoe UI" panose="020B0502040204020203" pitchFamily="34" charset="0"/>
                </a:rPr>
                <a:t> les couples SR/OV</a:t>
              </a:r>
            </a:p>
          </p:txBody>
        </p:sp>
      </p:grpSp>
      <p:sp>
        <p:nvSpPr>
          <p:cNvPr id="3" name="Title 4">
            <a:extLst>
              <a:ext uri="{FF2B5EF4-FFF2-40B4-BE49-F238E27FC236}">
                <a16:creationId xmlns:a16="http://schemas.microsoft.com/office/drawing/2014/main" id="{9B442BD2-2A75-382E-0C7A-055B3CBC4800}"/>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ea typeface="+mn-ea"/>
                <a:cs typeface="Segoe UI" panose="020B0502040204020203" pitchFamily="34" charset="0"/>
              </a:rPr>
              <a:t>Sources de risque</a:t>
            </a:r>
            <a:endParaRPr lang="fr-FR" sz="1100" b="1">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0FCD0B37-816E-DEFB-557C-574E12D43A1F}"/>
              </a:ext>
            </a:extLst>
          </p:cNvPr>
          <p:cNvSpPr txBox="1"/>
          <p:nvPr/>
        </p:nvSpPr>
        <p:spPr>
          <a:xfrm>
            <a:off x="1980000" y="540000"/>
            <a:ext cx="6437155" cy="215444"/>
          </a:xfrm>
          <a:prstGeom prst="rect">
            <a:avLst/>
          </a:prstGeom>
          <a:noFill/>
        </p:spPr>
        <p:txBody>
          <a:bodyPr wrap="square" lIns="0" tIns="0" rIns="0" bIns="0">
            <a:spAutoFit/>
          </a:bodyPr>
          <a:lstStyle/>
          <a:p>
            <a:r>
              <a:rPr lang="fr-FR" sz="1400" b="0" dirty="0">
                <a:solidFill>
                  <a:srgbClr val="9C258D"/>
                </a:solidFill>
                <a:latin typeface="Segoe UI" panose="020B0502040204020203" pitchFamily="34" charset="0"/>
                <a:ea typeface="+mn-ea"/>
                <a:cs typeface="Segoe UI" panose="020B0502040204020203" pitchFamily="34" charset="0"/>
              </a:rPr>
              <a:t>Atelier 2</a:t>
            </a:r>
          </a:p>
        </p:txBody>
      </p:sp>
    </p:spTree>
    <p:extLst>
      <p:ext uri="{BB962C8B-B14F-4D97-AF65-F5344CB8AC3E}">
        <p14:creationId xmlns:p14="http://schemas.microsoft.com/office/powerpoint/2010/main" val="4692005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Bulle narrative : rectangle 14">
            <a:extLst>
              <a:ext uri="{FF2B5EF4-FFF2-40B4-BE49-F238E27FC236}">
                <a16:creationId xmlns:a16="http://schemas.microsoft.com/office/drawing/2014/main" id="{72C53F61-5B70-44C5-9FB4-2BA886C75B52}"/>
              </a:ext>
            </a:extLst>
          </p:cNvPr>
          <p:cNvSpPr/>
          <p:nvPr/>
        </p:nvSpPr>
        <p:spPr>
          <a:xfrm>
            <a:off x="6362592" y="3223516"/>
            <a:ext cx="2126563" cy="785230"/>
          </a:xfrm>
          <a:prstGeom prst="wedgeRectCallout">
            <a:avLst>
              <a:gd name="adj1" fmla="val -73382"/>
              <a:gd name="adj2" fmla="val -9615"/>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5" name="Image 4">
            <a:extLst>
              <a:ext uri="{FF2B5EF4-FFF2-40B4-BE49-F238E27FC236}">
                <a16:creationId xmlns:a16="http://schemas.microsoft.com/office/drawing/2014/main" id="{FE691CD3-A3FF-438E-A759-12C820DEE6F4}"/>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6" name="Rectangle à coins arrondis 7">
            <a:extLst>
              <a:ext uri="{FF2B5EF4-FFF2-40B4-BE49-F238E27FC236}">
                <a16:creationId xmlns:a16="http://schemas.microsoft.com/office/drawing/2014/main" id="{B72E6093-2CD3-4D88-B9B0-E65F191FC0BF}"/>
              </a:ext>
            </a:extLst>
          </p:cNvPr>
          <p:cNvSpPr/>
          <p:nvPr/>
        </p:nvSpPr>
        <p:spPr>
          <a:xfrm>
            <a:off x="2275839" y="1605280"/>
            <a:ext cx="2351441" cy="94680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rgbClr val="252525"/>
                </a:solidFill>
                <a:latin typeface="Segoe UI" panose="020B0502040204020203" pitchFamily="34" charset="0"/>
                <a:cs typeface="Segoe UI" panose="020B0502040204020203" pitchFamily="34" charset="0"/>
              </a:rPr>
              <a:t>Quels sont les objectifs visés (OV) par chaque source de risque en termes d’effets recherchés ?</a:t>
            </a:r>
          </a:p>
        </p:txBody>
      </p:sp>
      <p:sp>
        <p:nvSpPr>
          <p:cNvPr id="8" name="Rectangle à coins arrondis 6">
            <a:extLst>
              <a:ext uri="{FF2B5EF4-FFF2-40B4-BE49-F238E27FC236}">
                <a16:creationId xmlns:a16="http://schemas.microsoft.com/office/drawing/2014/main" id="{0E3C9C11-66C0-421F-9EF4-87AE7947AB23}"/>
              </a:ext>
            </a:extLst>
          </p:cNvPr>
          <p:cNvSpPr/>
          <p:nvPr/>
        </p:nvSpPr>
        <p:spPr>
          <a:xfrm>
            <a:off x="888525" y="3223515"/>
            <a:ext cx="2027853" cy="10993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rgbClr val="252525"/>
                </a:solidFill>
                <a:latin typeface="Segoe UI" panose="020B0502040204020203" pitchFamily="34" charset="0"/>
                <a:cs typeface="Segoe UI" panose="020B0502040204020203" pitchFamily="34" charset="0"/>
              </a:rPr>
              <a:t>Quelles sont les sources de risque (SR) susceptibles de porter atteinte aux missions</a:t>
            </a:r>
          </a:p>
          <a:p>
            <a:pPr algn="ctr"/>
            <a:r>
              <a:rPr lang="fr-FR" sz="1200" i="1" dirty="0">
                <a:solidFill>
                  <a:srgbClr val="252525"/>
                </a:solidFill>
                <a:latin typeface="Segoe UI" panose="020B0502040204020203" pitchFamily="34" charset="0"/>
                <a:cs typeface="Segoe UI" panose="020B0502040204020203" pitchFamily="34" charset="0"/>
              </a:rPr>
              <a:t>de l’organisation ou à des intérêts supérieurs?</a:t>
            </a:r>
          </a:p>
        </p:txBody>
      </p:sp>
      <p:sp>
        <p:nvSpPr>
          <p:cNvPr id="9" name="Forme libre 3">
            <a:extLst>
              <a:ext uri="{FF2B5EF4-FFF2-40B4-BE49-F238E27FC236}">
                <a16:creationId xmlns:a16="http://schemas.microsoft.com/office/drawing/2014/main" id="{F626CF97-1014-4995-A867-C0A867A2CAF7}"/>
              </a:ext>
            </a:extLst>
          </p:cNvPr>
          <p:cNvSpPr/>
          <p:nvPr/>
        </p:nvSpPr>
        <p:spPr>
          <a:xfrm>
            <a:off x="5361889" y="1605280"/>
            <a:ext cx="2458463" cy="1326510"/>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dirty="0"/>
          </a:p>
        </p:txBody>
      </p:sp>
      <p:sp>
        <p:nvSpPr>
          <p:cNvPr id="10" name="Rectangle à coins arrondis 11">
            <a:extLst>
              <a:ext uri="{FF2B5EF4-FFF2-40B4-BE49-F238E27FC236}">
                <a16:creationId xmlns:a16="http://schemas.microsoft.com/office/drawing/2014/main" id="{B5AE2EC6-6BAE-43A8-800D-F05D0458B8EA}"/>
              </a:ext>
            </a:extLst>
          </p:cNvPr>
          <p:cNvSpPr/>
          <p:nvPr/>
        </p:nvSpPr>
        <p:spPr>
          <a:xfrm>
            <a:off x="5693789" y="1605280"/>
            <a:ext cx="2126563" cy="97247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sont les caractéristiques des couples SR/OV? (e.g. motivation, activité connue ressources…)</a:t>
            </a:r>
          </a:p>
        </p:txBody>
      </p:sp>
      <p:sp>
        <p:nvSpPr>
          <p:cNvPr id="12" name="Rectangle à coins arrondis 11">
            <a:extLst>
              <a:ext uri="{FF2B5EF4-FFF2-40B4-BE49-F238E27FC236}">
                <a16:creationId xmlns:a16="http://schemas.microsoft.com/office/drawing/2014/main" id="{B926F7BF-FC2C-4851-94BD-BA2DF64DBC53}"/>
              </a:ext>
            </a:extLst>
          </p:cNvPr>
          <p:cNvSpPr/>
          <p:nvPr/>
        </p:nvSpPr>
        <p:spPr>
          <a:xfrm>
            <a:off x="6362592" y="3223515"/>
            <a:ext cx="2126563" cy="78523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couples SR/OV les plus pertinents ?</a:t>
            </a:r>
          </a:p>
        </p:txBody>
      </p:sp>
      <p:sp>
        <p:nvSpPr>
          <p:cNvPr id="13" name="Bulle narrative : rectangle 12">
            <a:extLst>
              <a:ext uri="{FF2B5EF4-FFF2-40B4-BE49-F238E27FC236}">
                <a16:creationId xmlns:a16="http://schemas.microsoft.com/office/drawing/2014/main" id="{97B42342-A483-47C5-8150-8DA2C99CEFCE}"/>
              </a:ext>
            </a:extLst>
          </p:cNvPr>
          <p:cNvSpPr/>
          <p:nvPr/>
        </p:nvSpPr>
        <p:spPr>
          <a:xfrm>
            <a:off x="2275839" y="1605280"/>
            <a:ext cx="2351441" cy="966470"/>
          </a:xfrm>
          <a:prstGeom prst="wedgeRectCallout">
            <a:avLst>
              <a:gd name="adj1" fmla="val 34298"/>
              <a:gd name="adj2" fmla="val 94176"/>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Bulle narrative : rectangle 13">
            <a:extLst>
              <a:ext uri="{FF2B5EF4-FFF2-40B4-BE49-F238E27FC236}">
                <a16:creationId xmlns:a16="http://schemas.microsoft.com/office/drawing/2014/main" id="{AC2CFF23-460E-4806-B64E-7862BEB7BEE4}"/>
              </a:ext>
            </a:extLst>
          </p:cNvPr>
          <p:cNvSpPr/>
          <p:nvPr/>
        </p:nvSpPr>
        <p:spPr>
          <a:xfrm>
            <a:off x="888525" y="3203846"/>
            <a:ext cx="2027853" cy="1118973"/>
          </a:xfrm>
          <a:prstGeom prst="wedgeRectCallout">
            <a:avLst>
              <a:gd name="adj1" fmla="val 76159"/>
              <a:gd name="adj2" fmla="val -15971"/>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itle 4">
            <a:extLst>
              <a:ext uri="{FF2B5EF4-FFF2-40B4-BE49-F238E27FC236}">
                <a16:creationId xmlns:a16="http://schemas.microsoft.com/office/drawing/2014/main" id="{B8735DBD-9A14-4D61-B1E0-751302D70A6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Comment identifier des sources de risque et objectifs visés</a:t>
            </a:r>
            <a:endParaRPr lang="fr-FR" sz="1800" b="1" dirty="0">
              <a:solidFill>
                <a:srgbClr val="252525"/>
              </a:solidFill>
              <a:latin typeface="Segoe UI" panose="020B0502040204020203" pitchFamily="34" charset="0"/>
              <a:ea typeface="+mn-ea"/>
              <a:cs typeface="Segoe UI" panose="020B0502040204020203" pitchFamily="34" charset="0"/>
            </a:endParaRPr>
          </a:p>
        </p:txBody>
      </p:sp>
      <p:sp>
        <p:nvSpPr>
          <p:cNvPr id="17" name="ZoneTexte 16">
            <a:extLst>
              <a:ext uri="{FF2B5EF4-FFF2-40B4-BE49-F238E27FC236}">
                <a16:creationId xmlns:a16="http://schemas.microsoft.com/office/drawing/2014/main" id="{BD2C3801-6E66-442A-9576-A2CCE8B9AC14}"/>
              </a:ext>
            </a:extLst>
          </p:cNvPr>
          <p:cNvSpPr txBox="1"/>
          <p:nvPr/>
        </p:nvSpPr>
        <p:spPr>
          <a:xfrm>
            <a:off x="1980000" y="540000"/>
            <a:ext cx="6437155" cy="215444"/>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dirty="0"/>
              <a:t>Activité 2-1 • Les questions à se poser </a:t>
            </a:r>
          </a:p>
        </p:txBody>
      </p:sp>
    </p:spTree>
    <p:extLst>
      <p:ext uri="{BB962C8B-B14F-4D97-AF65-F5344CB8AC3E}">
        <p14:creationId xmlns:p14="http://schemas.microsoft.com/office/powerpoint/2010/main" val="42787751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ZoneTexte 9">
            <a:extLst>
              <a:ext uri="{FF2B5EF4-FFF2-40B4-BE49-F238E27FC236}">
                <a16:creationId xmlns:a16="http://schemas.microsoft.com/office/drawing/2014/main" id="{6EAF6AC7-8902-FC8B-A5FF-9AE315AF96FB}"/>
              </a:ext>
            </a:extLst>
          </p:cNvPr>
          <p:cNvSpPr txBox="1"/>
          <p:nvPr/>
        </p:nvSpPr>
        <p:spPr>
          <a:xfrm>
            <a:off x="6125750" y="4810093"/>
            <a:ext cx="2700000" cy="123111"/>
          </a:xfrm>
          <a:prstGeom prst="rect">
            <a:avLst/>
          </a:prstGeom>
          <a:noFill/>
        </p:spPr>
        <p:txBody>
          <a:bodyPr wrap="square" lIns="0" tIns="0" rIns="0" bIns="0" rtlCol="0">
            <a:spAutoFit/>
          </a:bodyPr>
          <a:lstStyle/>
          <a:p>
            <a:pPr algn="r"/>
            <a:r>
              <a:rPr lang="fr-FR" sz="800" i="1">
                <a:solidFill>
                  <a:srgbClr val="252525"/>
                </a:solidFill>
                <a:latin typeface="Segoe UI" panose="020B0502040204020203" pitchFamily="34" charset="0"/>
                <a:cs typeface="Segoe UI" panose="020B0502040204020203" pitchFamily="34" charset="0"/>
              </a:rPr>
              <a:t>RAPPORT MENACES ET INCIDENTS DU CERT-FR 2022</a:t>
            </a:r>
          </a:p>
        </p:txBody>
      </p:sp>
      <p:pic>
        <p:nvPicPr>
          <p:cNvPr id="13" name="Image 12">
            <a:extLst>
              <a:ext uri="{FF2B5EF4-FFF2-40B4-BE49-F238E27FC236}">
                <a16:creationId xmlns:a16="http://schemas.microsoft.com/office/drawing/2014/main" id="{A4D2F3ED-16E0-8DF6-5272-8A26A13A3230}"/>
              </a:ext>
            </a:extLst>
          </p:cNvPr>
          <p:cNvPicPr>
            <a:picLocks noChangeAspect="1"/>
          </p:cNvPicPr>
          <p:nvPr/>
        </p:nvPicPr>
        <p:blipFill rotWithShape="1">
          <a:blip r:embed="rId4"/>
          <a:srcRect b="18674"/>
          <a:stretch/>
        </p:blipFill>
        <p:spPr>
          <a:xfrm>
            <a:off x="3692370" y="906698"/>
            <a:ext cx="1759260" cy="1547704"/>
          </a:xfrm>
          <a:prstGeom prst="rect">
            <a:avLst/>
          </a:prstGeom>
        </p:spPr>
      </p:pic>
      <p:pic>
        <p:nvPicPr>
          <p:cNvPr id="14" name="Image 13">
            <a:extLst>
              <a:ext uri="{FF2B5EF4-FFF2-40B4-BE49-F238E27FC236}">
                <a16:creationId xmlns:a16="http://schemas.microsoft.com/office/drawing/2014/main" id="{A8735635-4569-877F-35EF-5C5B4B21BAC0}"/>
              </a:ext>
            </a:extLst>
          </p:cNvPr>
          <p:cNvPicPr>
            <a:picLocks noChangeAspect="1"/>
          </p:cNvPicPr>
          <p:nvPr/>
        </p:nvPicPr>
        <p:blipFill>
          <a:blip r:embed="rId5"/>
          <a:stretch>
            <a:fillRect/>
          </a:stretch>
        </p:blipFill>
        <p:spPr>
          <a:xfrm>
            <a:off x="6802148" y="873868"/>
            <a:ext cx="1296402" cy="1524014"/>
          </a:xfrm>
          <a:prstGeom prst="rect">
            <a:avLst/>
          </a:prstGeom>
        </p:spPr>
      </p:pic>
      <p:pic>
        <p:nvPicPr>
          <p:cNvPr id="15" name="Image 14">
            <a:extLst>
              <a:ext uri="{FF2B5EF4-FFF2-40B4-BE49-F238E27FC236}">
                <a16:creationId xmlns:a16="http://schemas.microsoft.com/office/drawing/2014/main" id="{7F3DC3C4-A270-DA20-6600-967B42608C41}"/>
              </a:ext>
            </a:extLst>
          </p:cNvPr>
          <p:cNvPicPr>
            <a:picLocks noChangeAspect="1"/>
          </p:cNvPicPr>
          <p:nvPr/>
        </p:nvPicPr>
        <p:blipFill>
          <a:blip r:embed="rId6"/>
          <a:stretch>
            <a:fillRect/>
          </a:stretch>
        </p:blipFill>
        <p:spPr>
          <a:xfrm>
            <a:off x="1005846" y="902464"/>
            <a:ext cx="1336006" cy="1485042"/>
          </a:xfrm>
          <a:prstGeom prst="rect">
            <a:avLst/>
          </a:prstGeom>
        </p:spPr>
      </p:pic>
      <p:sp>
        <p:nvSpPr>
          <p:cNvPr id="5" name="Rectangle 4">
            <a:extLst>
              <a:ext uri="{FF2B5EF4-FFF2-40B4-BE49-F238E27FC236}">
                <a16:creationId xmlns:a16="http://schemas.microsoft.com/office/drawing/2014/main" id="{AFC1E122-CA6C-002C-E594-1D9F32BC61B5}"/>
              </a:ext>
            </a:extLst>
          </p:cNvPr>
          <p:cNvSpPr/>
          <p:nvPr/>
        </p:nvSpPr>
        <p:spPr>
          <a:xfrm>
            <a:off x="6125749" y="2403004"/>
            <a:ext cx="2700000" cy="2086803"/>
          </a:xfrm>
          <a:prstGeom prst="rect">
            <a:avLst/>
          </a:prstGeom>
          <a:solidFill>
            <a:schemeClr val="bg1"/>
          </a:solidFill>
          <a:ln w="38100">
            <a:solidFill>
              <a:srgbClr val="9C258D"/>
            </a:solidFill>
          </a:ln>
          <a:effectLst/>
        </p:spPr>
        <p:style>
          <a:lnRef idx="1">
            <a:schemeClr val="accent4"/>
          </a:lnRef>
          <a:fillRef idx="2">
            <a:schemeClr val="accent4"/>
          </a:fillRef>
          <a:effectRef idx="1">
            <a:schemeClr val="accent4"/>
          </a:effectRef>
          <a:fontRef idx="minor">
            <a:schemeClr val="dk1"/>
          </a:fontRef>
        </p:style>
        <p:txBody>
          <a:bodyPr lIns="144000" tIns="144000" rIns="36000" bIns="0" rtlCol="0" anchor="t"/>
          <a:lstStyle/>
          <a:p>
            <a:pPr>
              <a:spcAft>
                <a:spcPts val="300"/>
              </a:spcAft>
            </a:pPr>
            <a:r>
              <a:rPr lang="fr-FR" altLang="fr-FR" sz="1100" b="1" dirty="0">
                <a:solidFill>
                  <a:srgbClr val="9C258D"/>
                </a:solidFill>
                <a:latin typeface="Segoe UI" panose="020B0502040204020203" pitchFamily="34" charset="0"/>
                <a:cs typeface="Segoe UI" panose="020B0502040204020203" pitchFamily="34" charset="0"/>
              </a:rPr>
              <a:t>De nombreuses faiblesses exploitées</a:t>
            </a:r>
          </a:p>
          <a:p>
            <a:pPr>
              <a:spcAft>
                <a:spcPts val="300"/>
              </a:spcAft>
            </a:pPr>
            <a:endParaRPr lang="fr-FR" altLang="fr-FR" sz="1100" b="1" dirty="0">
              <a:solidFill>
                <a:srgbClr val="9C258D"/>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Exploitation massive de vulnérabilités ,</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Cloud,</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Chaine d’approvisionnement,</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Faible sécurisation des données.</a:t>
            </a:r>
          </a:p>
        </p:txBody>
      </p:sp>
      <p:sp>
        <p:nvSpPr>
          <p:cNvPr id="7" name="Rectangle 6">
            <a:extLst>
              <a:ext uri="{FF2B5EF4-FFF2-40B4-BE49-F238E27FC236}">
                <a16:creationId xmlns:a16="http://schemas.microsoft.com/office/drawing/2014/main" id="{D961EB76-EAB3-6D40-497D-5ABCC55B689C}"/>
              </a:ext>
            </a:extLst>
          </p:cNvPr>
          <p:cNvSpPr/>
          <p:nvPr/>
        </p:nvSpPr>
        <p:spPr>
          <a:xfrm>
            <a:off x="323850" y="2403004"/>
            <a:ext cx="2700000" cy="2086803"/>
          </a:xfrm>
          <a:prstGeom prst="rect">
            <a:avLst/>
          </a:prstGeom>
          <a:solidFill>
            <a:schemeClr val="bg1"/>
          </a:solidFill>
          <a:ln w="38100">
            <a:solidFill>
              <a:srgbClr val="9C258D"/>
            </a:solidFill>
          </a:ln>
          <a:effectLst/>
        </p:spPr>
        <p:style>
          <a:lnRef idx="1">
            <a:schemeClr val="accent6"/>
          </a:lnRef>
          <a:fillRef idx="2">
            <a:schemeClr val="accent6"/>
          </a:fillRef>
          <a:effectRef idx="1">
            <a:schemeClr val="accent6"/>
          </a:effectRef>
          <a:fontRef idx="minor">
            <a:schemeClr val="dk1"/>
          </a:fontRef>
        </p:style>
        <p:txBody>
          <a:bodyPr lIns="144000" tIns="144000" rIns="144000" bIns="0" rtlCol="0" anchor="t"/>
          <a:lstStyle/>
          <a:p>
            <a:pPr>
              <a:spcBef>
                <a:spcPct val="0"/>
              </a:spcBef>
              <a:spcAft>
                <a:spcPts val="300"/>
              </a:spcAft>
              <a:buNone/>
            </a:pPr>
            <a:r>
              <a:rPr lang="fr-FR" altLang="fr-FR" sz="1100" b="1" dirty="0">
                <a:solidFill>
                  <a:srgbClr val="9C258D"/>
                </a:solidFill>
                <a:latin typeface="Segoe UI" panose="020B0502040204020203" pitchFamily="34" charset="0"/>
                <a:cs typeface="Segoe UI" panose="020B0502040204020203" pitchFamily="34" charset="0"/>
              </a:rPr>
              <a:t>Des acteurs offensifs aux capacités en constante progression</a:t>
            </a:r>
          </a:p>
          <a:p>
            <a:pPr>
              <a:spcBef>
                <a:spcPct val="0"/>
              </a:spcBef>
              <a:spcAft>
                <a:spcPts val="300"/>
              </a:spcAft>
              <a:buNone/>
            </a:pPr>
            <a:endParaRPr lang="fr-FR" altLang="fr-FR" sz="1100" b="1" dirty="0">
              <a:solidFill>
                <a:srgbClr val="9C258D"/>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Cybercriminalité,</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Acteurs étatiques,</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Capacités privées.</a:t>
            </a:r>
          </a:p>
        </p:txBody>
      </p:sp>
      <p:sp>
        <p:nvSpPr>
          <p:cNvPr id="6" name="Rectangle 5">
            <a:extLst>
              <a:ext uri="{FF2B5EF4-FFF2-40B4-BE49-F238E27FC236}">
                <a16:creationId xmlns:a16="http://schemas.microsoft.com/office/drawing/2014/main" id="{AE4BCCC3-6A00-37D4-8D97-EE4069A05A24}"/>
              </a:ext>
            </a:extLst>
          </p:cNvPr>
          <p:cNvSpPr/>
          <p:nvPr/>
        </p:nvSpPr>
        <p:spPr>
          <a:xfrm>
            <a:off x="3224799" y="2403004"/>
            <a:ext cx="2700000" cy="2086803"/>
          </a:xfrm>
          <a:prstGeom prst="rect">
            <a:avLst/>
          </a:prstGeom>
          <a:solidFill>
            <a:schemeClr val="bg1"/>
          </a:solidFill>
          <a:ln w="38100">
            <a:solidFill>
              <a:srgbClr val="9C258D"/>
            </a:solidFill>
          </a:ln>
          <a:effectLst/>
        </p:spPr>
        <p:style>
          <a:lnRef idx="1">
            <a:schemeClr val="accent5"/>
          </a:lnRef>
          <a:fillRef idx="2">
            <a:schemeClr val="accent5"/>
          </a:fillRef>
          <a:effectRef idx="1">
            <a:schemeClr val="accent5"/>
          </a:effectRef>
          <a:fontRef idx="minor">
            <a:schemeClr val="dk1"/>
          </a:fontRef>
        </p:style>
        <p:txBody>
          <a:bodyPr lIns="144000" tIns="144000" rIns="144000" bIns="0" rtlCol="0" anchor="t"/>
          <a:lstStyle/>
          <a:p>
            <a:pPr>
              <a:spcBef>
                <a:spcPct val="0"/>
              </a:spcBef>
              <a:spcAft>
                <a:spcPts val="300"/>
              </a:spcAft>
            </a:pPr>
            <a:r>
              <a:rPr lang="fr-FR" altLang="fr-FR" sz="1100" b="1" dirty="0">
                <a:solidFill>
                  <a:srgbClr val="9C258D"/>
                </a:solidFill>
                <a:latin typeface="Segoe UI" panose="020B0502040204020203" pitchFamily="34" charset="0"/>
                <a:cs typeface="Segoe UI" panose="020B0502040204020203" pitchFamily="34" charset="0"/>
              </a:rPr>
              <a:t>Des intentions d’espionnage et de sabotage peu visibles, mais toujours préoccupantes</a:t>
            </a:r>
          </a:p>
          <a:p>
            <a:pPr>
              <a:spcBef>
                <a:spcPct val="0"/>
              </a:spcBef>
              <a:spcAft>
                <a:spcPts val="300"/>
              </a:spcAft>
            </a:pPr>
            <a:endParaRPr lang="fr-FR" altLang="fr-FR" sz="1100" b="1" dirty="0">
              <a:solidFill>
                <a:srgbClr val="9C258D"/>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Espionnage,</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Ciblage d’infrastructures critiques,</a:t>
            </a:r>
          </a:p>
          <a:p>
            <a:pPr marL="95250" indent="-95250" eaLnBrk="1" hangingPunct="1">
              <a:spcBef>
                <a:spcPct val="0"/>
              </a:spcBef>
              <a:buClr>
                <a:srgbClr val="9C258D"/>
              </a:buClr>
              <a:buFont typeface="Arial" panose="020B0604020202020204" pitchFamily="34" charset="0"/>
              <a:buChar char="•"/>
            </a:pPr>
            <a:endParaRPr lang="fr-FR" altLang="fr-FR" sz="1100" dirty="0">
              <a:solidFill>
                <a:srgbClr val="252525"/>
              </a:solidFill>
              <a:latin typeface="Segoe UI" panose="020B0502040204020203" pitchFamily="34" charset="0"/>
              <a:cs typeface="Segoe UI" panose="020B0502040204020203" pitchFamily="34" charset="0"/>
            </a:endParaRPr>
          </a:p>
          <a:p>
            <a:pPr marL="95250" indent="-95250" eaLnBrk="1" hangingPunct="1">
              <a:spcBef>
                <a:spcPct val="0"/>
              </a:spcBef>
              <a:buClr>
                <a:srgbClr val="9C258D"/>
              </a:buClr>
              <a:buFont typeface="Arial" panose="020B0604020202020204" pitchFamily="34" charset="0"/>
              <a:buChar char="•"/>
            </a:pPr>
            <a:r>
              <a:rPr lang="fr-FR" altLang="fr-FR" sz="1100" dirty="0">
                <a:solidFill>
                  <a:srgbClr val="252525"/>
                </a:solidFill>
                <a:latin typeface="Segoe UI" panose="020B0502040204020203" pitchFamily="34" charset="0"/>
                <a:cs typeface="Segoe UI" panose="020B0502040204020203" pitchFamily="34" charset="0"/>
              </a:rPr>
              <a:t>Opérations d’influence et de déstabilisation.</a:t>
            </a:r>
          </a:p>
        </p:txBody>
      </p:sp>
      <p:sp>
        <p:nvSpPr>
          <p:cNvPr id="2" name="Title 4">
            <a:extLst>
              <a:ext uri="{FF2B5EF4-FFF2-40B4-BE49-F238E27FC236}">
                <a16:creationId xmlns:a16="http://schemas.microsoft.com/office/drawing/2014/main" id="{E626BA38-322D-FD90-EEB6-041A795CFCB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a:solidFill>
                  <a:srgbClr val="252525"/>
                </a:solidFill>
                <a:latin typeface="Segoe UI" panose="020B0502040204020203" pitchFamily="34" charset="0"/>
                <a:cs typeface="Segoe UI" panose="020B0502040204020203" pitchFamily="34" charset="0"/>
              </a:rPr>
              <a:t>Etat de la menace, quelques tendances</a:t>
            </a:r>
            <a:endParaRPr lang="fr-FR" sz="1800" b="1" dirty="0">
              <a:solidFill>
                <a:srgbClr val="252525"/>
              </a:solidFill>
              <a:latin typeface="Segoe UI" panose="020B0502040204020203" pitchFamily="34" charset="0"/>
              <a:cs typeface="Segoe UI" panose="020B0502040204020203"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DA9E4AE7-7D05-A3ED-B36F-50A2615CFB86}"/>
              </a:ext>
            </a:extLst>
          </p:cNvPr>
          <p:cNvPicPr>
            <a:picLocks noChangeAspect="1"/>
          </p:cNvPicPr>
          <p:nvPr/>
        </p:nvPicPr>
        <p:blipFill>
          <a:blip r:embed="rId5"/>
          <a:stretch>
            <a:fillRect/>
          </a:stretch>
        </p:blipFill>
        <p:spPr>
          <a:xfrm>
            <a:off x="5226050" y="1593159"/>
            <a:ext cx="3594100" cy="3200400"/>
          </a:xfrm>
          <a:prstGeom prst="rect">
            <a:avLst/>
          </a:prstGeom>
        </p:spPr>
      </p:pic>
      <p:sp>
        <p:nvSpPr>
          <p:cNvPr id="5" name="Content Placeholder 5">
            <a:extLst>
              <a:ext uri="{FF2B5EF4-FFF2-40B4-BE49-F238E27FC236}">
                <a16:creationId xmlns:a16="http://schemas.microsoft.com/office/drawing/2014/main" id="{61CF959E-7EA6-A0E1-4616-A1C81618D05A}"/>
              </a:ext>
            </a:extLst>
          </p:cNvPr>
          <p:cNvSpPr txBox="1">
            <a:spLocks/>
          </p:cNvSpPr>
          <p:nvPr>
            <p:custDataLst>
              <p:tags r:id="rId1"/>
            </p:custDataLst>
          </p:nvPr>
        </p:nvSpPr>
        <p:spPr>
          <a:xfrm>
            <a:off x="2051050" y="1998081"/>
            <a:ext cx="3204102" cy="1195278"/>
          </a:xfrm>
          <a:prstGeom prst="rect">
            <a:avLst/>
          </a:prstGeom>
        </p:spPr>
        <p:txBody>
          <a:bodyPr vert="horz" lIns="0" tIns="0" rIns="0" bIns="0" rtlCol="0" anchor="t">
            <a:noAutofit/>
          </a:bodyPr>
          <a:lstStyle>
            <a:lvl1pPr marL="269932" indent="-269932" algn="l" defTabSz="914400" rtl="0" eaLnBrk="1" latinLnBrk="0" hangingPunct="1">
              <a:lnSpc>
                <a:spcPct val="100000"/>
              </a:lnSpc>
              <a:spcBef>
                <a:spcPct val="20000"/>
              </a:spcBef>
              <a:buClr>
                <a:schemeClr val="tx2"/>
              </a:buClr>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spcBef>
                <a:spcPts val="0"/>
              </a:spcBef>
              <a:spcAft>
                <a:spcPts val="300"/>
              </a:spcAft>
              <a:buSzPts val="2400"/>
              <a:buNone/>
            </a:pPr>
            <a:r>
              <a:rPr lang="fr-FR" sz="1200" b="1" dirty="0">
                <a:solidFill>
                  <a:srgbClr val="00C8DE"/>
                </a:solidFill>
                <a:latin typeface="Segoe UI" panose="020B0502040204020203" pitchFamily="34" charset="0"/>
                <a:cs typeface="Segoe UI" panose="020B0502040204020203" pitchFamily="34" charset="0"/>
              </a:rPr>
              <a:t>Risque</a:t>
            </a:r>
            <a:endParaRPr lang="fr-FR" sz="1200" dirty="0">
              <a:solidFill>
                <a:srgbClr val="252525"/>
              </a:solidFill>
              <a:latin typeface="Segoe UI" panose="020B0502040204020203" pitchFamily="34" charset="0"/>
              <a:cs typeface="Segoe UI" panose="020B0502040204020203" pitchFamily="34" charset="0"/>
            </a:endParaRPr>
          </a:p>
          <a:p>
            <a:pPr marL="0" indent="0">
              <a:spcBef>
                <a:spcPts val="0"/>
              </a:spcBef>
              <a:buClr>
                <a:srgbClr val="00C8DE"/>
              </a:buClr>
              <a:buSzPct val="100000"/>
              <a:buNone/>
            </a:pPr>
            <a:r>
              <a:rPr lang="fr-FR" sz="1200" dirty="0">
                <a:solidFill>
                  <a:srgbClr val="252525"/>
                </a:solidFill>
                <a:latin typeface="Segoe UI" panose="020B0502040204020203" pitchFamily="34" charset="0"/>
                <a:cs typeface="Segoe UI" panose="020B0502040204020203" pitchFamily="34" charset="0"/>
              </a:rPr>
              <a:t>Possibilité qu’un événement redouté survienne et que ses effets perturbent les missions de l’objet de l’étude.</a:t>
            </a:r>
          </a:p>
        </p:txBody>
      </p:sp>
      <p:sp>
        <p:nvSpPr>
          <p:cNvPr id="6" name="Rectangle 5">
            <a:extLst>
              <a:ext uri="{FF2B5EF4-FFF2-40B4-BE49-F238E27FC236}">
                <a16:creationId xmlns:a16="http://schemas.microsoft.com/office/drawing/2014/main" id="{8BD200F8-6640-2381-5873-CD1E1BF463B7}"/>
              </a:ext>
            </a:extLst>
          </p:cNvPr>
          <p:cNvSpPr/>
          <p:nvPr/>
        </p:nvSpPr>
        <p:spPr>
          <a:xfrm>
            <a:off x="2048033" y="3096948"/>
            <a:ext cx="3204103" cy="657595"/>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51999"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Evénement redouté :</a:t>
            </a:r>
          </a:p>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voiture percute un arbre</a:t>
            </a:r>
          </a:p>
        </p:txBody>
      </p:sp>
      <p:sp>
        <p:nvSpPr>
          <p:cNvPr id="7" name="Forme libre 6">
            <a:extLst>
              <a:ext uri="{FF2B5EF4-FFF2-40B4-BE49-F238E27FC236}">
                <a16:creationId xmlns:a16="http://schemas.microsoft.com/office/drawing/2014/main" id="{49220E77-F237-DA47-0DF5-DE95DB107705}"/>
              </a:ext>
            </a:extLst>
          </p:cNvPr>
          <p:cNvSpPr/>
          <p:nvPr/>
        </p:nvSpPr>
        <p:spPr>
          <a:xfrm>
            <a:off x="5202749" y="1059582"/>
            <a:ext cx="1789996" cy="2110744"/>
          </a:xfrm>
          <a:custGeom>
            <a:avLst/>
            <a:gdLst>
              <a:gd name="connsiteX0" fmla="*/ 0 w 1888690"/>
              <a:gd name="connsiteY0" fmla="*/ 0 h 2110744"/>
              <a:gd name="connsiteX1" fmla="*/ 1888690 w 1888690"/>
              <a:gd name="connsiteY1" fmla="*/ 0 h 2110744"/>
              <a:gd name="connsiteX2" fmla="*/ 1888690 w 1888690"/>
              <a:gd name="connsiteY2" fmla="*/ 1087590 h 2110744"/>
              <a:gd name="connsiteX3" fmla="*/ 1452925 w 1888690"/>
              <a:gd name="connsiteY3" fmla="*/ 1087590 h 2110744"/>
              <a:gd name="connsiteX4" fmla="*/ 1452925 w 1888690"/>
              <a:gd name="connsiteY4" fmla="*/ 2110744 h 2110744"/>
              <a:gd name="connsiteX5" fmla="*/ 1190578 w 1888690"/>
              <a:gd name="connsiteY5" fmla="*/ 1087590 h 2110744"/>
              <a:gd name="connsiteX6" fmla="*/ 0 w 1888690"/>
              <a:gd name="connsiteY6" fmla="*/ 1087590 h 211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8690" h="2110744">
                <a:moveTo>
                  <a:pt x="0" y="0"/>
                </a:moveTo>
                <a:lnTo>
                  <a:pt x="1888690" y="0"/>
                </a:lnTo>
                <a:lnTo>
                  <a:pt x="1888690" y="1087590"/>
                </a:lnTo>
                <a:lnTo>
                  <a:pt x="1452925" y="1087590"/>
                </a:lnTo>
                <a:lnTo>
                  <a:pt x="1452925" y="2110744"/>
                </a:lnTo>
                <a:lnTo>
                  <a:pt x="1190578" y="1087590"/>
                </a:lnTo>
                <a:lnTo>
                  <a:pt x="0" y="1087590"/>
                </a:lnTo>
                <a:close/>
              </a:path>
            </a:pathLst>
          </a:custGeom>
          <a:solidFill>
            <a:schemeClr val="bg1"/>
          </a:solidFill>
          <a:ln>
            <a:noFill/>
          </a:ln>
          <a:effectLst>
            <a:outerShdw blurRad="143718" sx="102000" sy="102000" algn="c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pPr>
              <a:buSzPts val="2400"/>
            </a:pPr>
            <a:endParaRPr lang="fr-FR" sz="1000" dirty="0">
              <a:solidFill>
                <a:srgbClr val="252525"/>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7A6EC45D-A61A-B051-9918-69F33DDDE429}"/>
              </a:ext>
            </a:extLst>
          </p:cNvPr>
          <p:cNvSpPr/>
          <p:nvPr/>
        </p:nvSpPr>
        <p:spPr>
          <a:xfrm>
            <a:off x="5202749" y="1082615"/>
            <a:ext cx="1789996" cy="1057087"/>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tIns="0" rIns="108000" bIns="0" rtlCol="0" anchor="ctr"/>
          <a:lstStyle/>
          <a:p>
            <a:pPr marL="0" indent="0">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Objet de l’étude :</a:t>
            </a:r>
          </a:p>
          <a:p>
            <a:pPr marL="0" indent="0">
              <a:spcBef>
                <a:spcPts val="0"/>
              </a:spcBef>
              <a:spcAft>
                <a:spcPts val="600"/>
              </a:spcAft>
              <a:buSzPts val="2400"/>
              <a:buNone/>
            </a:pPr>
            <a:r>
              <a:rPr lang="fr-FR" sz="1100" b="1" i="1" dirty="0">
                <a:solidFill>
                  <a:srgbClr val="00C8DE"/>
                </a:solidFill>
                <a:latin typeface="Segoe UI" panose="020B0502040204020203" pitchFamily="34" charset="0"/>
                <a:cs typeface="Segoe UI" panose="020B0502040204020203" pitchFamily="34" charset="0"/>
              </a:rPr>
              <a:t>la voiture</a:t>
            </a:r>
          </a:p>
          <a:p>
            <a:pPr marL="0" indent="0">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Mission :</a:t>
            </a:r>
          </a:p>
          <a:p>
            <a:pPr marL="0" indent="0">
              <a:spcBef>
                <a:spcPts val="0"/>
              </a:spcBef>
              <a:buSzPts val="2400"/>
              <a:buNone/>
            </a:pPr>
            <a:r>
              <a:rPr lang="fr-FR" sz="1100" b="1" i="1" dirty="0">
                <a:solidFill>
                  <a:srgbClr val="00C8DE"/>
                </a:solidFill>
                <a:latin typeface="Segoe UI" panose="020B0502040204020203" pitchFamily="34" charset="0"/>
                <a:cs typeface="Segoe UI" panose="020B0502040204020203" pitchFamily="34" charset="0"/>
              </a:rPr>
              <a:t>arriver à destination</a:t>
            </a:r>
            <a:endParaRPr lang="fr-FR" sz="1100" i="1" dirty="0">
              <a:solidFill>
                <a:srgbClr val="00C8DE"/>
              </a:solidFill>
              <a:latin typeface="Segoe UI" panose="020B0502040204020203" pitchFamily="34" charset="0"/>
              <a:cs typeface="Segoe UI" panose="020B0502040204020203" pitchFamily="34" charset="0"/>
            </a:endParaRPr>
          </a:p>
        </p:txBody>
      </p:sp>
      <p:sp>
        <p:nvSpPr>
          <p:cNvPr id="2" name="Title 4">
            <a:extLst>
              <a:ext uri="{FF2B5EF4-FFF2-40B4-BE49-F238E27FC236}">
                <a16:creationId xmlns:a16="http://schemas.microsoft.com/office/drawing/2014/main" id="{FDC5D6E4-FDE0-666D-1860-1AC3628B584D}"/>
              </a:ext>
            </a:extLst>
          </p:cNvPr>
          <p:cNvSpPr txBox="1">
            <a:spLocks/>
          </p:cNvSpPr>
          <p:nvPr>
            <p:custDataLst>
              <p:tags r:id="rId2"/>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cs typeface="Segoe UI" panose="020B0502040204020203" pitchFamily="34" charset="0"/>
              </a:rPr>
              <a:t>Qu’est-ce qu’un risque : exemple de la voiture</a:t>
            </a:r>
            <a:endParaRPr lang="en-US" sz="1800"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5415672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21C6B047-2793-4997-827D-352F55767507}"/>
              </a:ext>
            </a:extLst>
          </p:cNvPr>
          <p:cNvSpPr/>
          <p:nvPr/>
        </p:nvSpPr>
        <p:spPr>
          <a:xfrm>
            <a:off x="2339422" y="1083470"/>
            <a:ext cx="6387703" cy="1944000"/>
          </a:xfrm>
          <a:prstGeom prst="rect">
            <a:avLst/>
          </a:prstGeom>
          <a:noFill/>
          <a:ln w="15875" cap="flat" cmpd="sng" algn="ctr">
            <a:solidFill>
              <a:srgbClr val="9C258D"/>
            </a:solidFill>
            <a:prstDash val="sysDot"/>
          </a:ln>
          <a:effectLst/>
        </p:spPr>
        <p:txBody>
          <a:bodyPr vert="vert270" anchor="ctr"/>
          <a:lstStyle/>
          <a:p>
            <a:pPr algn="ctr">
              <a:defRPr/>
            </a:pPr>
            <a:endParaRPr lang="fr-FR" sz="1200" b="1" kern="0" cap="all" dirty="0">
              <a:solidFill>
                <a:schemeClr val="bg1"/>
              </a:solidFill>
              <a:latin typeface="Calibri Light" panose="020F0302020204030204" pitchFamily="34" charset="0"/>
            </a:endParaRPr>
          </a:p>
        </p:txBody>
      </p:sp>
      <p:pic>
        <p:nvPicPr>
          <p:cNvPr id="89100" name="Image 45">
            <a:extLst>
              <a:ext uri="{FF2B5EF4-FFF2-40B4-BE49-F238E27FC236}">
                <a16:creationId xmlns:a16="http://schemas.microsoft.com/office/drawing/2014/main" id="{7B13765D-2C17-4ABB-8DB8-9476299E0C20}"/>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2725" y="1225795"/>
            <a:ext cx="493674" cy="49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2" name="Image 47">
            <a:extLst>
              <a:ext uri="{FF2B5EF4-FFF2-40B4-BE49-F238E27FC236}">
                <a16:creationId xmlns:a16="http://schemas.microsoft.com/office/drawing/2014/main" id="{3A3114BE-62CD-4481-A163-0A946A2DADD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77343" y="1256437"/>
            <a:ext cx="517316" cy="51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3" name="Image 48">
            <a:extLst>
              <a:ext uri="{FF2B5EF4-FFF2-40B4-BE49-F238E27FC236}">
                <a16:creationId xmlns:a16="http://schemas.microsoft.com/office/drawing/2014/main" id="{06463837-AE42-4B0F-BD89-49D3C6E0592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00447" y="1256222"/>
            <a:ext cx="517746" cy="51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7" name="Image 52">
            <a:extLst>
              <a:ext uri="{FF2B5EF4-FFF2-40B4-BE49-F238E27FC236}">
                <a16:creationId xmlns:a16="http://schemas.microsoft.com/office/drawing/2014/main" id="{2D077C0B-378D-417A-9258-14B8F626C865}"/>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7149" y="1278252"/>
            <a:ext cx="474828" cy="47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7929DF92-24AB-4AE4-8975-649E3FA86A15}"/>
              </a:ext>
            </a:extLst>
          </p:cNvPr>
          <p:cNvSpPr/>
          <p:nvPr/>
        </p:nvSpPr>
        <p:spPr>
          <a:xfrm>
            <a:off x="1258887" y="1085534"/>
            <a:ext cx="1080000" cy="1944000"/>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Sources de risque (SR)</a:t>
            </a:r>
          </a:p>
        </p:txBody>
      </p:sp>
      <p:sp>
        <p:nvSpPr>
          <p:cNvPr id="89115" name="ZoneTexte 14">
            <a:extLst>
              <a:ext uri="{FF2B5EF4-FFF2-40B4-BE49-F238E27FC236}">
                <a16:creationId xmlns:a16="http://schemas.microsoft.com/office/drawing/2014/main" id="{DB630CB2-84B1-40A2-B207-E29C4B849536}"/>
              </a:ext>
            </a:extLst>
          </p:cNvPr>
          <p:cNvSpPr txBox="1">
            <a:spLocks noChangeArrowheads="1"/>
          </p:cNvSpPr>
          <p:nvPr/>
        </p:nvSpPr>
        <p:spPr bwMode="auto">
          <a:xfrm>
            <a:off x="2427111" y="1798179"/>
            <a:ext cx="10644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Etatique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6" name="ZoneTexte 14">
            <a:extLst>
              <a:ext uri="{FF2B5EF4-FFF2-40B4-BE49-F238E27FC236}">
                <a16:creationId xmlns:a16="http://schemas.microsoft.com/office/drawing/2014/main" id="{75A83847-BD04-4351-87D4-68FC12B6548C}"/>
              </a:ext>
            </a:extLst>
          </p:cNvPr>
          <p:cNvSpPr txBox="1">
            <a:spLocks noChangeArrowheads="1"/>
          </p:cNvSpPr>
          <p:nvPr/>
        </p:nvSpPr>
        <p:spPr bwMode="auto">
          <a:xfrm>
            <a:off x="7389562" y="1755145"/>
            <a:ext cx="1080000" cy="43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Activiste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idéologique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7" name="ZoneTexte 14">
            <a:extLst>
              <a:ext uri="{FF2B5EF4-FFF2-40B4-BE49-F238E27FC236}">
                <a16:creationId xmlns:a16="http://schemas.microsoft.com/office/drawing/2014/main" id="{D4D0DF1E-9E02-4E7B-A9B6-2F4B87300258}"/>
              </a:ext>
            </a:extLst>
          </p:cNvPr>
          <p:cNvSpPr txBox="1">
            <a:spLocks noChangeArrowheads="1"/>
          </p:cNvSpPr>
          <p:nvPr/>
        </p:nvSpPr>
        <p:spPr bwMode="auto">
          <a:xfrm>
            <a:off x="5722354" y="1798179"/>
            <a:ext cx="1064419"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Terroriste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8" name="ZoneTexte 14">
            <a:extLst>
              <a:ext uri="{FF2B5EF4-FFF2-40B4-BE49-F238E27FC236}">
                <a16:creationId xmlns:a16="http://schemas.microsoft.com/office/drawing/2014/main" id="{E92BB49D-8D29-4BEA-BADF-C71EF290EBF4}"/>
              </a:ext>
            </a:extLst>
          </p:cNvPr>
          <p:cNvSpPr txBox="1">
            <a:spLocks noChangeArrowheads="1"/>
          </p:cNvSpPr>
          <p:nvPr/>
        </p:nvSpPr>
        <p:spPr bwMode="auto">
          <a:xfrm>
            <a:off x="4085578" y="1798179"/>
            <a:ext cx="1100846" cy="4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Crime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organisé</a:t>
            </a:r>
            <a:endParaRPr lang="fr-FR" altLang="fr-FR" sz="800" b="1">
              <a:solidFill>
                <a:srgbClr val="252525"/>
              </a:solidFill>
              <a:latin typeface="Segoe UI" panose="020B0502040204020203" pitchFamily="34" charset="0"/>
              <a:cs typeface="Segoe UI" panose="020B0502040204020203" pitchFamily="34" charset="0"/>
            </a:endParaRPr>
          </a:p>
        </p:txBody>
      </p:sp>
      <p:grpSp>
        <p:nvGrpSpPr>
          <p:cNvPr id="89094" name="Groupe 89093">
            <a:extLst>
              <a:ext uri="{FF2B5EF4-FFF2-40B4-BE49-F238E27FC236}">
                <a16:creationId xmlns:a16="http://schemas.microsoft.com/office/drawing/2014/main" id="{0DBC0E7D-3046-3297-1463-FDC35FBC4872}"/>
              </a:ext>
            </a:extLst>
          </p:cNvPr>
          <p:cNvGrpSpPr/>
          <p:nvPr/>
        </p:nvGrpSpPr>
        <p:grpSpPr>
          <a:xfrm>
            <a:off x="6547435" y="1970100"/>
            <a:ext cx="1064419" cy="1008000"/>
            <a:chOff x="6547435" y="2064484"/>
            <a:chExt cx="1064419" cy="1008000"/>
          </a:xfrm>
        </p:grpSpPr>
        <p:sp>
          <p:nvSpPr>
            <p:cNvPr id="58" name="Ellipse 57">
              <a:extLst>
                <a:ext uri="{FF2B5EF4-FFF2-40B4-BE49-F238E27FC236}">
                  <a16:creationId xmlns:a16="http://schemas.microsoft.com/office/drawing/2014/main" id="{A71A3299-679E-5429-EEAC-62EC15510AF4}"/>
                </a:ext>
              </a:extLst>
            </p:cNvPr>
            <p:cNvSpPr>
              <a:spLocks noChangeAspect="1"/>
            </p:cNvSpPr>
            <p:nvPr/>
          </p:nvSpPr>
          <p:spPr>
            <a:xfrm>
              <a:off x="6575644"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6" name="Image 51">
              <a:extLst>
                <a:ext uri="{FF2B5EF4-FFF2-40B4-BE49-F238E27FC236}">
                  <a16:creationId xmlns:a16="http://schemas.microsoft.com/office/drawing/2014/main" id="{41CCDE3B-85E9-4F63-A329-ED242416195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28417" y="2266903"/>
              <a:ext cx="502454" cy="50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0" name="ZoneTexte 14">
              <a:extLst>
                <a:ext uri="{FF2B5EF4-FFF2-40B4-BE49-F238E27FC236}">
                  <a16:creationId xmlns:a16="http://schemas.microsoft.com/office/drawing/2014/main" id="{D22D8B49-61A8-42E9-A629-B0473BEAAAD9}"/>
                </a:ext>
              </a:extLst>
            </p:cNvPr>
            <p:cNvSpPr txBox="1">
              <a:spLocks noChangeArrowheads="1"/>
            </p:cNvSpPr>
            <p:nvPr/>
          </p:nvSpPr>
          <p:spPr bwMode="auto">
            <a:xfrm>
              <a:off x="6547435" y="2819400"/>
              <a:ext cx="10644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Vengeur</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092" name="Groupe 89091">
            <a:extLst>
              <a:ext uri="{FF2B5EF4-FFF2-40B4-BE49-F238E27FC236}">
                <a16:creationId xmlns:a16="http://schemas.microsoft.com/office/drawing/2014/main" id="{660B4A49-E4DD-1F50-E2B0-C42A047220B4}"/>
              </a:ext>
            </a:extLst>
          </p:cNvPr>
          <p:cNvGrpSpPr/>
          <p:nvPr/>
        </p:nvGrpSpPr>
        <p:grpSpPr>
          <a:xfrm>
            <a:off x="3296102" y="1970100"/>
            <a:ext cx="1063678" cy="1008000"/>
            <a:chOff x="3296102" y="2064484"/>
            <a:chExt cx="1063678" cy="1008000"/>
          </a:xfrm>
        </p:grpSpPr>
        <p:sp>
          <p:nvSpPr>
            <p:cNvPr id="48" name="Ellipse 47">
              <a:extLst>
                <a:ext uri="{FF2B5EF4-FFF2-40B4-BE49-F238E27FC236}">
                  <a16:creationId xmlns:a16="http://schemas.microsoft.com/office/drawing/2014/main" id="{951A4782-8DE2-CC19-1E8C-C189C43B0533}"/>
                </a:ext>
              </a:extLst>
            </p:cNvPr>
            <p:cNvSpPr>
              <a:spLocks noChangeAspect="1"/>
            </p:cNvSpPr>
            <p:nvPr/>
          </p:nvSpPr>
          <p:spPr>
            <a:xfrm>
              <a:off x="332394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1" name="Image 46">
              <a:extLst>
                <a:ext uri="{FF2B5EF4-FFF2-40B4-BE49-F238E27FC236}">
                  <a16:creationId xmlns:a16="http://schemas.microsoft.com/office/drawing/2014/main" id="{32F7FF54-8E0F-4072-A8F2-96815EE4D43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58265" y="2239566"/>
              <a:ext cx="53935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1" name="ZoneTexte 14">
              <a:extLst>
                <a:ext uri="{FF2B5EF4-FFF2-40B4-BE49-F238E27FC236}">
                  <a16:creationId xmlns:a16="http://schemas.microsoft.com/office/drawing/2014/main" id="{9937D121-28DD-43DB-B060-B005B14246A8}"/>
                </a:ext>
              </a:extLst>
            </p:cNvPr>
            <p:cNvSpPr txBox="1">
              <a:spLocks noChangeArrowheads="1"/>
            </p:cNvSpPr>
            <p:nvPr/>
          </p:nvSpPr>
          <p:spPr bwMode="auto">
            <a:xfrm>
              <a:off x="3296102" y="2819400"/>
              <a:ext cx="1063678"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Amateur</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7" name="Ellipse 6">
            <a:extLst>
              <a:ext uri="{FF2B5EF4-FFF2-40B4-BE49-F238E27FC236}">
                <a16:creationId xmlns:a16="http://schemas.microsoft.com/office/drawing/2014/main" id="{65CC4476-8F57-1A6C-BF75-6478E10116AD}"/>
              </a:ext>
            </a:extLst>
          </p:cNvPr>
          <p:cNvSpPr>
            <a:spLocks noChangeAspect="1"/>
          </p:cNvSpPr>
          <p:nvPr/>
        </p:nvSpPr>
        <p:spPr>
          <a:xfrm>
            <a:off x="2455320"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AB651651-601C-0775-17C4-475FC9CE5C6A}"/>
              </a:ext>
            </a:extLst>
          </p:cNvPr>
          <p:cNvSpPr>
            <a:spLocks noChangeAspect="1"/>
          </p:cNvSpPr>
          <p:nvPr/>
        </p:nvSpPr>
        <p:spPr>
          <a:xfrm>
            <a:off x="4132001"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3FE2945A-A6D2-B681-19A0-2219AA884A68}"/>
              </a:ext>
            </a:extLst>
          </p:cNvPr>
          <p:cNvSpPr>
            <a:spLocks noChangeAspect="1"/>
          </p:cNvSpPr>
          <p:nvPr/>
        </p:nvSpPr>
        <p:spPr>
          <a:xfrm>
            <a:off x="5750563"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04D7FBAA-6FC8-7764-6AB0-2F07BCE2AEB0}"/>
              </a:ext>
            </a:extLst>
          </p:cNvPr>
          <p:cNvSpPr>
            <a:spLocks noChangeAspect="1"/>
          </p:cNvSpPr>
          <p:nvPr/>
        </p:nvSpPr>
        <p:spPr>
          <a:xfrm>
            <a:off x="7425562"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9093" name="Groupe 89092">
            <a:extLst>
              <a:ext uri="{FF2B5EF4-FFF2-40B4-BE49-F238E27FC236}">
                <a16:creationId xmlns:a16="http://schemas.microsoft.com/office/drawing/2014/main" id="{EB9C0516-DBC9-383F-53CB-894CFA2E0C55}"/>
              </a:ext>
            </a:extLst>
          </p:cNvPr>
          <p:cNvGrpSpPr/>
          <p:nvPr/>
        </p:nvGrpSpPr>
        <p:grpSpPr>
          <a:xfrm>
            <a:off x="4894659" y="1970100"/>
            <a:ext cx="1092184" cy="1008000"/>
            <a:chOff x="4894659" y="2064484"/>
            <a:chExt cx="1092184" cy="1008000"/>
          </a:xfrm>
        </p:grpSpPr>
        <p:sp>
          <p:nvSpPr>
            <p:cNvPr id="50" name="Ellipse 49">
              <a:extLst>
                <a:ext uri="{FF2B5EF4-FFF2-40B4-BE49-F238E27FC236}">
                  <a16:creationId xmlns:a16="http://schemas.microsoft.com/office/drawing/2014/main" id="{A667C3DC-F4CA-A612-B403-D539B655C046}"/>
                </a:ext>
              </a:extLst>
            </p:cNvPr>
            <p:cNvSpPr>
              <a:spLocks noChangeAspect="1"/>
            </p:cNvSpPr>
            <p:nvPr/>
          </p:nvSpPr>
          <p:spPr>
            <a:xfrm>
              <a:off x="493675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9" name="Image 44">
              <a:extLst>
                <a:ext uri="{FF2B5EF4-FFF2-40B4-BE49-F238E27FC236}">
                  <a16:creationId xmlns:a16="http://schemas.microsoft.com/office/drawing/2014/main" id="{79DD7033-E5D9-4991-B22B-8BDA8F7C6AC2}"/>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70479" y="2247900"/>
              <a:ext cx="540544"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9" name="ZoneTexte 14">
              <a:extLst>
                <a:ext uri="{FF2B5EF4-FFF2-40B4-BE49-F238E27FC236}">
                  <a16:creationId xmlns:a16="http://schemas.microsoft.com/office/drawing/2014/main" id="{B904109D-5860-409F-92AD-819291886A20}"/>
                </a:ext>
              </a:extLst>
            </p:cNvPr>
            <p:cNvSpPr txBox="1">
              <a:spLocks noChangeArrowheads="1"/>
            </p:cNvSpPr>
            <p:nvPr/>
          </p:nvSpPr>
          <p:spPr bwMode="auto">
            <a:xfrm>
              <a:off x="4894659" y="2819400"/>
              <a:ext cx="10921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Concurrent</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4" name="Title 4">
            <a:extLst>
              <a:ext uri="{FF2B5EF4-FFF2-40B4-BE49-F238E27FC236}">
                <a16:creationId xmlns:a16="http://schemas.microsoft.com/office/drawing/2014/main" id="{3C995C07-9E4E-F90F-BC25-7D5297FF219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cs typeface="Segoe UI" panose="020B0502040204020203" pitchFamily="34" charset="0"/>
              </a:rPr>
              <a:t>Comment identifier des sources de risque et objectifs visés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72634C91-C9E2-6865-BCBF-1A0632FD516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CFA0D3F-7B15-40E9-ADDF-1DA3CC9855E7}"/>
              </a:ext>
            </a:extLst>
          </p:cNvPr>
          <p:cNvSpPr/>
          <p:nvPr/>
        </p:nvSpPr>
        <p:spPr>
          <a:xfrm>
            <a:off x="2338903" y="3180007"/>
            <a:ext cx="6394847" cy="1584000"/>
          </a:xfrm>
          <a:prstGeom prst="rect">
            <a:avLst/>
          </a:prstGeom>
          <a:noFill/>
          <a:ln w="15875" cap="flat" cmpd="sng" algn="ctr">
            <a:solidFill>
              <a:srgbClr val="9C258D"/>
            </a:solidFill>
            <a:prstDash val="sysDot"/>
          </a:ln>
          <a:effectLst/>
        </p:spPr>
        <p:txBody>
          <a:bodyPr vert="vert270" anchor="ctr"/>
          <a:lstStyle/>
          <a:p>
            <a:pPr algn="ctr">
              <a:defRPr/>
            </a:pPr>
            <a:endParaRPr lang="fr-FR" sz="1200" b="1" kern="0" cap="all" dirty="0">
              <a:solidFill>
                <a:schemeClr val="bg1"/>
              </a:solidFill>
              <a:latin typeface="Calibri Light" panose="020F0302020204030204" pitchFamily="34" charset="0"/>
            </a:endParaRPr>
          </a:p>
        </p:txBody>
      </p:sp>
      <p:sp>
        <p:nvSpPr>
          <p:cNvPr id="39" name="Rectangle 38">
            <a:extLst>
              <a:ext uri="{FF2B5EF4-FFF2-40B4-BE49-F238E27FC236}">
                <a16:creationId xmlns:a16="http://schemas.microsoft.com/office/drawing/2014/main" id="{21C6B047-2793-4997-827D-352F55767507}"/>
              </a:ext>
            </a:extLst>
          </p:cNvPr>
          <p:cNvSpPr/>
          <p:nvPr/>
        </p:nvSpPr>
        <p:spPr>
          <a:xfrm>
            <a:off x="2339422" y="1083470"/>
            <a:ext cx="6387703" cy="1944000"/>
          </a:xfrm>
          <a:prstGeom prst="rect">
            <a:avLst/>
          </a:prstGeom>
          <a:noFill/>
          <a:ln w="15875" cap="flat" cmpd="sng" algn="ctr">
            <a:solidFill>
              <a:srgbClr val="9C258D"/>
            </a:solidFill>
            <a:prstDash val="sysDot"/>
          </a:ln>
          <a:effectLst/>
        </p:spPr>
        <p:txBody>
          <a:bodyPr vert="vert270" anchor="ctr"/>
          <a:lstStyle/>
          <a:p>
            <a:pPr algn="ctr">
              <a:defRPr/>
            </a:pPr>
            <a:endParaRPr lang="fr-FR" sz="1200" b="1" kern="0" cap="all" dirty="0">
              <a:solidFill>
                <a:schemeClr val="bg1"/>
              </a:solidFill>
              <a:latin typeface="Calibri Light" panose="020F0302020204030204" pitchFamily="34" charset="0"/>
            </a:endParaRPr>
          </a:p>
        </p:txBody>
      </p:sp>
      <p:grpSp>
        <p:nvGrpSpPr>
          <p:cNvPr id="89134" name="Groupe 89133">
            <a:extLst>
              <a:ext uri="{FF2B5EF4-FFF2-40B4-BE49-F238E27FC236}">
                <a16:creationId xmlns:a16="http://schemas.microsoft.com/office/drawing/2014/main" id="{37BB22A0-3CFF-9AB5-BEC9-5452F2F2A812}"/>
              </a:ext>
            </a:extLst>
          </p:cNvPr>
          <p:cNvGrpSpPr/>
          <p:nvPr/>
        </p:nvGrpSpPr>
        <p:grpSpPr>
          <a:xfrm>
            <a:off x="5605115" y="3722201"/>
            <a:ext cx="1008000" cy="1008000"/>
            <a:chOff x="5757869" y="3686807"/>
            <a:chExt cx="1008000" cy="1008000"/>
          </a:xfrm>
        </p:grpSpPr>
        <p:sp>
          <p:nvSpPr>
            <p:cNvPr id="89089" name="Ellipse 89088">
              <a:extLst>
                <a:ext uri="{FF2B5EF4-FFF2-40B4-BE49-F238E27FC236}">
                  <a16:creationId xmlns:a16="http://schemas.microsoft.com/office/drawing/2014/main" id="{21D7EF41-D9E4-34A7-07BC-8D5D69BA53A1}"/>
                </a:ext>
              </a:extLst>
            </p:cNvPr>
            <p:cNvSpPr>
              <a:spLocks noChangeAspect="1"/>
            </p:cNvSpPr>
            <p:nvPr/>
          </p:nvSpPr>
          <p:spPr>
            <a:xfrm>
              <a:off x="5757869"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8" name="Image 43">
              <a:extLst>
                <a:ext uri="{FF2B5EF4-FFF2-40B4-BE49-F238E27FC236}">
                  <a16:creationId xmlns:a16="http://schemas.microsoft.com/office/drawing/2014/main" id="{DCD8E592-97C5-4BEE-9823-872C9D3C70E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1515" y="3806476"/>
              <a:ext cx="380708" cy="38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100" name="Image 45">
            <a:extLst>
              <a:ext uri="{FF2B5EF4-FFF2-40B4-BE49-F238E27FC236}">
                <a16:creationId xmlns:a16="http://schemas.microsoft.com/office/drawing/2014/main" id="{7B13765D-2C17-4ABB-8DB8-9476299E0C2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2725" y="1225795"/>
            <a:ext cx="493674" cy="49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2" name="Image 47">
            <a:extLst>
              <a:ext uri="{FF2B5EF4-FFF2-40B4-BE49-F238E27FC236}">
                <a16:creationId xmlns:a16="http://schemas.microsoft.com/office/drawing/2014/main" id="{3A3114BE-62CD-4481-A163-0A946A2DADD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7343" y="1256437"/>
            <a:ext cx="517316" cy="51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3" name="Image 48">
            <a:extLst>
              <a:ext uri="{FF2B5EF4-FFF2-40B4-BE49-F238E27FC236}">
                <a16:creationId xmlns:a16="http://schemas.microsoft.com/office/drawing/2014/main" id="{06463837-AE42-4B0F-BD89-49D3C6E0592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00447" y="1256222"/>
            <a:ext cx="517746" cy="51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7" name="Image 52">
            <a:extLst>
              <a:ext uri="{FF2B5EF4-FFF2-40B4-BE49-F238E27FC236}">
                <a16:creationId xmlns:a16="http://schemas.microsoft.com/office/drawing/2014/main" id="{2D077C0B-378D-417A-9258-14B8F626C86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7149" y="1278252"/>
            <a:ext cx="474828" cy="47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7929DF92-24AB-4AE4-8975-649E3FA86A15}"/>
              </a:ext>
            </a:extLst>
          </p:cNvPr>
          <p:cNvSpPr/>
          <p:nvPr/>
        </p:nvSpPr>
        <p:spPr>
          <a:xfrm>
            <a:off x="1258887" y="1085534"/>
            <a:ext cx="1080000" cy="1944000"/>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Sources de risque (SR)</a:t>
            </a:r>
          </a:p>
        </p:txBody>
      </p:sp>
      <p:sp>
        <p:nvSpPr>
          <p:cNvPr id="55" name="Rectangle 54">
            <a:extLst>
              <a:ext uri="{FF2B5EF4-FFF2-40B4-BE49-F238E27FC236}">
                <a16:creationId xmlns:a16="http://schemas.microsoft.com/office/drawing/2014/main" id="{2FEB6185-ECC4-4F93-BB5F-B957B819A646}"/>
              </a:ext>
            </a:extLst>
          </p:cNvPr>
          <p:cNvSpPr/>
          <p:nvPr/>
        </p:nvSpPr>
        <p:spPr>
          <a:xfrm>
            <a:off x="1258888" y="3179661"/>
            <a:ext cx="1080000" cy="1584000"/>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Objectifs</a:t>
            </a:r>
          </a:p>
          <a:p>
            <a:pPr algn="ctr">
              <a:defRPr/>
            </a:pPr>
            <a:r>
              <a:rPr lang="fr-FR" sz="1000" b="1" kern="0" dirty="0">
                <a:solidFill>
                  <a:schemeClr val="bg1"/>
                </a:solidFill>
                <a:latin typeface="Segoe UI" panose="020B0502040204020203" pitchFamily="34" charset="0"/>
                <a:cs typeface="Segoe UI" panose="020B0502040204020203" pitchFamily="34" charset="0"/>
              </a:rPr>
              <a:t>visés (OV)</a:t>
            </a:r>
          </a:p>
        </p:txBody>
      </p:sp>
      <p:grpSp>
        <p:nvGrpSpPr>
          <p:cNvPr id="89131" name="Groupe 89130">
            <a:extLst>
              <a:ext uri="{FF2B5EF4-FFF2-40B4-BE49-F238E27FC236}">
                <a16:creationId xmlns:a16="http://schemas.microsoft.com/office/drawing/2014/main" id="{466EBC78-E35D-0258-1928-47EE38AAA3D1}"/>
              </a:ext>
            </a:extLst>
          </p:cNvPr>
          <p:cNvGrpSpPr/>
          <p:nvPr/>
        </p:nvGrpSpPr>
        <p:grpSpPr>
          <a:xfrm>
            <a:off x="2421343" y="3226657"/>
            <a:ext cx="1008000" cy="1008000"/>
            <a:chOff x="2474434" y="3226657"/>
            <a:chExt cx="1008000" cy="1008000"/>
          </a:xfrm>
        </p:grpSpPr>
        <p:sp>
          <p:nvSpPr>
            <p:cNvPr id="61" name="Ellipse 60">
              <a:extLst>
                <a:ext uri="{FF2B5EF4-FFF2-40B4-BE49-F238E27FC236}">
                  <a16:creationId xmlns:a16="http://schemas.microsoft.com/office/drawing/2014/main" id="{EDCF6F5B-A2E9-F9D1-B12C-2E974DA73A14}"/>
                </a:ext>
              </a:extLst>
            </p:cNvPr>
            <p:cNvSpPr>
              <a:spLocks noChangeAspect="1"/>
            </p:cNvSpPr>
            <p:nvPr/>
          </p:nvSpPr>
          <p:spPr>
            <a:xfrm>
              <a:off x="2474434"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5" name="Image 50">
              <a:extLst>
                <a:ext uri="{FF2B5EF4-FFF2-40B4-BE49-F238E27FC236}">
                  <a16:creationId xmlns:a16="http://schemas.microsoft.com/office/drawing/2014/main" id="{6C6AECB8-0530-4BF9-9541-6F5F7974AA7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38675" y="3397072"/>
              <a:ext cx="479518" cy="48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0" name="ZoneTexte 14">
              <a:extLst>
                <a:ext uri="{FF2B5EF4-FFF2-40B4-BE49-F238E27FC236}">
                  <a16:creationId xmlns:a16="http://schemas.microsoft.com/office/drawing/2014/main" id="{DED2952B-EE0D-4091-88DD-764615C0981F}"/>
                </a:ext>
              </a:extLst>
            </p:cNvPr>
            <p:cNvSpPr txBox="1">
              <a:spLocks noChangeArrowheads="1"/>
            </p:cNvSpPr>
            <p:nvPr/>
          </p:nvSpPr>
          <p:spPr bwMode="auto">
            <a:xfrm>
              <a:off x="2477385" y="3907631"/>
              <a:ext cx="10020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Espionnage</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2" name="Groupe 89131">
            <a:extLst>
              <a:ext uri="{FF2B5EF4-FFF2-40B4-BE49-F238E27FC236}">
                <a16:creationId xmlns:a16="http://schemas.microsoft.com/office/drawing/2014/main" id="{099FD33B-516B-7FDE-D87F-9C27DD093869}"/>
              </a:ext>
            </a:extLst>
          </p:cNvPr>
          <p:cNvGrpSpPr/>
          <p:nvPr/>
        </p:nvGrpSpPr>
        <p:grpSpPr>
          <a:xfrm>
            <a:off x="3473360" y="3722201"/>
            <a:ext cx="1023291" cy="1008000"/>
            <a:chOff x="3491530" y="3686807"/>
            <a:chExt cx="1023291" cy="1008000"/>
          </a:xfrm>
        </p:grpSpPr>
        <p:sp>
          <p:nvSpPr>
            <p:cNvPr id="62" name="Ellipse 61">
              <a:extLst>
                <a:ext uri="{FF2B5EF4-FFF2-40B4-BE49-F238E27FC236}">
                  <a16:creationId xmlns:a16="http://schemas.microsoft.com/office/drawing/2014/main" id="{CE6EB186-49A9-980D-58C5-869D83ED72F5}"/>
                </a:ext>
              </a:extLst>
            </p:cNvPr>
            <p:cNvSpPr>
              <a:spLocks noChangeAspect="1"/>
            </p:cNvSpPr>
            <p:nvPr/>
          </p:nvSpPr>
          <p:spPr>
            <a:xfrm>
              <a:off x="3499175"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6" name="Image 41">
              <a:extLst>
                <a:ext uri="{FF2B5EF4-FFF2-40B4-BE49-F238E27FC236}">
                  <a16:creationId xmlns:a16="http://schemas.microsoft.com/office/drawing/2014/main" id="{261C4B68-9135-4890-9EE7-117F61AF106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65761" y="3753716"/>
              <a:ext cx="474828" cy="47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1" name="ZoneTexte 14">
              <a:extLst>
                <a:ext uri="{FF2B5EF4-FFF2-40B4-BE49-F238E27FC236}">
                  <a16:creationId xmlns:a16="http://schemas.microsoft.com/office/drawing/2014/main" id="{686A9C8C-C9A5-468A-B95F-43242D87D977}"/>
                </a:ext>
              </a:extLst>
            </p:cNvPr>
            <p:cNvSpPr txBox="1">
              <a:spLocks noChangeArrowheads="1"/>
            </p:cNvSpPr>
            <p:nvPr/>
          </p:nvSpPr>
          <p:spPr bwMode="auto">
            <a:xfrm>
              <a:off x="3491530" y="4241900"/>
              <a:ext cx="102329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Pré-</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positionnement</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3" name="Groupe 89132">
            <a:extLst>
              <a:ext uri="{FF2B5EF4-FFF2-40B4-BE49-F238E27FC236}">
                <a16:creationId xmlns:a16="http://schemas.microsoft.com/office/drawing/2014/main" id="{9B6CFE77-035A-6B6B-B596-819F49D4BD87}"/>
              </a:ext>
            </a:extLst>
          </p:cNvPr>
          <p:cNvGrpSpPr/>
          <p:nvPr/>
        </p:nvGrpSpPr>
        <p:grpSpPr>
          <a:xfrm>
            <a:off x="4543905" y="3226657"/>
            <a:ext cx="1015578" cy="1008000"/>
            <a:chOff x="4739787" y="3226657"/>
            <a:chExt cx="1015578" cy="1008000"/>
          </a:xfrm>
        </p:grpSpPr>
        <p:sp>
          <p:nvSpPr>
            <p:cNvPr id="63" name="Ellipse 62">
              <a:extLst>
                <a:ext uri="{FF2B5EF4-FFF2-40B4-BE49-F238E27FC236}">
                  <a16:creationId xmlns:a16="http://schemas.microsoft.com/office/drawing/2014/main" id="{160C7FD7-4294-EAFD-B7F7-8629279FBC7C}"/>
                </a:ext>
              </a:extLst>
            </p:cNvPr>
            <p:cNvSpPr>
              <a:spLocks noChangeAspect="1"/>
            </p:cNvSpPr>
            <p:nvPr/>
          </p:nvSpPr>
          <p:spPr>
            <a:xfrm>
              <a:off x="4743576"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7" name="Image 42">
              <a:extLst>
                <a:ext uri="{FF2B5EF4-FFF2-40B4-BE49-F238E27FC236}">
                  <a16:creationId xmlns:a16="http://schemas.microsoft.com/office/drawing/2014/main" id="{5D9055CA-BA4C-461F-BC03-ED703C0D405B}"/>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25594" y="3350717"/>
              <a:ext cx="443966" cy="44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2" name="ZoneTexte 14">
              <a:extLst>
                <a:ext uri="{FF2B5EF4-FFF2-40B4-BE49-F238E27FC236}">
                  <a16:creationId xmlns:a16="http://schemas.microsoft.com/office/drawing/2014/main" id="{210B7C95-0766-4BDA-8CE6-949CFB907C62}"/>
                </a:ext>
              </a:extLst>
            </p:cNvPr>
            <p:cNvSpPr txBox="1">
              <a:spLocks noChangeArrowheads="1"/>
            </p:cNvSpPr>
            <p:nvPr/>
          </p:nvSpPr>
          <p:spPr bwMode="auto">
            <a:xfrm>
              <a:off x="4739787" y="3817772"/>
              <a:ext cx="10155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Influence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déstabilisation</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89113" name="ZoneTexte 14">
            <a:extLst>
              <a:ext uri="{FF2B5EF4-FFF2-40B4-BE49-F238E27FC236}">
                <a16:creationId xmlns:a16="http://schemas.microsoft.com/office/drawing/2014/main" id="{9E949FAE-786D-4018-9DE0-33BD3E3251F6}"/>
              </a:ext>
            </a:extLst>
          </p:cNvPr>
          <p:cNvSpPr txBox="1">
            <a:spLocks noChangeArrowheads="1"/>
          </p:cNvSpPr>
          <p:nvPr/>
        </p:nvSpPr>
        <p:spPr bwMode="auto">
          <a:xfrm>
            <a:off x="5599688" y="4262668"/>
            <a:ext cx="10195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Entrave au</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fonctionnement</a:t>
            </a:r>
            <a:endParaRPr lang="fr-FR" altLang="fr-FR" sz="800" b="1">
              <a:solidFill>
                <a:srgbClr val="252525"/>
              </a:solidFill>
              <a:latin typeface="Segoe UI" panose="020B0502040204020203" pitchFamily="34" charset="0"/>
              <a:cs typeface="Segoe UI" panose="020B0502040204020203" pitchFamily="34" charset="0"/>
            </a:endParaRPr>
          </a:p>
        </p:txBody>
      </p:sp>
      <p:grpSp>
        <p:nvGrpSpPr>
          <p:cNvPr id="89135" name="Groupe 89134">
            <a:extLst>
              <a:ext uri="{FF2B5EF4-FFF2-40B4-BE49-F238E27FC236}">
                <a16:creationId xmlns:a16="http://schemas.microsoft.com/office/drawing/2014/main" id="{D1A8A40E-997C-5F5F-C4E2-CCE7827C2388}"/>
              </a:ext>
            </a:extLst>
          </p:cNvPr>
          <p:cNvGrpSpPr/>
          <p:nvPr/>
        </p:nvGrpSpPr>
        <p:grpSpPr>
          <a:xfrm>
            <a:off x="6661189" y="3226657"/>
            <a:ext cx="1008000" cy="1008000"/>
            <a:chOff x="6798662" y="3226657"/>
            <a:chExt cx="1008000" cy="1008000"/>
          </a:xfrm>
        </p:grpSpPr>
        <p:sp>
          <p:nvSpPr>
            <p:cNvPr id="89088" name="Ellipse 89087">
              <a:extLst>
                <a:ext uri="{FF2B5EF4-FFF2-40B4-BE49-F238E27FC236}">
                  <a16:creationId xmlns:a16="http://schemas.microsoft.com/office/drawing/2014/main" id="{745DE644-7DBF-368B-1182-FC75B2A3AFAB}"/>
                </a:ext>
              </a:extLst>
            </p:cNvPr>
            <p:cNvSpPr>
              <a:spLocks noChangeAspect="1"/>
            </p:cNvSpPr>
            <p:nvPr/>
          </p:nvSpPr>
          <p:spPr>
            <a:xfrm>
              <a:off x="6798662"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5" name="Image 40">
              <a:extLst>
                <a:ext uri="{FF2B5EF4-FFF2-40B4-BE49-F238E27FC236}">
                  <a16:creationId xmlns:a16="http://schemas.microsoft.com/office/drawing/2014/main" id="{1275A7F5-B7C5-4958-A985-A01C369FCE10}"/>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06361" y="3441059"/>
              <a:ext cx="392602" cy="39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4" name="ZoneTexte 14">
              <a:extLst>
                <a:ext uri="{FF2B5EF4-FFF2-40B4-BE49-F238E27FC236}">
                  <a16:creationId xmlns:a16="http://schemas.microsoft.com/office/drawing/2014/main" id="{23CAC1FC-696F-4D1B-A4F7-646629BE320D}"/>
                </a:ext>
              </a:extLst>
            </p:cNvPr>
            <p:cNvSpPr txBox="1">
              <a:spLocks noChangeArrowheads="1"/>
            </p:cNvSpPr>
            <p:nvPr/>
          </p:nvSpPr>
          <p:spPr bwMode="auto">
            <a:xfrm>
              <a:off x="6804018" y="3877648"/>
              <a:ext cx="99728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Lucratif</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89115" name="ZoneTexte 14">
            <a:extLst>
              <a:ext uri="{FF2B5EF4-FFF2-40B4-BE49-F238E27FC236}">
                <a16:creationId xmlns:a16="http://schemas.microsoft.com/office/drawing/2014/main" id="{DB630CB2-84B1-40A2-B207-E29C4B849536}"/>
              </a:ext>
            </a:extLst>
          </p:cNvPr>
          <p:cNvSpPr txBox="1">
            <a:spLocks noChangeArrowheads="1"/>
          </p:cNvSpPr>
          <p:nvPr/>
        </p:nvSpPr>
        <p:spPr bwMode="auto">
          <a:xfrm>
            <a:off x="2427111" y="1798179"/>
            <a:ext cx="10644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Etatique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6" name="ZoneTexte 14">
            <a:extLst>
              <a:ext uri="{FF2B5EF4-FFF2-40B4-BE49-F238E27FC236}">
                <a16:creationId xmlns:a16="http://schemas.microsoft.com/office/drawing/2014/main" id="{75A83847-BD04-4351-87D4-68FC12B6548C}"/>
              </a:ext>
            </a:extLst>
          </p:cNvPr>
          <p:cNvSpPr txBox="1">
            <a:spLocks noChangeArrowheads="1"/>
          </p:cNvSpPr>
          <p:nvPr/>
        </p:nvSpPr>
        <p:spPr bwMode="auto">
          <a:xfrm>
            <a:off x="7389562" y="1755145"/>
            <a:ext cx="1080000" cy="43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Activiste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idéologique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7" name="ZoneTexte 14">
            <a:extLst>
              <a:ext uri="{FF2B5EF4-FFF2-40B4-BE49-F238E27FC236}">
                <a16:creationId xmlns:a16="http://schemas.microsoft.com/office/drawing/2014/main" id="{D4D0DF1E-9E02-4E7B-A9B6-2F4B87300258}"/>
              </a:ext>
            </a:extLst>
          </p:cNvPr>
          <p:cNvSpPr txBox="1">
            <a:spLocks noChangeArrowheads="1"/>
          </p:cNvSpPr>
          <p:nvPr/>
        </p:nvSpPr>
        <p:spPr bwMode="auto">
          <a:xfrm>
            <a:off x="5722354" y="1798179"/>
            <a:ext cx="1064419"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Terroriste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8" name="ZoneTexte 14">
            <a:extLst>
              <a:ext uri="{FF2B5EF4-FFF2-40B4-BE49-F238E27FC236}">
                <a16:creationId xmlns:a16="http://schemas.microsoft.com/office/drawing/2014/main" id="{E92BB49D-8D29-4BEA-BADF-C71EF290EBF4}"/>
              </a:ext>
            </a:extLst>
          </p:cNvPr>
          <p:cNvSpPr txBox="1">
            <a:spLocks noChangeArrowheads="1"/>
          </p:cNvSpPr>
          <p:nvPr/>
        </p:nvSpPr>
        <p:spPr bwMode="auto">
          <a:xfrm>
            <a:off x="4085578" y="1798179"/>
            <a:ext cx="1100846" cy="4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Crime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organisé</a:t>
            </a:r>
            <a:endParaRPr lang="fr-FR" altLang="fr-FR" sz="800" b="1">
              <a:solidFill>
                <a:srgbClr val="252525"/>
              </a:solidFill>
              <a:latin typeface="Segoe UI" panose="020B0502040204020203" pitchFamily="34" charset="0"/>
              <a:cs typeface="Segoe UI" panose="020B0502040204020203" pitchFamily="34" charset="0"/>
            </a:endParaRPr>
          </a:p>
        </p:txBody>
      </p:sp>
      <p:grpSp>
        <p:nvGrpSpPr>
          <p:cNvPr id="89094" name="Groupe 89093">
            <a:extLst>
              <a:ext uri="{FF2B5EF4-FFF2-40B4-BE49-F238E27FC236}">
                <a16:creationId xmlns:a16="http://schemas.microsoft.com/office/drawing/2014/main" id="{0DBC0E7D-3046-3297-1463-FDC35FBC4872}"/>
              </a:ext>
            </a:extLst>
          </p:cNvPr>
          <p:cNvGrpSpPr/>
          <p:nvPr/>
        </p:nvGrpSpPr>
        <p:grpSpPr>
          <a:xfrm>
            <a:off x="6547435" y="1970100"/>
            <a:ext cx="1064419" cy="1008000"/>
            <a:chOff x="6547435" y="2064484"/>
            <a:chExt cx="1064419" cy="1008000"/>
          </a:xfrm>
        </p:grpSpPr>
        <p:sp>
          <p:nvSpPr>
            <p:cNvPr id="58" name="Ellipse 57">
              <a:extLst>
                <a:ext uri="{FF2B5EF4-FFF2-40B4-BE49-F238E27FC236}">
                  <a16:creationId xmlns:a16="http://schemas.microsoft.com/office/drawing/2014/main" id="{A71A3299-679E-5429-EEAC-62EC15510AF4}"/>
                </a:ext>
              </a:extLst>
            </p:cNvPr>
            <p:cNvSpPr>
              <a:spLocks noChangeAspect="1"/>
            </p:cNvSpPr>
            <p:nvPr/>
          </p:nvSpPr>
          <p:spPr>
            <a:xfrm>
              <a:off x="6575644"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6" name="Image 51">
              <a:extLst>
                <a:ext uri="{FF2B5EF4-FFF2-40B4-BE49-F238E27FC236}">
                  <a16:creationId xmlns:a16="http://schemas.microsoft.com/office/drawing/2014/main" id="{41CCDE3B-85E9-4F63-A329-ED242416195B}"/>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28417" y="2266903"/>
              <a:ext cx="502454" cy="50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0" name="ZoneTexte 14">
              <a:extLst>
                <a:ext uri="{FF2B5EF4-FFF2-40B4-BE49-F238E27FC236}">
                  <a16:creationId xmlns:a16="http://schemas.microsoft.com/office/drawing/2014/main" id="{D22D8B49-61A8-42E9-A629-B0473BEAAAD9}"/>
                </a:ext>
              </a:extLst>
            </p:cNvPr>
            <p:cNvSpPr txBox="1">
              <a:spLocks noChangeArrowheads="1"/>
            </p:cNvSpPr>
            <p:nvPr/>
          </p:nvSpPr>
          <p:spPr bwMode="auto">
            <a:xfrm>
              <a:off x="6547435" y="2819400"/>
              <a:ext cx="10644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Vengeur</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6" name="Groupe 89135">
            <a:extLst>
              <a:ext uri="{FF2B5EF4-FFF2-40B4-BE49-F238E27FC236}">
                <a16:creationId xmlns:a16="http://schemas.microsoft.com/office/drawing/2014/main" id="{AD0DBB72-AAEF-8AA4-20FB-A26511B4DD88}"/>
              </a:ext>
            </a:extLst>
          </p:cNvPr>
          <p:cNvGrpSpPr/>
          <p:nvPr/>
        </p:nvGrpSpPr>
        <p:grpSpPr>
          <a:xfrm>
            <a:off x="7663834" y="3722201"/>
            <a:ext cx="1008000" cy="1008000"/>
            <a:chOff x="7730758" y="3686807"/>
            <a:chExt cx="1008000" cy="1008000"/>
          </a:xfrm>
        </p:grpSpPr>
        <p:sp>
          <p:nvSpPr>
            <p:cNvPr id="89090" name="Ellipse 89089">
              <a:extLst>
                <a:ext uri="{FF2B5EF4-FFF2-40B4-BE49-F238E27FC236}">
                  <a16:creationId xmlns:a16="http://schemas.microsoft.com/office/drawing/2014/main" id="{5FB12573-9597-A643-9356-B1A205376178}"/>
                </a:ext>
              </a:extLst>
            </p:cNvPr>
            <p:cNvSpPr>
              <a:spLocks noChangeAspect="1"/>
            </p:cNvSpPr>
            <p:nvPr/>
          </p:nvSpPr>
          <p:spPr>
            <a:xfrm>
              <a:off x="7730758"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4" name="Image 49">
              <a:extLst>
                <a:ext uri="{FF2B5EF4-FFF2-40B4-BE49-F238E27FC236}">
                  <a16:creationId xmlns:a16="http://schemas.microsoft.com/office/drawing/2014/main" id="{2B4334C0-8179-43C9-8BFE-500F49D3F2BC}"/>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964486" y="3796904"/>
              <a:ext cx="540544"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ZoneTexte 14">
              <a:extLst>
                <a:ext uri="{FF2B5EF4-FFF2-40B4-BE49-F238E27FC236}">
                  <a16:creationId xmlns:a16="http://schemas.microsoft.com/office/drawing/2014/main" id="{7A58749D-11B2-436B-A999-B669D8D6116C}"/>
                </a:ext>
              </a:extLst>
            </p:cNvPr>
            <p:cNvSpPr txBox="1">
              <a:spLocks noChangeArrowheads="1"/>
            </p:cNvSpPr>
            <p:nvPr/>
          </p:nvSpPr>
          <p:spPr bwMode="auto">
            <a:xfrm>
              <a:off x="7736575" y="4278644"/>
              <a:ext cx="99636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dirty="0">
                  <a:solidFill>
                    <a:srgbClr val="252525"/>
                  </a:solidFill>
                  <a:latin typeface="Segoe UI" panose="020B0502040204020203" pitchFamily="34" charset="0"/>
                  <a:cs typeface="Segoe UI" panose="020B0502040204020203" pitchFamily="34" charset="0"/>
                  <a:sym typeface="Wingdings" panose="05000000000000000000" pitchFamily="2" charset="2"/>
                </a:rPr>
                <a:t>Amusement</a:t>
              </a:r>
              <a:endParaRPr lang="fr-FR" altLang="fr-FR" sz="800" b="1" dirty="0">
                <a:solidFill>
                  <a:srgbClr val="252525"/>
                </a:solidFill>
                <a:latin typeface="Segoe UI" panose="020B0502040204020203" pitchFamily="34" charset="0"/>
                <a:cs typeface="Segoe UI" panose="020B0502040204020203" pitchFamily="34" charset="0"/>
              </a:endParaRPr>
            </a:p>
          </p:txBody>
        </p:sp>
      </p:grpSp>
      <p:grpSp>
        <p:nvGrpSpPr>
          <p:cNvPr id="89092" name="Groupe 89091">
            <a:extLst>
              <a:ext uri="{FF2B5EF4-FFF2-40B4-BE49-F238E27FC236}">
                <a16:creationId xmlns:a16="http://schemas.microsoft.com/office/drawing/2014/main" id="{660B4A49-E4DD-1F50-E2B0-C42A047220B4}"/>
              </a:ext>
            </a:extLst>
          </p:cNvPr>
          <p:cNvGrpSpPr/>
          <p:nvPr/>
        </p:nvGrpSpPr>
        <p:grpSpPr>
          <a:xfrm>
            <a:off x="3296102" y="1970100"/>
            <a:ext cx="1063678" cy="1008000"/>
            <a:chOff x="3296102" y="2064484"/>
            <a:chExt cx="1063678" cy="1008000"/>
          </a:xfrm>
        </p:grpSpPr>
        <p:sp>
          <p:nvSpPr>
            <p:cNvPr id="48" name="Ellipse 47">
              <a:extLst>
                <a:ext uri="{FF2B5EF4-FFF2-40B4-BE49-F238E27FC236}">
                  <a16:creationId xmlns:a16="http://schemas.microsoft.com/office/drawing/2014/main" id="{951A4782-8DE2-CC19-1E8C-C189C43B0533}"/>
                </a:ext>
              </a:extLst>
            </p:cNvPr>
            <p:cNvSpPr>
              <a:spLocks noChangeAspect="1"/>
            </p:cNvSpPr>
            <p:nvPr/>
          </p:nvSpPr>
          <p:spPr>
            <a:xfrm>
              <a:off x="332394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1" name="Image 46">
              <a:extLst>
                <a:ext uri="{FF2B5EF4-FFF2-40B4-BE49-F238E27FC236}">
                  <a16:creationId xmlns:a16="http://schemas.microsoft.com/office/drawing/2014/main" id="{32F7FF54-8E0F-4072-A8F2-96815EE4D434}"/>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58265" y="2239566"/>
              <a:ext cx="53935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1" name="ZoneTexte 14">
              <a:extLst>
                <a:ext uri="{FF2B5EF4-FFF2-40B4-BE49-F238E27FC236}">
                  <a16:creationId xmlns:a16="http://schemas.microsoft.com/office/drawing/2014/main" id="{9937D121-28DD-43DB-B060-B005B14246A8}"/>
                </a:ext>
              </a:extLst>
            </p:cNvPr>
            <p:cNvSpPr txBox="1">
              <a:spLocks noChangeArrowheads="1"/>
            </p:cNvSpPr>
            <p:nvPr/>
          </p:nvSpPr>
          <p:spPr bwMode="auto">
            <a:xfrm>
              <a:off x="3296102" y="2819400"/>
              <a:ext cx="1063678"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Amateur</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7" name="Ellipse 6">
            <a:extLst>
              <a:ext uri="{FF2B5EF4-FFF2-40B4-BE49-F238E27FC236}">
                <a16:creationId xmlns:a16="http://schemas.microsoft.com/office/drawing/2014/main" id="{65CC4476-8F57-1A6C-BF75-6478E10116AD}"/>
              </a:ext>
            </a:extLst>
          </p:cNvPr>
          <p:cNvSpPr>
            <a:spLocks noChangeAspect="1"/>
          </p:cNvSpPr>
          <p:nvPr/>
        </p:nvSpPr>
        <p:spPr>
          <a:xfrm>
            <a:off x="2455320"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AB651651-601C-0775-17C4-475FC9CE5C6A}"/>
              </a:ext>
            </a:extLst>
          </p:cNvPr>
          <p:cNvSpPr>
            <a:spLocks noChangeAspect="1"/>
          </p:cNvSpPr>
          <p:nvPr/>
        </p:nvSpPr>
        <p:spPr>
          <a:xfrm>
            <a:off x="4132001"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3FE2945A-A6D2-B681-19A0-2219AA884A68}"/>
              </a:ext>
            </a:extLst>
          </p:cNvPr>
          <p:cNvSpPr>
            <a:spLocks noChangeAspect="1"/>
          </p:cNvSpPr>
          <p:nvPr/>
        </p:nvSpPr>
        <p:spPr>
          <a:xfrm>
            <a:off x="5750563"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04D7FBAA-6FC8-7764-6AB0-2F07BCE2AEB0}"/>
              </a:ext>
            </a:extLst>
          </p:cNvPr>
          <p:cNvSpPr>
            <a:spLocks noChangeAspect="1"/>
          </p:cNvSpPr>
          <p:nvPr/>
        </p:nvSpPr>
        <p:spPr>
          <a:xfrm>
            <a:off x="7425562"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9093" name="Groupe 89092">
            <a:extLst>
              <a:ext uri="{FF2B5EF4-FFF2-40B4-BE49-F238E27FC236}">
                <a16:creationId xmlns:a16="http://schemas.microsoft.com/office/drawing/2014/main" id="{EB9C0516-DBC9-383F-53CB-894CFA2E0C55}"/>
              </a:ext>
            </a:extLst>
          </p:cNvPr>
          <p:cNvGrpSpPr/>
          <p:nvPr/>
        </p:nvGrpSpPr>
        <p:grpSpPr>
          <a:xfrm>
            <a:off x="4894659" y="1970100"/>
            <a:ext cx="1092184" cy="1008000"/>
            <a:chOff x="4894659" y="2064484"/>
            <a:chExt cx="1092184" cy="1008000"/>
          </a:xfrm>
        </p:grpSpPr>
        <p:sp>
          <p:nvSpPr>
            <p:cNvPr id="50" name="Ellipse 49">
              <a:extLst>
                <a:ext uri="{FF2B5EF4-FFF2-40B4-BE49-F238E27FC236}">
                  <a16:creationId xmlns:a16="http://schemas.microsoft.com/office/drawing/2014/main" id="{A667C3DC-F4CA-A612-B403-D539B655C046}"/>
                </a:ext>
              </a:extLst>
            </p:cNvPr>
            <p:cNvSpPr>
              <a:spLocks noChangeAspect="1"/>
            </p:cNvSpPr>
            <p:nvPr/>
          </p:nvSpPr>
          <p:spPr>
            <a:xfrm>
              <a:off x="493675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9" name="Image 44">
              <a:extLst>
                <a:ext uri="{FF2B5EF4-FFF2-40B4-BE49-F238E27FC236}">
                  <a16:creationId xmlns:a16="http://schemas.microsoft.com/office/drawing/2014/main" id="{79DD7033-E5D9-4991-B22B-8BDA8F7C6AC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70479" y="2247900"/>
              <a:ext cx="540544"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9" name="ZoneTexte 14">
              <a:extLst>
                <a:ext uri="{FF2B5EF4-FFF2-40B4-BE49-F238E27FC236}">
                  <a16:creationId xmlns:a16="http://schemas.microsoft.com/office/drawing/2014/main" id="{B904109D-5860-409F-92AD-819291886A20}"/>
                </a:ext>
              </a:extLst>
            </p:cNvPr>
            <p:cNvSpPr txBox="1">
              <a:spLocks noChangeArrowheads="1"/>
            </p:cNvSpPr>
            <p:nvPr/>
          </p:nvSpPr>
          <p:spPr bwMode="auto">
            <a:xfrm>
              <a:off x="4894659" y="2819400"/>
              <a:ext cx="10921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Concurrent</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4" name="Title 4">
            <a:extLst>
              <a:ext uri="{FF2B5EF4-FFF2-40B4-BE49-F238E27FC236}">
                <a16:creationId xmlns:a16="http://schemas.microsoft.com/office/drawing/2014/main" id="{3C995C07-9E4E-F90F-BC25-7D5297FF219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cs typeface="Segoe UI" panose="020B0502040204020203" pitchFamily="34" charset="0"/>
              </a:rPr>
              <a:t>Comment identifier des sources de risque et objectifs visés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72634C91-C9E2-6865-BCBF-1A0632FD516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7596769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CFA0D3F-7B15-40E9-ADDF-1DA3CC9855E7}"/>
              </a:ext>
            </a:extLst>
          </p:cNvPr>
          <p:cNvSpPr/>
          <p:nvPr/>
        </p:nvSpPr>
        <p:spPr>
          <a:xfrm>
            <a:off x="2338903" y="3180007"/>
            <a:ext cx="6394847" cy="1584000"/>
          </a:xfrm>
          <a:prstGeom prst="rect">
            <a:avLst/>
          </a:prstGeom>
          <a:noFill/>
          <a:ln w="15875" cap="flat" cmpd="sng" algn="ctr">
            <a:solidFill>
              <a:srgbClr val="9C258D"/>
            </a:solidFill>
            <a:prstDash val="sysDot"/>
          </a:ln>
          <a:effectLst/>
        </p:spPr>
        <p:txBody>
          <a:bodyPr vert="vert270" anchor="ctr"/>
          <a:lstStyle/>
          <a:p>
            <a:pPr algn="ctr">
              <a:defRPr/>
            </a:pPr>
            <a:endParaRPr lang="fr-FR" sz="1200" b="1" kern="0" cap="all" dirty="0">
              <a:solidFill>
                <a:schemeClr val="bg1"/>
              </a:solidFill>
              <a:latin typeface="Calibri Light" panose="020F0302020204030204" pitchFamily="34" charset="0"/>
            </a:endParaRPr>
          </a:p>
        </p:txBody>
      </p:sp>
      <p:sp>
        <p:nvSpPr>
          <p:cNvPr id="39" name="Rectangle 38">
            <a:extLst>
              <a:ext uri="{FF2B5EF4-FFF2-40B4-BE49-F238E27FC236}">
                <a16:creationId xmlns:a16="http://schemas.microsoft.com/office/drawing/2014/main" id="{21C6B047-2793-4997-827D-352F55767507}"/>
              </a:ext>
            </a:extLst>
          </p:cNvPr>
          <p:cNvSpPr/>
          <p:nvPr/>
        </p:nvSpPr>
        <p:spPr>
          <a:xfrm>
            <a:off x="2339422" y="1083470"/>
            <a:ext cx="6387703" cy="1944000"/>
          </a:xfrm>
          <a:prstGeom prst="rect">
            <a:avLst/>
          </a:prstGeom>
          <a:noFill/>
          <a:ln w="15875" cap="flat" cmpd="sng" algn="ctr">
            <a:solidFill>
              <a:srgbClr val="9C258D"/>
            </a:solidFill>
            <a:prstDash val="sysDot"/>
          </a:ln>
          <a:effectLst/>
        </p:spPr>
        <p:txBody>
          <a:bodyPr vert="vert270" anchor="ctr"/>
          <a:lstStyle/>
          <a:p>
            <a:pPr algn="ctr">
              <a:defRPr/>
            </a:pPr>
            <a:endParaRPr lang="fr-FR" sz="1200" b="1" kern="0" cap="all" dirty="0">
              <a:solidFill>
                <a:schemeClr val="bg1"/>
              </a:solidFill>
              <a:latin typeface="Calibri Light" panose="020F0302020204030204" pitchFamily="34" charset="0"/>
            </a:endParaRPr>
          </a:p>
        </p:txBody>
      </p:sp>
      <p:grpSp>
        <p:nvGrpSpPr>
          <p:cNvPr id="89134" name="Groupe 89133">
            <a:extLst>
              <a:ext uri="{FF2B5EF4-FFF2-40B4-BE49-F238E27FC236}">
                <a16:creationId xmlns:a16="http://schemas.microsoft.com/office/drawing/2014/main" id="{37BB22A0-3CFF-9AB5-BEC9-5452F2F2A812}"/>
              </a:ext>
            </a:extLst>
          </p:cNvPr>
          <p:cNvGrpSpPr/>
          <p:nvPr/>
        </p:nvGrpSpPr>
        <p:grpSpPr>
          <a:xfrm>
            <a:off x="5605115" y="3722201"/>
            <a:ext cx="1008000" cy="1008000"/>
            <a:chOff x="5757869" y="3686807"/>
            <a:chExt cx="1008000" cy="1008000"/>
          </a:xfrm>
        </p:grpSpPr>
        <p:sp>
          <p:nvSpPr>
            <p:cNvPr id="89089" name="Ellipse 89088">
              <a:extLst>
                <a:ext uri="{FF2B5EF4-FFF2-40B4-BE49-F238E27FC236}">
                  <a16:creationId xmlns:a16="http://schemas.microsoft.com/office/drawing/2014/main" id="{21D7EF41-D9E4-34A7-07BC-8D5D69BA53A1}"/>
                </a:ext>
              </a:extLst>
            </p:cNvPr>
            <p:cNvSpPr>
              <a:spLocks noChangeAspect="1"/>
            </p:cNvSpPr>
            <p:nvPr/>
          </p:nvSpPr>
          <p:spPr>
            <a:xfrm>
              <a:off x="5757869"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8" name="Image 43">
              <a:extLst>
                <a:ext uri="{FF2B5EF4-FFF2-40B4-BE49-F238E27FC236}">
                  <a16:creationId xmlns:a16="http://schemas.microsoft.com/office/drawing/2014/main" id="{DCD8E592-97C5-4BEE-9823-872C9D3C70E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71515" y="3806476"/>
              <a:ext cx="380708" cy="381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9100" name="Image 45">
            <a:extLst>
              <a:ext uri="{FF2B5EF4-FFF2-40B4-BE49-F238E27FC236}">
                <a16:creationId xmlns:a16="http://schemas.microsoft.com/office/drawing/2014/main" id="{7B13765D-2C17-4ABB-8DB8-9476299E0C2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2725" y="1225795"/>
            <a:ext cx="493674" cy="493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2" name="Image 47">
            <a:extLst>
              <a:ext uri="{FF2B5EF4-FFF2-40B4-BE49-F238E27FC236}">
                <a16:creationId xmlns:a16="http://schemas.microsoft.com/office/drawing/2014/main" id="{3A3114BE-62CD-4481-A163-0A946A2DADD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77343" y="1256437"/>
            <a:ext cx="517316" cy="518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3" name="Image 48">
            <a:extLst>
              <a:ext uri="{FF2B5EF4-FFF2-40B4-BE49-F238E27FC236}">
                <a16:creationId xmlns:a16="http://schemas.microsoft.com/office/drawing/2014/main" id="{06463837-AE42-4B0F-BD89-49D3C6E0592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00447" y="1256222"/>
            <a:ext cx="517746" cy="51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107" name="Image 52">
            <a:extLst>
              <a:ext uri="{FF2B5EF4-FFF2-40B4-BE49-F238E27FC236}">
                <a16:creationId xmlns:a16="http://schemas.microsoft.com/office/drawing/2014/main" id="{2D077C0B-378D-417A-9258-14B8F626C865}"/>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17149" y="1278252"/>
            <a:ext cx="474828" cy="474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Rectangle 53">
            <a:extLst>
              <a:ext uri="{FF2B5EF4-FFF2-40B4-BE49-F238E27FC236}">
                <a16:creationId xmlns:a16="http://schemas.microsoft.com/office/drawing/2014/main" id="{7929DF92-24AB-4AE4-8975-649E3FA86A15}"/>
              </a:ext>
            </a:extLst>
          </p:cNvPr>
          <p:cNvSpPr/>
          <p:nvPr/>
        </p:nvSpPr>
        <p:spPr>
          <a:xfrm>
            <a:off x="1258887" y="1085534"/>
            <a:ext cx="1080000" cy="1944000"/>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Sources de risque (SR)</a:t>
            </a:r>
          </a:p>
        </p:txBody>
      </p:sp>
      <p:sp>
        <p:nvSpPr>
          <p:cNvPr id="55" name="Rectangle 54">
            <a:extLst>
              <a:ext uri="{FF2B5EF4-FFF2-40B4-BE49-F238E27FC236}">
                <a16:creationId xmlns:a16="http://schemas.microsoft.com/office/drawing/2014/main" id="{2FEB6185-ECC4-4F93-BB5F-B957B819A646}"/>
              </a:ext>
            </a:extLst>
          </p:cNvPr>
          <p:cNvSpPr/>
          <p:nvPr/>
        </p:nvSpPr>
        <p:spPr>
          <a:xfrm>
            <a:off x="1258888" y="3179661"/>
            <a:ext cx="1080000" cy="1584000"/>
          </a:xfrm>
          <a:prstGeom prst="rect">
            <a:avLst/>
          </a:prstGeom>
          <a:solidFill>
            <a:srgbClr val="9C258D"/>
          </a:solidFill>
          <a:ln w="25400" cap="flat" cmpd="sng" algn="ctr">
            <a:noFill/>
            <a:prstDash val="solid"/>
          </a:ln>
          <a:effectLst/>
        </p:spPr>
        <p:txBody>
          <a:bodyPr vert="horz" anchor="ctr"/>
          <a:lstStyle/>
          <a:p>
            <a:pPr algn="ctr">
              <a:defRPr/>
            </a:pPr>
            <a:r>
              <a:rPr lang="fr-FR" sz="1000" b="1" kern="0" dirty="0">
                <a:solidFill>
                  <a:schemeClr val="bg1"/>
                </a:solidFill>
                <a:latin typeface="Segoe UI" panose="020B0502040204020203" pitchFamily="34" charset="0"/>
                <a:cs typeface="Segoe UI" panose="020B0502040204020203" pitchFamily="34" charset="0"/>
              </a:rPr>
              <a:t>Objectifs</a:t>
            </a:r>
          </a:p>
          <a:p>
            <a:pPr algn="ctr">
              <a:defRPr/>
            </a:pPr>
            <a:r>
              <a:rPr lang="fr-FR" sz="1000" b="1" kern="0" dirty="0">
                <a:solidFill>
                  <a:schemeClr val="bg1"/>
                </a:solidFill>
                <a:latin typeface="Segoe UI" panose="020B0502040204020203" pitchFamily="34" charset="0"/>
                <a:cs typeface="Segoe UI" panose="020B0502040204020203" pitchFamily="34" charset="0"/>
              </a:rPr>
              <a:t>visés (OV)</a:t>
            </a:r>
          </a:p>
        </p:txBody>
      </p:sp>
      <p:grpSp>
        <p:nvGrpSpPr>
          <p:cNvPr id="89131" name="Groupe 89130">
            <a:extLst>
              <a:ext uri="{FF2B5EF4-FFF2-40B4-BE49-F238E27FC236}">
                <a16:creationId xmlns:a16="http://schemas.microsoft.com/office/drawing/2014/main" id="{466EBC78-E35D-0258-1928-47EE38AAA3D1}"/>
              </a:ext>
            </a:extLst>
          </p:cNvPr>
          <p:cNvGrpSpPr/>
          <p:nvPr/>
        </p:nvGrpSpPr>
        <p:grpSpPr>
          <a:xfrm>
            <a:off x="2421343" y="3226657"/>
            <a:ext cx="1008000" cy="1008000"/>
            <a:chOff x="2474434" y="3226657"/>
            <a:chExt cx="1008000" cy="1008000"/>
          </a:xfrm>
        </p:grpSpPr>
        <p:sp>
          <p:nvSpPr>
            <p:cNvPr id="61" name="Ellipse 60">
              <a:extLst>
                <a:ext uri="{FF2B5EF4-FFF2-40B4-BE49-F238E27FC236}">
                  <a16:creationId xmlns:a16="http://schemas.microsoft.com/office/drawing/2014/main" id="{EDCF6F5B-A2E9-F9D1-B12C-2E974DA73A14}"/>
                </a:ext>
              </a:extLst>
            </p:cNvPr>
            <p:cNvSpPr>
              <a:spLocks noChangeAspect="1"/>
            </p:cNvSpPr>
            <p:nvPr/>
          </p:nvSpPr>
          <p:spPr>
            <a:xfrm>
              <a:off x="2474434"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5" name="Image 50">
              <a:extLst>
                <a:ext uri="{FF2B5EF4-FFF2-40B4-BE49-F238E27FC236}">
                  <a16:creationId xmlns:a16="http://schemas.microsoft.com/office/drawing/2014/main" id="{6C6AECB8-0530-4BF9-9541-6F5F7974AA7B}"/>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38675" y="3397072"/>
              <a:ext cx="479518" cy="48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0" name="ZoneTexte 14">
              <a:extLst>
                <a:ext uri="{FF2B5EF4-FFF2-40B4-BE49-F238E27FC236}">
                  <a16:creationId xmlns:a16="http://schemas.microsoft.com/office/drawing/2014/main" id="{DED2952B-EE0D-4091-88DD-764615C0981F}"/>
                </a:ext>
              </a:extLst>
            </p:cNvPr>
            <p:cNvSpPr txBox="1">
              <a:spLocks noChangeArrowheads="1"/>
            </p:cNvSpPr>
            <p:nvPr/>
          </p:nvSpPr>
          <p:spPr bwMode="auto">
            <a:xfrm>
              <a:off x="2477385" y="3907631"/>
              <a:ext cx="10020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Espionnage</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2" name="Groupe 89131">
            <a:extLst>
              <a:ext uri="{FF2B5EF4-FFF2-40B4-BE49-F238E27FC236}">
                <a16:creationId xmlns:a16="http://schemas.microsoft.com/office/drawing/2014/main" id="{099FD33B-516B-7FDE-D87F-9C27DD093869}"/>
              </a:ext>
            </a:extLst>
          </p:cNvPr>
          <p:cNvGrpSpPr/>
          <p:nvPr/>
        </p:nvGrpSpPr>
        <p:grpSpPr>
          <a:xfrm>
            <a:off x="3473360" y="3722201"/>
            <a:ext cx="1023291" cy="1008000"/>
            <a:chOff x="3491530" y="3686807"/>
            <a:chExt cx="1023291" cy="1008000"/>
          </a:xfrm>
        </p:grpSpPr>
        <p:sp>
          <p:nvSpPr>
            <p:cNvPr id="62" name="Ellipse 61">
              <a:extLst>
                <a:ext uri="{FF2B5EF4-FFF2-40B4-BE49-F238E27FC236}">
                  <a16:creationId xmlns:a16="http://schemas.microsoft.com/office/drawing/2014/main" id="{CE6EB186-49A9-980D-58C5-869D83ED72F5}"/>
                </a:ext>
              </a:extLst>
            </p:cNvPr>
            <p:cNvSpPr>
              <a:spLocks noChangeAspect="1"/>
            </p:cNvSpPr>
            <p:nvPr/>
          </p:nvSpPr>
          <p:spPr>
            <a:xfrm>
              <a:off x="3499175"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6" name="Image 41">
              <a:extLst>
                <a:ext uri="{FF2B5EF4-FFF2-40B4-BE49-F238E27FC236}">
                  <a16:creationId xmlns:a16="http://schemas.microsoft.com/office/drawing/2014/main" id="{261C4B68-9135-4890-9EE7-117F61AF1060}"/>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65761" y="3753716"/>
              <a:ext cx="474828" cy="47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1" name="ZoneTexte 14">
              <a:extLst>
                <a:ext uri="{FF2B5EF4-FFF2-40B4-BE49-F238E27FC236}">
                  <a16:creationId xmlns:a16="http://schemas.microsoft.com/office/drawing/2014/main" id="{686A9C8C-C9A5-468A-B95F-43242D87D977}"/>
                </a:ext>
              </a:extLst>
            </p:cNvPr>
            <p:cNvSpPr txBox="1">
              <a:spLocks noChangeArrowheads="1"/>
            </p:cNvSpPr>
            <p:nvPr/>
          </p:nvSpPr>
          <p:spPr bwMode="auto">
            <a:xfrm>
              <a:off x="3491530" y="4241900"/>
              <a:ext cx="102329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Pré-</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positionnement</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3" name="Groupe 89132">
            <a:extLst>
              <a:ext uri="{FF2B5EF4-FFF2-40B4-BE49-F238E27FC236}">
                <a16:creationId xmlns:a16="http://schemas.microsoft.com/office/drawing/2014/main" id="{9B6CFE77-035A-6B6B-B596-819F49D4BD87}"/>
              </a:ext>
            </a:extLst>
          </p:cNvPr>
          <p:cNvGrpSpPr/>
          <p:nvPr/>
        </p:nvGrpSpPr>
        <p:grpSpPr>
          <a:xfrm>
            <a:off x="4543905" y="3226657"/>
            <a:ext cx="1015578" cy="1008000"/>
            <a:chOff x="4739787" y="3226657"/>
            <a:chExt cx="1015578" cy="1008000"/>
          </a:xfrm>
        </p:grpSpPr>
        <p:sp>
          <p:nvSpPr>
            <p:cNvPr id="63" name="Ellipse 62">
              <a:extLst>
                <a:ext uri="{FF2B5EF4-FFF2-40B4-BE49-F238E27FC236}">
                  <a16:creationId xmlns:a16="http://schemas.microsoft.com/office/drawing/2014/main" id="{160C7FD7-4294-EAFD-B7F7-8629279FBC7C}"/>
                </a:ext>
              </a:extLst>
            </p:cNvPr>
            <p:cNvSpPr>
              <a:spLocks noChangeAspect="1"/>
            </p:cNvSpPr>
            <p:nvPr/>
          </p:nvSpPr>
          <p:spPr>
            <a:xfrm>
              <a:off x="4743576"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7" name="Image 42">
              <a:extLst>
                <a:ext uri="{FF2B5EF4-FFF2-40B4-BE49-F238E27FC236}">
                  <a16:creationId xmlns:a16="http://schemas.microsoft.com/office/drawing/2014/main" id="{5D9055CA-BA4C-461F-BC03-ED703C0D405B}"/>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025594" y="3350717"/>
              <a:ext cx="443966" cy="44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2" name="ZoneTexte 14">
              <a:extLst>
                <a:ext uri="{FF2B5EF4-FFF2-40B4-BE49-F238E27FC236}">
                  <a16:creationId xmlns:a16="http://schemas.microsoft.com/office/drawing/2014/main" id="{210B7C95-0766-4BDA-8CE6-949CFB907C62}"/>
                </a:ext>
              </a:extLst>
            </p:cNvPr>
            <p:cNvSpPr txBox="1">
              <a:spLocks noChangeArrowheads="1"/>
            </p:cNvSpPr>
            <p:nvPr/>
          </p:nvSpPr>
          <p:spPr bwMode="auto">
            <a:xfrm>
              <a:off x="4739787" y="3817772"/>
              <a:ext cx="10155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Influence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déstabilisation</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89113" name="ZoneTexte 14">
            <a:extLst>
              <a:ext uri="{FF2B5EF4-FFF2-40B4-BE49-F238E27FC236}">
                <a16:creationId xmlns:a16="http://schemas.microsoft.com/office/drawing/2014/main" id="{9E949FAE-786D-4018-9DE0-33BD3E3251F6}"/>
              </a:ext>
            </a:extLst>
          </p:cNvPr>
          <p:cNvSpPr txBox="1">
            <a:spLocks noChangeArrowheads="1"/>
          </p:cNvSpPr>
          <p:nvPr/>
        </p:nvSpPr>
        <p:spPr bwMode="auto">
          <a:xfrm>
            <a:off x="5599688" y="4262668"/>
            <a:ext cx="101959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Entrave au</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fonctionnement</a:t>
            </a:r>
            <a:endParaRPr lang="fr-FR" altLang="fr-FR" sz="800" b="1">
              <a:solidFill>
                <a:srgbClr val="252525"/>
              </a:solidFill>
              <a:latin typeface="Segoe UI" panose="020B0502040204020203" pitchFamily="34" charset="0"/>
              <a:cs typeface="Segoe UI" panose="020B0502040204020203" pitchFamily="34" charset="0"/>
            </a:endParaRPr>
          </a:p>
        </p:txBody>
      </p:sp>
      <p:grpSp>
        <p:nvGrpSpPr>
          <p:cNvPr id="89135" name="Groupe 89134">
            <a:extLst>
              <a:ext uri="{FF2B5EF4-FFF2-40B4-BE49-F238E27FC236}">
                <a16:creationId xmlns:a16="http://schemas.microsoft.com/office/drawing/2014/main" id="{D1A8A40E-997C-5F5F-C4E2-CCE7827C2388}"/>
              </a:ext>
            </a:extLst>
          </p:cNvPr>
          <p:cNvGrpSpPr/>
          <p:nvPr/>
        </p:nvGrpSpPr>
        <p:grpSpPr>
          <a:xfrm>
            <a:off x="6661189" y="3226657"/>
            <a:ext cx="1008000" cy="1008000"/>
            <a:chOff x="6798662" y="3226657"/>
            <a:chExt cx="1008000" cy="1008000"/>
          </a:xfrm>
        </p:grpSpPr>
        <p:sp>
          <p:nvSpPr>
            <p:cNvPr id="89088" name="Ellipse 89087">
              <a:extLst>
                <a:ext uri="{FF2B5EF4-FFF2-40B4-BE49-F238E27FC236}">
                  <a16:creationId xmlns:a16="http://schemas.microsoft.com/office/drawing/2014/main" id="{745DE644-7DBF-368B-1182-FC75B2A3AFAB}"/>
                </a:ext>
              </a:extLst>
            </p:cNvPr>
            <p:cNvSpPr>
              <a:spLocks noChangeAspect="1"/>
            </p:cNvSpPr>
            <p:nvPr/>
          </p:nvSpPr>
          <p:spPr>
            <a:xfrm>
              <a:off x="6798662" y="322665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5" name="Image 40">
              <a:extLst>
                <a:ext uri="{FF2B5EF4-FFF2-40B4-BE49-F238E27FC236}">
                  <a16:creationId xmlns:a16="http://schemas.microsoft.com/office/drawing/2014/main" id="{1275A7F5-B7C5-4958-A985-A01C369FCE10}"/>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06361" y="3441059"/>
              <a:ext cx="392602" cy="39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4" name="ZoneTexte 14">
              <a:extLst>
                <a:ext uri="{FF2B5EF4-FFF2-40B4-BE49-F238E27FC236}">
                  <a16:creationId xmlns:a16="http://schemas.microsoft.com/office/drawing/2014/main" id="{23CAC1FC-696F-4D1B-A4F7-646629BE320D}"/>
                </a:ext>
              </a:extLst>
            </p:cNvPr>
            <p:cNvSpPr txBox="1">
              <a:spLocks noChangeArrowheads="1"/>
            </p:cNvSpPr>
            <p:nvPr/>
          </p:nvSpPr>
          <p:spPr bwMode="auto">
            <a:xfrm>
              <a:off x="6804018" y="3877648"/>
              <a:ext cx="99728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Lucratif</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89115" name="ZoneTexte 14">
            <a:extLst>
              <a:ext uri="{FF2B5EF4-FFF2-40B4-BE49-F238E27FC236}">
                <a16:creationId xmlns:a16="http://schemas.microsoft.com/office/drawing/2014/main" id="{DB630CB2-84B1-40A2-B207-E29C4B849536}"/>
              </a:ext>
            </a:extLst>
          </p:cNvPr>
          <p:cNvSpPr txBox="1">
            <a:spLocks noChangeArrowheads="1"/>
          </p:cNvSpPr>
          <p:nvPr/>
        </p:nvSpPr>
        <p:spPr bwMode="auto">
          <a:xfrm>
            <a:off x="2427111" y="1798179"/>
            <a:ext cx="106441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Etatique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6" name="ZoneTexte 14">
            <a:extLst>
              <a:ext uri="{FF2B5EF4-FFF2-40B4-BE49-F238E27FC236}">
                <a16:creationId xmlns:a16="http://schemas.microsoft.com/office/drawing/2014/main" id="{75A83847-BD04-4351-87D4-68FC12B6548C}"/>
              </a:ext>
            </a:extLst>
          </p:cNvPr>
          <p:cNvSpPr txBox="1">
            <a:spLocks noChangeArrowheads="1"/>
          </p:cNvSpPr>
          <p:nvPr/>
        </p:nvSpPr>
        <p:spPr bwMode="auto">
          <a:xfrm>
            <a:off x="7389562" y="1755145"/>
            <a:ext cx="1080000" cy="43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Activiste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idéologique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7" name="ZoneTexte 14">
            <a:extLst>
              <a:ext uri="{FF2B5EF4-FFF2-40B4-BE49-F238E27FC236}">
                <a16:creationId xmlns:a16="http://schemas.microsoft.com/office/drawing/2014/main" id="{D4D0DF1E-9E02-4E7B-A9B6-2F4B87300258}"/>
              </a:ext>
            </a:extLst>
          </p:cNvPr>
          <p:cNvSpPr txBox="1">
            <a:spLocks noChangeArrowheads="1"/>
          </p:cNvSpPr>
          <p:nvPr/>
        </p:nvSpPr>
        <p:spPr bwMode="auto">
          <a:xfrm>
            <a:off x="5722354" y="1798179"/>
            <a:ext cx="1064419" cy="216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Terroriste</a:t>
            </a:r>
            <a:endParaRPr lang="fr-FR" altLang="fr-FR" sz="800" b="1">
              <a:solidFill>
                <a:srgbClr val="252525"/>
              </a:solidFill>
              <a:latin typeface="Segoe UI" panose="020B0502040204020203" pitchFamily="34" charset="0"/>
              <a:cs typeface="Segoe UI" panose="020B0502040204020203" pitchFamily="34" charset="0"/>
            </a:endParaRPr>
          </a:p>
        </p:txBody>
      </p:sp>
      <p:sp>
        <p:nvSpPr>
          <p:cNvPr id="89118" name="ZoneTexte 14">
            <a:extLst>
              <a:ext uri="{FF2B5EF4-FFF2-40B4-BE49-F238E27FC236}">
                <a16:creationId xmlns:a16="http://schemas.microsoft.com/office/drawing/2014/main" id="{E92BB49D-8D29-4BEA-BADF-C71EF290EBF4}"/>
              </a:ext>
            </a:extLst>
          </p:cNvPr>
          <p:cNvSpPr txBox="1">
            <a:spLocks noChangeArrowheads="1"/>
          </p:cNvSpPr>
          <p:nvPr/>
        </p:nvSpPr>
        <p:spPr bwMode="auto">
          <a:xfrm>
            <a:off x="4085578" y="1798179"/>
            <a:ext cx="1100846" cy="43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Crime</a:t>
            </a:r>
          </a:p>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organisé</a:t>
            </a:r>
            <a:endParaRPr lang="fr-FR" altLang="fr-FR" sz="800" b="1">
              <a:solidFill>
                <a:srgbClr val="252525"/>
              </a:solidFill>
              <a:latin typeface="Segoe UI" panose="020B0502040204020203" pitchFamily="34" charset="0"/>
              <a:cs typeface="Segoe UI" panose="020B0502040204020203" pitchFamily="34" charset="0"/>
            </a:endParaRPr>
          </a:p>
        </p:txBody>
      </p:sp>
      <p:grpSp>
        <p:nvGrpSpPr>
          <p:cNvPr id="89094" name="Groupe 89093">
            <a:extLst>
              <a:ext uri="{FF2B5EF4-FFF2-40B4-BE49-F238E27FC236}">
                <a16:creationId xmlns:a16="http://schemas.microsoft.com/office/drawing/2014/main" id="{0DBC0E7D-3046-3297-1463-FDC35FBC4872}"/>
              </a:ext>
            </a:extLst>
          </p:cNvPr>
          <p:cNvGrpSpPr/>
          <p:nvPr/>
        </p:nvGrpSpPr>
        <p:grpSpPr>
          <a:xfrm>
            <a:off x="6547435" y="1970100"/>
            <a:ext cx="1064419" cy="1008000"/>
            <a:chOff x="6547435" y="2064484"/>
            <a:chExt cx="1064419" cy="1008000"/>
          </a:xfrm>
        </p:grpSpPr>
        <p:sp>
          <p:nvSpPr>
            <p:cNvPr id="58" name="Ellipse 57">
              <a:extLst>
                <a:ext uri="{FF2B5EF4-FFF2-40B4-BE49-F238E27FC236}">
                  <a16:creationId xmlns:a16="http://schemas.microsoft.com/office/drawing/2014/main" id="{A71A3299-679E-5429-EEAC-62EC15510AF4}"/>
                </a:ext>
              </a:extLst>
            </p:cNvPr>
            <p:cNvSpPr>
              <a:spLocks noChangeAspect="1"/>
            </p:cNvSpPr>
            <p:nvPr/>
          </p:nvSpPr>
          <p:spPr>
            <a:xfrm>
              <a:off x="6575644"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6" name="Image 51">
              <a:extLst>
                <a:ext uri="{FF2B5EF4-FFF2-40B4-BE49-F238E27FC236}">
                  <a16:creationId xmlns:a16="http://schemas.microsoft.com/office/drawing/2014/main" id="{41CCDE3B-85E9-4F63-A329-ED242416195B}"/>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28417" y="2266903"/>
              <a:ext cx="502454" cy="50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0" name="ZoneTexte 14">
              <a:extLst>
                <a:ext uri="{FF2B5EF4-FFF2-40B4-BE49-F238E27FC236}">
                  <a16:creationId xmlns:a16="http://schemas.microsoft.com/office/drawing/2014/main" id="{D22D8B49-61A8-42E9-A629-B0473BEAAAD9}"/>
                </a:ext>
              </a:extLst>
            </p:cNvPr>
            <p:cNvSpPr txBox="1">
              <a:spLocks noChangeArrowheads="1"/>
            </p:cNvSpPr>
            <p:nvPr/>
          </p:nvSpPr>
          <p:spPr bwMode="auto">
            <a:xfrm>
              <a:off x="6547435" y="2819400"/>
              <a:ext cx="10644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Vengeur</a:t>
              </a:r>
              <a:endParaRPr lang="fr-FR" altLang="fr-FR" sz="800" b="1">
                <a:solidFill>
                  <a:srgbClr val="252525"/>
                </a:solidFill>
                <a:latin typeface="Segoe UI" panose="020B0502040204020203" pitchFamily="34" charset="0"/>
                <a:cs typeface="Segoe UI" panose="020B0502040204020203" pitchFamily="34" charset="0"/>
              </a:endParaRPr>
            </a:p>
          </p:txBody>
        </p:sp>
      </p:grpSp>
      <p:grpSp>
        <p:nvGrpSpPr>
          <p:cNvPr id="89136" name="Groupe 89135">
            <a:extLst>
              <a:ext uri="{FF2B5EF4-FFF2-40B4-BE49-F238E27FC236}">
                <a16:creationId xmlns:a16="http://schemas.microsoft.com/office/drawing/2014/main" id="{AD0DBB72-AAEF-8AA4-20FB-A26511B4DD88}"/>
              </a:ext>
            </a:extLst>
          </p:cNvPr>
          <p:cNvGrpSpPr/>
          <p:nvPr/>
        </p:nvGrpSpPr>
        <p:grpSpPr>
          <a:xfrm>
            <a:off x="7663834" y="3722201"/>
            <a:ext cx="1008000" cy="1008000"/>
            <a:chOff x="7730758" y="3686807"/>
            <a:chExt cx="1008000" cy="1008000"/>
          </a:xfrm>
        </p:grpSpPr>
        <p:sp>
          <p:nvSpPr>
            <p:cNvPr id="89090" name="Ellipse 89089">
              <a:extLst>
                <a:ext uri="{FF2B5EF4-FFF2-40B4-BE49-F238E27FC236}">
                  <a16:creationId xmlns:a16="http://schemas.microsoft.com/office/drawing/2014/main" id="{5FB12573-9597-A643-9356-B1A205376178}"/>
                </a:ext>
              </a:extLst>
            </p:cNvPr>
            <p:cNvSpPr>
              <a:spLocks noChangeAspect="1"/>
            </p:cNvSpPr>
            <p:nvPr/>
          </p:nvSpPr>
          <p:spPr>
            <a:xfrm>
              <a:off x="7730758" y="3686807"/>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4" name="Image 49">
              <a:extLst>
                <a:ext uri="{FF2B5EF4-FFF2-40B4-BE49-F238E27FC236}">
                  <a16:creationId xmlns:a16="http://schemas.microsoft.com/office/drawing/2014/main" id="{2B4334C0-8179-43C9-8BFE-500F49D3F2BC}"/>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964486" y="3796904"/>
              <a:ext cx="540544"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ZoneTexte 14">
              <a:extLst>
                <a:ext uri="{FF2B5EF4-FFF2-40B4-BE49-F238E27FC236}">
                  <a16:creationId xmlns:a16="http://schemas.microsoft.com/office/drawing/2014/main" id="{7A58749D-11B2-436B-A999-B669D8D6116C}"/>
                </a:ext>
              </a:extLst>
            </p:cNvPr>
            <p:cNvSpPr txBox="1">
              <a:spLocks noChangeArrowheads="1"/>
            </p:cNvSpPr>
            <p:nvPr/>
          </p:nvSpPr>
          <p:spPr bwMode="auto">
            <a:xfrm>
              <a:off x="7736575" y="4278644"/>
              <a:ext cx="99636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dirty="0">
                  <a:solidFill>
                    <a:srgbClr val="252525"/>
                  </a:solidFill>
                  <a:latin typeface="Segoe UI" panose="020B0502040204020203" pitchFamily="34" charset="0"/>
                  <a:cs typeface="Segoe UI" panose="020B0502040204020203" pitchFamily="34" charset="0"/>
                  <a:sym typeface="Wingdings" panose="05000000000000000000" pitchFamily="2" charset="2"/>
                </a:rPr>
                <a:t>Amusement</a:t>
              </a:r>
              <a:endParaRPr lang="fr-FR" altLang="fr-FR" sz="800" b="1" dirty="0">
                <a:solidFill>
                  <a:srgbClr val="252525"/>
                </a:solidFill>
                <a:latin typeface="Segoe UI" panose="020B0502040204020203" pitchFamily="34" charset="0"/>
                <a:cs typeface="Segoe UI" panose="020B0502040204020203" pitchFamily="34" charset="0"/>
              </a:endParaRPr>
            </a:p>
          </p:txBody>
        </p:sp>
      </p:grpSp>
      <p:cxnSp>
        <p:nvCxnSpPr>
          <p:cNvPr id="3" name="Connecteur droit 2">
            <a:extLst>
              <a:ext uri="{FF2B5EF4-FFF2-40B4-BE49-F238E27FC236}">
                <a16:creationId xmlns:a16="http://schemas.microsoft.com/office/drawing/2014/main" id="{DB90998A-3B49-4D99-81C6-97543DF8501B}"/>
              </a:ext>
            </a:extLst>
          </p:cNvPr>
          <p:cNvCxnSpPr>
            <a:cxnSpLocks/>
          </p:cNvCxnSpPr>
          <p:nvPr/>
        </p:nvCxnSpPr>
        <p:spPr>
          <a:xfrm flipH="1">
            <a:off x="3173317" y="2054715"/>
            <a:ext cx="1196743" cy="1227269"/>
          </a:xfrm>
          <a:prstGeom prst="line">
            <a:avLst/>
          </a:prstGeom>
          <a:ln w="19050">
            <a:solidFill>
              <a:srgbClr val="C00000"/>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1" name="Connecteur droit 40">
            <a:extLst>
              <a:ext uri="{FF2B5EF4-FFF2-40B4-BE49-F238E27FC236}">
                <a16:creationId xmlns:a16="http://schemas.microsoft.com/office/drawing/2014/main" id="{6226C809-5D22-416A-92C8-A1FAAA384222}"/>
              </a:ext>
            </a:extLst>
          </p:cNvPr>
          <p:cNvCxnSpPr>
            <a:cxnSpLocks/>
          </p:cNvCxnSpPr>
          <p:nvPr/>
        </p:nvCxnSpPr>
        <p:spPr>
          <a:xfrm>
            <a:off x="4894659" y="2062308"/>
            <a:ext cx="1849350" cy="1402942"/>
          </a:xfrm>
          <a:prstGeom prst="line">
            <a:avLst/>
          </a:prstGeom>
          <a:ln w="19050">
            <a:solidFill>
              <a:srgbClr val="C00000"/>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2" name="Connecteur droit 41">
            <a:extLst>
              <a:ext uri="{FF2B5EF4-FFF2-40B4-BE49-F238E27FC236}">
                <a16:creationId xmlns:a16="http://schemas.microsoft.com/office/drawing/2014/main" id="{702B6C9D-A29D-4F37-9C86-2C6F6F5C18DB}"/>
              </a:ext>
            </a:extLst>
          </p:cNvPr>
          <p:cNvCxnSpPr>
            <a:cxnSpLocks/>
            <a:stCxn id="10" idx="4"/>
            <a:endCxn id="89089" idx="0"/>
          </p:cNvCxnSpPr>
          <p:nvPr/>
        </p:nvCxnSpPr>
        <p:spPr>
          <a:xfrm flipH="1">
            <a:off x="6109115" y="2128587"/>
            <a:ext cx="145448" cy="1593614"/>
          </a:xfrm>
          <a:prstGeom prst="line">
            <a:avLst/>
          </a:prstGeom>
          <a:ln w="19050">
            <a:solidFill>
              <a:srgbClr val="005DA0"/>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5" name="Connecteur droit 44">
            <a:extLst>
              <a:ext uri="{FF2B5EF4-FFF2-40B4-BE49-F238E27FC236}">
                <a16:creationId xmlns:a16="http://schemas.microsoft.com/office/drawing/2014/main" id="{008C13C8-0F16-4A13-85C0-29E3DF0CC648}"/>
              </a:ext>
            </a:extLst>
          </p:cNvPr>
          <p:cNvCxnSpPr>
            <a:cxnSpLocks/>
            <a:endCxn id="61" idx="0"/>
          </p:cNvCxnSpPr>
          <p:nvPr/>
        </p:nvCxnSpPr>
        <p:spPr>
          <a:xfrm flipH="1">
            <a:off x="2925343" y="2118272"/>
            <a:ext cx="40812" cy="1108385"/>
          </a:xfrm>
          <a:prstGeom prst="line">
            <a:avLst/>
          </a:prstGeom>
          <a:ln w="19050">
            <a:solidFill>
              <a:srgbClr val="696969"/>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49" name="Connecteur droit 48">
            <a:extLst>
              <a:ext uri="{FF2B5EF4-FFF2-40B4-BE49-F238E27FC236}">
                <a16:creationId xmlns:a16="http://schemas.microsoft.com/office/drawing/2014/main" id="{734F2655-1128-4119-98C6-64D330CA0183}"/>
              </a:ext>
            </a:extLst>
          </p:cNvPr>
          <p:cNvCxnSpPr>
            <a:cxnSpLocks/>
            <a:stCxn id="7" idx="4"/>
            <a:endCxn id="63" idx="1"/>
          </p:cNvCxnSpPr>
          <p:nvPr/>
        </p:nvCxnSpPr>
        <p:spPr>
          <a:xfrm>
            <a:off x="2959320" y="2128587"/>
            <a:ext cx="1735992" cy="1245688"/>
          </a:xfrm>
          <a:prstGeom prst="line">
            <a:avLst/>
          </a:prstGeom>
          <a:ln w="19050">
            <a:solidFill>
              <a:srgbClr val="696969"/>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56" name="Connecteur droit 55">
            <a:extLst>
              <a:ext uri="{FF2B5EF4-FFF2-40B4-BE49-F238E27FC236}">
                <a16:creationId xmlns:a16="http://schemas.microsoft.com/office/drawing/2014/main" id="{9A5DB6D9-1562-4CFD-8B17-0350D55CEB10}"/>
              </a:ext>
            </a:extLst>
          </p:cNvPr>
          <p:cNvCxnSpPr>
            <a:cxnSpLocks/>
          </p:cNvCxnSpPr>
          <p:nvPr/>
        </p:nvCxnSpPr>
        <p:spPr>
          <a:xfrm>
            <a:off x="2966520" y="2128587"/>
            <a:ext cx="766464" cy="1653163"/>
          </a:xfrm>
          <a:prstGeom prst="line">
            <a:avLst/>
          </a:prstGeom>
          <a:ln w="19050">
            <a:solidFill>
              <a:srgbClr val="696969"/>
            </a:solidFill>
            <a:prstDash val="solid"/>
          </a:ln>
          <a:effectLst/>
        </p:spPr>
        <p:style>
          <a:lnRef idx="2">
            <a:schemeClr val="accent6"/>
          </a:lnRef>
          <a:fillRef idx="0">
            <a:schemeClr val="accent6"/>
          </a:fillRef>
          <a:effectRef idx="1">
            <a:schemeClr val="accent6"/>
          </a:effectRef>
          <a:fontRef idx="minor">
            <a:schemeClr val="tx1"/>
          </a:fontRef>
        </p:style>
      </p:cxnSp>
      <p:grpSp>
        <p:nvGrpSpPr>
          <p:cNvPr id="89092" name="Groupe 89091">
            <a:extLst>
              <a:ext uri="{FF2B5EF4-FFF2-40B4-BE49-F238E27FC236}">
                <a16:creationId xmlns:a16="http://schemas.microsoft.com/office/drawing/2014/main" id="{660B4A49-E4DD-1F50-E2B0-C42A047220B4}"/>
              </a:ext>
            </a:extLst>
          </p:cNvPr>
          <p:cNvGrpSpPr/>
          <p:nvPr/>
        </p:nvGrpSpPr>
        <p:grpSpPr>
          <a:xfrm>
            <a:off x="3296102" y="1970100"/>
            <a:ext cx="1063678" cy="1008000"/>
            <a:chOff x="3296102" y="2064484"/>
            <a:chExt cx="1063678" cy="1008000"/>
          </a:xfrm>
        </p:grpSpPr>
        <p:sp>
          <p:nvSpPr>
            <p:cNvPr id="48" name="Ellipse 47">
              <a:extLst>
                <a:ext uri="{FF2B5EF4-FFF2-40B4-BE49-F238E27FC236}">
                  <a16:creationId xmlns:a16="http://schemas.microsoft.com/office/drawing/2014/main" id="{951A4782-8DE2-CC19-1E8C-C189C43B0533}"/>
                </a:ext>
              </a:extLst>
            </p:cNvPr>
            <p:cNvSpPr>
              <a:spLocks noChangeAspect="1"/>
            </p:cNvSpPr>
            <p:nvPr/>
          </p:nvSpPr>
          <p:spPr>
            <a:xfrm>
              <a:off x="332394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101" name="Image 46">
              <a:extLst>
                <a:ext uri="{FF2B5EF4-FFF2-40B4-BE49-F238E27FC236}">
                  <a16:creationId xmlns:a16="http://schemas.microsoft.com/office/drawing/2014/main" id="{32F7FF54-8E0F-4072-A8F2-96815EE4D434}"/>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558265" y="2239566"/>
              <a:ext cx="53935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21" name="ZoneTexte 14">
              <a:extLst>
                <a:ext uri="{FF2B5EF4-FFF2-40B4-BE49-F238E27FC236}">
                  <a16:creationId xmlns:a16="http://schemas.microsoft.com/office/drawing/2014/main" id="{9937D121-28DD-43DB-B060-B005B14246A8}"/>
                </a:ext>
              </a:extLst>
            </p:cNvPr>
            <p:cNvSpPr txBox="1">
              <a:spLocks noChangeArrowheads="1"/>
            </p:cNvSpPr>
            <p:nvPr/>
          </p:nvSpPr>
          <p:spPr bwMode="auto">
            <a:xfrm>
              <a:off x="3296102" y="2819400"/>
              <a:ext cx="1063678"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Amateur</a:t>
              </a:r>
              <a:endParaRPr lang="fr-FR" altLang="fr-FR" sz="800" b="1">
                <a:solidFill>
                  <a:srgbClr val="252525"/>
                </a:solidFill>
                <a:latin typeface="Segoe UI" panose="020B0502040204020203" pitchFamily="34" charset="0"/>
                <a:cs typeface="Segoe UI" panose="020B0502040204020203" pitchFamily="34" charset="0"/>
              </a:endParaRPr>
            </a:p>
          </p:txBody>
        </p:sp>
      </p:grpSp>
      <p:sp>
        <p:nvSpPr>
          <p:cNvPr id="7" name="Ellipse 6">
            <a:extLst>
              <a:ext uri="{FF2B5EF4-FFF2-40B4-BE49-F238E27FC236}">
                <a16:creationId xmlns:a16="http://schemas.microsoft.com/office/drawing/2014/main" id="{65CC4476-8F57-1A6C-BF75-6478E10116AD}"/>
              </a:ext>
            </a:extLst>
          </p:cNvPr>
          <p:cNvSpPr>
            <a:spLocks noChangeAspect="1"/>
          </p:cNvSpPr>
          <p:nvPr/>
        </p:nvSpPr>
        <p:spPr>
          <a:xfrm>
            <a:off x="2455320"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AB651651-601C-0775-17C4-475FC9CE5C6A}"/>
              </a:ext>
            </a:extLst>
          </p:cNvPr>
          <p:cNvSpPr>
            <a:spLocks noChangeAspect="1"/>
          </p:cNvSpPr>
          <p:nvPr/>
        </p:nvSpPr>
        <p:spPr>
          <a:xfrm>
            <a:off x="4132001"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Ellipse 9">
            <a:extLst>
              <a:ext uri="{FF2B5EF4-FFF2-40B4-BE49-F238E27FC236}">
                <a16:creationId xmlns:a16="http://schemas.microsoft.com/office/drawing/2014/main" id="{3FE2945A-A6D2-B681-19A0-2219AA884A68}"/>
              </a:ext>
            </a:extLst>
          </p:cNvPr>
          <p:cNvSpPr>
            <a:spLocks noChangeAspect="1"/>
          </p:cNvSpPr>
          <p:nvPr/>
        </p:nvSpPr>
        <p:spPr>
          <a:xfrm>
            <a:off x="5750563"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llipse 10">
            <a:extLst>
              <a:ext uri="{FF2B5EF4-FFF2-40B4-BE49-F238E27FC236}">
                <a16:creationId xmlns:a16="http://schemas.microsoft.com/office/drawing/2014/main" id="{04D7FBAA-6FC8-7764-6AB0-2F07BCE2AEB0}"/>
              </a:ext>
            </a:extLst>
          </p:cNvPr>
          <p:cNvSpPr>
            <a:spLocks noChangeAspect="1"/>
          </p:cNvSpPr>
          <p:nvPr/>
        </p:nvSpPr>
        <p:spPr>
          <a:xfrm>
            <a:off x="7425562" y="1120587"/>
            <a:ext cx="1008000" cy="1008000"/>
          </a:xfrm>
          <a:prstGeom prst="ellipse">
            <a:avLst/>
          </a:pr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9093" name="Groupe 89092">
            <a:extLst>
              <a:ext uri="{FF2B5EF4-FFF2-40B4-BE49-F238E27FC236}">
                <a16:creationId xmlns:a16="http://schemas.microsoft.com/office/drawing/2014/main" id="{EB9C0516-DBC9-383F-53CB-894CFA2E0C55}"/>
              </a:ext>
            </a:extLst>
          </p:cNvPr>
          <p:cNvGrpSpPr/>
          <p:nvPr/>
        </p:nvGrpSpPr>
        <p:grpSpPr>
          <a:xfrm>
            <a:off x="4894659" y="1970100"/>
            <a:ext cx="1092184" cy="1008000"/>
            <a:chOff x="4894659" y="2064484"/>
            <a:chExt cx="1092184" cy="1008000"/>
          </a:xfrm>
        </p:grpSpPr>
        <p:sp>
          <p:nvSpPr>
            <p:cNvPr id="50" name="Ellipse 49">
              <a:extLst>
                <a:ext uri="{FF2B5EF4-FFF2-40B4-BE49-F238E27FC236}">
                  <a16:creationId xmlns:a16="http://schemas.microsoft.com/office/drawing/2014/main" id="{A667C3DC-F4CA-A612-B403-D539B655C046}"/>
                </a:ext>
              </a:extLst>
            </p:cNvPr>
            <p:cNvSpPr>
              <a:spLocks noChangeAspect="1"/>
            </p:cNvSpPr>
            <p:nvPr/>
          </p:nvSpPr>
          <p:spPr>
            <a:xfrm>
              <a:off x="4936751" y="2064484"/>
              <a:ext cx="1008000" cy="1008000"/>
            </a:xfrm>
            <a:prstGeom prst="ellipse">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9099" name="Image 44">
              <a:extLst>
                <a:ext uri="{FF2B5EF4-FFF2-40B4-BE49-F238E27FC236}">
                  <a16:creationId xmlns:a16="http://schemas.microsoft.com/office/drawing/2014/main" id="{79DD7033-E5D9-4991-B22B-8BDA8F7C6AC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170479" y="2247900"/>
              <a:ext cx="540544"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9" name="ZoneTexte 14">
              <a:extLst>
                <a:ext uri="{FF2B5EF4-FFF2-40B4-BE49-F238E27FC236}">
                  <a16:creationId xmlns:a16="http://schemas.microsoft.com/office/drawing/2014/main" id="{B904109D-5860-409F-92AD-819291886A20}"/>
                </a:ext>
              </a:extLst>
            </p:cNvPr>
            <p:cNvSpPr txBox="1">
              <a:spLocks noChangeArrowheads="1"/>
            </p:cNvSpPr>
            <p:nvPr/>
          </p:nvSpPr>
          <p:spPr bwMode="auto">
            <a:xfrm>
              <a:off x="4894659" y="2819400"/>
              <a:ext cx="10921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800" b="1">
                  <a:solidFill>
                    <a:srgbClr val="252525"/>
                  </a:solidFill>
                  <a:latin typeface="Segoe UI" panose="020B0502040204020203" pitchFamily="34" charset="0"/>
                  <a:cs typeface="Segoe UI" panose="020B0502040204020203" pitchFamily="34" charset="0"/>
                  <a:sym typeface="Wingdings" panose="05000000000000000000" pitchFamily="2" charset="2"/>
                </a:rPr>
                <a:t>Concurrent</a:t>
              </a:r>
              <a:endParaRPr lang="fr-FR" altLang="fr-FR" sz="800" b="1">
                <a:solidFill>
                  <a:srgbClr val="252525"/>
                </a:solidFill>
                <a:latin typeface="Segoe UI" panose="020B0502040204020203" pitchFamily="34" charset="0"/>
                <a:cs typeface="Segoe UI" panose="020B0502040204020203" pitchFamily="34" charset="0"/>
              </a:endParaRPr>
            </a:p>
          </p:txBody>
        </p:sp>
      </p:grpSp>
      <p:cxnSp>
        <p:nvCxnSpPr>
          <p:cNvPr id="5" name="Connecteur droit 4">
            <a:extLst>
              <a:ext uri="{FF2B5EF4-FFF2-40B4-BE49-F238E27FC236}">
                <a16:creationId xmlns:a16="http://schemas.microsoft.com/office/drawing/2014/main" id="{D28818E0-3801-2458-EBBC-49DC74F6DBD7}"/>
              </a:ext>
            </a:extLst>
          </p:cNvPr>
          <p:cNvCxnSpPr>
            <a:cxnSpLocks/>
          </p:cNvCxnSpPr>
          <p:nvPr/>
        </p:nvCxnSpPr>
        <p:spPr>
          <a:xfrm flipH="1">
            <a:off x="6356626" y="2933148"/>
            <a:ext cx="503583" cy="848602"/>
          </a:xfrm>
          <a:prstGeom prst="line">
            <a:avLst/>
          </a:prstGeom>
          <a:ln w="19050">
            <a:solidFill>
              <a:srgbClr val="007F39"/>
            </a:solidFill>
            <a:prstDash val="solid"/>
          </a:ln>
          <a:effectLst/>
        </p:spPr>
        <p:style>
          <a:lnRef idx="2">
            <a:schemeClr val="accent6"/>
          </a:lnRef>
          <a:fillRef idx="0">
            <a:schemeClr val="accent6"/>
          </a:fillRef>
          <a:effectRef idx="1">
            <a:schemeClr val="accent6"/>
          </a:effectRef>
          <a:fontRef idx="minor">
            <a:schemeClr val="tx1"/>
          </a:fontRef>
        </p:style>
      </p:cxnSp>
      <p:cxnSp>
        <p:nvCxnSpPr>
          <p:cNvPr id="12" name="Connecteur droit 11">
            <a:extLst>
              <a:ext uri="{FF2B5EF4-FFF2-40B4-BE49-F238E27FC236}">
                <a16:creationId xmlns:a16="http://schemas.microsoft.com/office/drawing/2014/main" id="{D9CADA38-2AD8-4818-119A-85C6161E772E}"/>
              </a:ext>
            </a:extLst>
          </p:cNvPr>
          <p:cNvCxnSpPr>
            <a:cxnSpLocks/>
            <a:endCxn id="89088" idx="0"/>
          </p:cNvCxnSpPr>
          <p:nvPr/>
        </p:nvCxnSpPr>
        <p:spPr>
          <a:xfrm>
            <a:off x="7120835" y="2977322"/>
            <a:ext cx="44354" cy="249335"/>
          </a:xfrm>
          <a:prstGeom prst="line">
            <a:avLst/>
          </a:prstGeom>
          <a:ln w="19050">
            <a:solidFill>
              <a:srgbClr val="007F39"/>
            </a:solidFill>
            <a:prstDash val="solid"/>
          </a:ln>
          <a:effectLst/>
        </p:spPr>
        <p:style>
          <a:lnRef idx="2">
            <a:schemeClr val="accent6"/>
          </a:lnRef>
          <a:fillRef idx="0">
            <a:schemeClr val="accent6"/>
          </a:fillRef>
          <a:effectRef idx="1">
            <a:schemeClr val="accent6"/>
          </a:effectRef>
          <a:fontRef idx="minor">
            <a:schemeClr val="tx1"/>
          </a:fontRef>
        </p:style>
      </p:cxnSp>
      <p:sp>
        <p:nvSpPr>
          <p:cNvPr id="4" name="Title 4">
            <a:extLst>
              <a:ext uri="{FF2B5EF4-FFF2-40B4-BE49-F238E27FC236}">
                <a16:creationId xmlns:a16="http://schemas.microsoft.com/office/drawing/2014/main" id="{3C995C07-9E4E-F90F-BC25-7D5297FF219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b="1" dirty="0">
                <a:solidFill>
                  <a:srgbClr val="252525"/>
                </a:solidFill>
                <a:latin typeface="Segoe UI" panose="020B0502040204020203" pitchFamily="34" charset="0"/>
                <a:cs typeface="Segoe UI" panose="020B0502040204020203" pitchFamily="34" charset="0"/>
              </a:rPr>
              <a:t>Comment identifier des sources de risque et objectifs visés</a:t>
            </a:r>
            <a:endParaRPr lang="fr-FR" sz="1100" b="1">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72634C91-C9E2-6865-BCBF-1A0632FD516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566722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500"/>
                                        <p:tgtEl>
                                          <p:spTgt spid="45"/>
                                        </p:tgtEl>
                                      </p:cBhvr>
                                    </p:animEffect>
                                  </p:childTnLst>
                                </p:cTn>
                              </p:par>
                              <p:par>
                                <p:cTn id="8" presetID="22" presetClass="entr" presetSubtype="1"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wipe(up)">
                                      <p:cBhvr>
                                        <p:cTn id="10" dur="500"/>
                                        <p:tgtEl>
                                          <p:spTgt spid="56"/>
                                        </p:tgtEl>
                                      </p:cBhvr>
                                    </p:animEffect>
                                  </p:childTnLst>
                                </p:cTn>
                              </p:par>
                              <p:par>
                                <p:cTn id="11" presetID="22" presetClass="entr" presetSubtype="1"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wipe(up)">
                                      <p:cBhvr>
                                        <p:cTn id="13" dur="500"/>
                                        <p:tgtEl>
                                          <p:spTgt spid="4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up)">
                                      <p:cBhvr>
                                        <p:cTn id="21" dur="500"/>
                                        <p:tgtEl>
                                          <p:spTgt spid="4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5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up)">
                                      <p:cBhvr>
                                        <p:cTn id="31" dur="500"/>
                                        <p:tgtEl>
                                          <p:spTgt spid="5"/>
                                        </p:tgtEl>
                                      </p:cBhvr>
                                    </p:animEffect>
                                  </p:childTnLst>
                                </p:cTn>
                              </p:par>
                              <p:par>
                                <p:cTn id="32" presetID="22" presetClass="entr" presetSubtype="1"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up)">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1800" b="1"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800D1F2D-6FC0-4F1C-8C11-13F211A8B3F7}"/>
              </a:ext>
            </a:extLst>
          </p:cNvPr>
          <p:cNvSpPr/>
          <p:nvPr/>
        </p:nvSpPr>
        <p:spPr>
          <a:xfrm>
            <a:off x="1990531" y="1075970"/>
            <a:ext cx="6395538" cy="1219362"/>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spcBef>
                <a:spcPct val="0"/>
              </a:spcBef>
            </a:pPr>
            <a:endParaRPr lang="fr-FR" altLang="fr-FR" sz="1000" dirty="0">
              <a:solidFill>
                <a:srgbClr val="252525"/>
              </a:solidFill>
              <a:latin typeface="Segoe UI" panose="020B0502040204020203" pitchFamily="34" charset="0"/>
              <a:cs typeface="Segoe UI" panose="020B0502040204020203" pitchFamily="34" charset="0"/>
            </a:endParaRPr>
          </a:p>
          <a:p>
            <a:pPr>
              <a:spcBef>
                <a:spcPct val="0"/>
              </a:spcBef>
            </a:pPr>
            <a:endParaRPr lang="fr-FR" altLang="fr-FR" sz="1000" dirty="0">
              <a:solidFill>
                <a:srgbClr val="252525"/>
              </a:solidFill>
              <a:latin typeface="Segoe UI" panose="020B0502040204020203" pitchFamily="34" charset="0"/>
              <a:cs typeface="Segoe UI" panose="020B0502040204020203" pitchFamily="34" charset="0"/>
            </a:endParaRP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extLst>
              <p:ext uri="{D42A27DB-BD31-4B8C-83A1-F6EECF244321}">
                <p14:modId xmlns:p14="http://schemas.microsoft.com/office/powerpoint/2010/main" val="3372130729"/>
              </p:ext>
            </p:extLst>
          </p:nvPr>
        </p:nvGraphicFramePr>
        <p:xfrm>
          <a:off x="803156" y="2400108"/>
          <a:ext cx="7582913" cy="2124000"/>
        </p:xfrm>
        <a:graphic>
          <a:graphicData uri="http://schemas.openxmlformats.org/drawingml/2006/table">
            <a:tbl>
              <a:tblPr/>
              <a:tblGrid>
                <a:gridCol w="1174913">
                  <a:extLst>
                    <a:ext uri="{9D8B030D-6E8A-4147-A177-3AD203B41FA5}">
                      <a16:colId xmlns:a16="http://schemas.microsoft.com/office/drawing/2014/main" val="20000"/>
                    </a:ext>
                  </a:extLst>
                </a:gridCol>
                <a:gridCol w="3528000">
                  <a:extLst>
                    <a:ext uri="{9D8B030D-6E8A-4147-A177-3AD203B41FA5}">
                      <a16:colId xmlns:a16="http://schemas.microsoft.com/office/drawing/2014/main" val="20001"/>
                    </a:ext>
                  </a:extLst>
                </a:gridCol>
                <a:gridCol w="2880000">
                  <a:extLst>
                    <a:ext uri="{9D8B030D-6E8A-4147-A177-3AD203B41FA5}">
                      <a16:colId xmlns:a16="http://schemas.microsoft.com/office/drawing/2014/main" val="20002"/>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endParaRPr lang="fr-FR" sz="95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A4059D7A-6D12-444B-88AA-8F5E649A14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20764857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1800" b="1"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800D1F2D-6FC0-4F1C-8C11-13F211A8B3F7}"/>
              </a:ext>
            </a:extLst>
          </p:cNvPr>
          <p:cNvSpPr/>
          <p:nvPr/>
        </p:nvSpPr>
        <p:spPr>
          <a:xfrm>
            <a:off x="1990531" y="1075970"/>
            <a:ext cx="6395538" cy="1219362"/>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spcBef>
                <a:spcPct val="0"/>
              </a:spcBef>
            </a:pPr>
            <a:endParaRPr lang="fr-FR" altLang="fr-FR" sz="1000" dirty="0">
              <a:solidFill>
                <a:srgbClr val="252525"/>
              </a:solidFill>
              <a:latin typeface="Segoe UI" panose="020B0502040204020203" pitchFamily="34" charset="0"/>
              <a:cs typeface="Segoe UI" panose="020B0502040204020203" pitchFamily="34" charset="0"/>
            </a:endParaRPr>
          </a:p>
          <a:p>
            <a:pPr>
              <a:spcBef>
                <a:spcPct val="0"/>
              </a:spcBef>
            </a:pPr>
            <a:endParaRPr lang="fr-FR" altLang="fr-FR" sz="1000" dirty="0">
              <a:solidFill>
                <a:srgbClr val="252525"/>
              </a:solidFill>
              <a:latin typeface="Segoe UI" panose="020B0502040204020203" pitchFamily="34" charset="0"/>
              <a:cs typeface="Segoe UI" panose="020B0502040204020203" pitchFamily="34" charset="0"/>
            </a:endParaRP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extLst>
              <p:ext uri="{D42A27DB-BD31-4B8C-83A1-F6EECF244321}">
                <p14:modId xmlns:p14="http://schemas.microsoft.com/office/powerpoint/2010/main" val="2137107236"/>
              </p:ext>
            </p:extLst>
          </p:nvPr>
        </p:nvGraphicFramePr>
        <p:xfrm>
          <a:off x="803156" y="2400108"/>
          <a:ext cx="7582913" cy="2124000"/>
        </p:xfrm>
        <a:graphic>
          <a:graphicData uri="http://schemas.openxmlformats.org/drawingml/2006/table">
            <a:tbl>
              <a:tblPr/>
              <a:tblGrid>
                <a:gridCol w="1174913">
                  <a:extLst>
                    <a:ext uri="{9D8B030D-6E8A-4147-A177-3AD203B41FA5}">
                      <a16:colId xmlns:a16="http://schemas.microsoft.com/office/drawing/2014/main" val="20000"/>
                    </a:ext>
                  </a:extLst>
                </a:gridCol>
                <a:gridCol w="3528000">
                  <a:extLst>
                    <a:ext uri="{9D8B030D-6E8A-4147-A177-3AD203B41FA5}">
                      <a16:colId xmlns:a16="http://schemas.microsoft.com/office/drawing/2014/main" val="20001"/>
                    </a:ext>
                  </a:extLst>
                </a:gridCol>
                <a:gridCol w="2880000">
                  <a:extLst>
                    <a:ext uri="{9D8B030D-6E8A-4147-A177-3AD203B41FA5}">
                      <a16:colId xmlns:a16="http://schemas.microsoft.com/office/drawing/2014/main" val="20002"/>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endParaRPr lang="fr-FR" sz="950" b="1" i="0" u="none" strike="noStrike" kern="1200" dirty="0">
                        <a:solidFill>
                          <a:schemeClr val="bg1"/>
                        </a:solidFill>
                        <a:effectLst/>
                        <a:latin typeface="Segoe UI" panose="020B0502040204020203" pitchFamily="34" charset="0"/>
                        <a:ea typeface="+mn-ea"/>
                        <a:cs typeface="Segoe UI" panose="020B0502040204020203"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CFBDDABA-3EBF-4CD1-8DA6-35DCDB4B40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19652718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1800" b="1"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800D1F2D-6FC0-4F1C-8C11-13F211A8B3F7}"/>
              </a:ext>
            </a:extLst>
          </p:cNvPr>
          <p:cNvSpPr/>
          <p:nvPr/>
        </p:nvSpPr>
        <p:spPr>
          <a:xfrm>
            <a:off x="1990531" y="1075970"/>
            <a:ext cx="6395538" cy="1219362"/>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chemeClr val="bg1">
                    <a:lumMod val="65000"/>
                  </a:schemeClr>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a:t>
            </a:r>
            <a:r>
              <a:rPr lang="fr-FR" altLang="fr-FR" sz="1000" dirty="0">
                <a:solidFill>
                  <a:srgbClr val="252525"/>
                </a:solidFill>
                <a:latin typeface="Segoe UI" panose="020B0502040204020203" pitchFamily="34" charset="0"/>
                <a:cs typeface="Segoe UI" panose="020B0502040204020203" pitchFamily="34" charset="0"/>
              </a:rPr>
              <a:t> Dépité de n'avoir pu atteindre ce but, le collégien a saturé le système informatique en expédiant plus de 40 000 courriels, manœuvre qui a provoqué une indisponibilité pendant quatre jours. </a:t>
            </a: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extLst>
              <p:ext uri="{D42A27DB-BD31-4B8C-83A1-F6EECF244321}">
                <p14:modId xmlns:p14="http://schemas.microsoft.com/office/powerpoint/2010/main" val="3086382707"/>
              </p:ext>
            </p:extLst>
          </p:nvPr>
        </p:nvGraphicFramePr>
        <p:xfrm>
          <a:off x="803156" y="2400108"/>
          <a:ext cx="7582913" cy="2124000"/>
        </p:xfrm>
        <a:graphic>
          <a:graphicData uri="http://schemas.openxmlformats.org/drawingml/2006/table">
            <a:tbl>
              <a:tblPr/>
              <a:tblGrid>
                <a:gridCol w="1174913">
                  <a:extLst>
                    <a:ext uri="{9D8B030D-6E8A-4147-A177-3AD203B41FA5}">
                      <a16:colId xmlns:a16="http://schemas.microsoft.com/office/drawing/2014/main" val="20000"/>
                    </a:ext>
                  </a:extLst>
                </a:gridCol>
                <a:gridCol w="3528000">
                  <a:extLst>
                    <a:ext uri="{9D8B030D-6E8A-4147-A177-3AD203B41FA5}">
                      <a16:colId xmlns:a16="http://schemas.microsoft.com/office/drawing/2014/main" val="20001"/>
                    </a:ext>
                  </a:extLst>
                </a:gridCol>
                <a:gridCol w="2880000">
                  <a:extLst>
                    <a:ext uri="{9D8B030D-6E8A-4147-A177-3AD203B41FA5}">
                      <a16:colId xmlns:a16="http://schemas.microsoft.com/office/drawing/2014/main" val="20002"/>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Première 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Seconde 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58CEC675-FED4-4A4F-B3D3-5BF5227998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34046665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2310E9-B9E6-4557-A8BE-A7A258E5DB1F}"/>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dirty="0">
                <a:solidFill>
                  <a:srgbClr val="252525"/>
                </a:solidFill>
                <a:latin typeface="Segoe UI" panose="020B0502040204020203" pitchFamily="34" charset="0"/>
                <a:ea typeface="+mn-ea"/>
                <a:cs typeface="Segoe UI" panose="020B0502040204020203" pitchFamily="34" charset="0"/>
              </a:rPr>
              <a:t>Récapitulons le vocabulaire que nous avons vu</a:t>
            </a:r>
            <a:endParaRPr lang="fr-FR" sz="1800" b="1" i="1" dirty="0">
              <a:solidFill>
                <a:srgbClr val="252525"/>
              </a:solidFill>
              <a:latin typeface="Segoe UI" panose="020B0502040204020203" pitchFamily="34" charset="0"/>
              <a:cs typeface="Segoe UI" panose="020B0502040204020203" pitchFamily="34" charset="0"/>
            </a:endParaRPr>
          </a:p>
        </p:txBody>
      </p:sp>
      <p:sp>
        <p:nvSpPr>
          <p:cNvPr id="6" name="ZoneTexte 5">
            <a:extLst>
              <a:ext uri="{FF2B5EF4-FFF2-40B4-BE49-F238E27FC236}">
                <a16:creationId xmlns:a16="http://schemas.microsoft.com/office/drawing/2014/main" id="{0BF73856-EC25-4669-8832-CD12EB13B7D7}"/>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2-1</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7" name="Rectangle 6">
            <a:extLst>
              <a:ext uri="{FF2B5EF4-FFF2-40B4-BE49-F238E27FC236}">
                <a16:creationId xmlns:a16="http://schemas.microsoft.com/office/drawing/2014/main" id="{800D1F2D-6FC0-4F1C-8C11-13F211A8B3F7}"/>
              </a:ext>
            </a:extLst>
          </p:cNvPr>
          <p:cNvSpPr/>
          <p:nvPr/>
        </p:nvSpPr>
        <p:spPr>
          <a:xfrm>
            <a:off x="1990531" y="1075970"/>
            <a:ext cx="6395538" cy="1219362"/>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chemeClr val="bg1">
                    <a:lumMod val="65000"/>
                  </a:schemeClr>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a:t>
            </a:r>
            <a:r>
              <a:rPr lang="fr-FR" altLang="fr-FR" sz="1000" dirty="0">
                <a:solidFill>
                  <a:srgbClr val="252525"/>
                </a:solidFill>
                <a:latin typeface="Segoe UI" panose="020B0502040204020203" pitchFamily="34" charset="0"/>
                <a:cs typeface="Segoe UI" panose="020B0502040204020203" pitchFamily="34" charset="0"/>
              </a:rPr>
              <a:t> Dépité de n'avoir pu atteindre ce but, le collégien a saturé le système informatique en expédiant plus de 40 000 courriels, manœuvre qui a provoqué une indisponibilité pendant quatre jours. </a:t>
            </a: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8" name="Tableau 7">
            <a:extLst>
              <a:ext uri="{FF2B5EF4-FFF2-40B4-BE49-F238E27FC236}">
                <a16:creationId xmlns:a16="http://schemas.microsoft.com/office/drawing/2014/main" id="{C818C7D4-0DE8-4C69-9933-E222C2140AED}"/>
              </a:ext>
            </a:extLst>
          </p:cNvPr>
          <p:cNvGraphicFramePr>
            <a:graphicFrameLocks noGrp="1"/>
          </p:cNvGraphicFramePr>
          <p:nvPr>
            <p:extLst/>
          </p:nvPr>
        </p:nvGraphicFramePr>
        <p:xfrm>
          <a:off x="803156" y="2400108"/>
          <a:ext cx="7582913" cy="2124000"/>
        </p:xfrm>
        <a:graphic>
          <a:graphicData uri="http://schemas.openxmlformats.org/drawingml/2006/table">
            <a:tbl>
              <a:tblPr/>
              <a:tblGrid>
                <a:gridCol w="1174913">
                  <a:extLst>
                    <a:ext uri="{9D8B030D-6E8A-4147-A177-3AD203B41FA5}">
                      <a16:colId xmlns:a16="http://schemas.microsoft.com/office/drawing/2014/main" val="20000"/>
                    </a:ext>
                  </a:extLst>
                </a:gridCol>
                <a:gridCol w="3528000">
                  <a:extLst>
                    <a:ext uri="{9D8B030D-6E8A-4147-A177-3AD203B41FA5}">
                      <a16:colId xmlns:a16="http://schemas.microsoft.com/office/drawing/2014/main" val="20001"/>
                    </a:ext>
                  </a:extLst>
                </a:gridCol>
                <a:gridCol w="2880000">
                  <a:extLst>
                    <a:ext uri="{9D8B030D-6E8A-4147-A177-3AD203B41FA5}">
                      <a16:colId xmlns:a16="http://schemas.microsoft.com/office/drawing/2014/main" val="20002"/>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Première 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tc>
                  <a:txBody>
                    <a:bodyPr/>
                    <a:lstStyle/>
                    <a:p>
                      <a:pPr marL="0" algn="ctr" defTabSz="914400" rtl="0" eaLnBrk="1" fontAlgn="ctr" latinLnBrk="0" hangingPunct="1"/>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Seconde 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Échanger des informations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Service informatique d’échange de courriels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Les échanges avec les collégiens ou leurs familles sont impossibles pendant plusieurs jours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eaLnBrk="1" fontAlgn="ctr" hangingPunct="1">
                        <a:spcBef>
                          <a:spcPct val="0"/>
                        </a:spcBef>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Impact d’image vis-à-vis des familles</a:t>
                      </a:r>
                    </a:p>
                    <a:p>
                      <a:pPr eaLnBrk="1" fontAlgn="ctr" hangingPunct="1">
                        <a:spcBef>
                          <a:spcPct val="0"/>
                        </a:spcBef>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Impact sur les missions et services du collège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950" b="0" i="0" u="none" strike="noStrike" kern="1200">
                          <a:solidFill>
                            <a:srgbClr val="252525"/>
                          </a:solidFill>
                          <a:effectLst/>
                          <a:latin typeface="Segoe UI" panose="020B0502040204020203" pitchFamily="34" charset="0"/>
                          <a:ea typeface="+mn-ea"/>
                          <a:cs typeface="Segoe UI" panose="020B0502040204020203" pitchFamily="34" charset="0"/>
                        </a:rPr>
                        <a:t>Se venger du collège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5" name="Image 14">
            <a:extLst>
              <a:ext uri="{FF2B5EF4-FFF2-40B4-BE49-F238E27FC236}">
                <a16:creationId xmlns:a16="http://schemas.microsoft.com/office/drawing/2014/main" id="{B14443A7-11EC-44A3-93AC-E2680D9137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86652823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ulle narrative : rectangle 1">
            <a:extLst>
              <a:ext uri="{FF2B5EF4-FFF2-40B4-BE49-F238E27FC236}">
                <a16:creationId xmlns:a16="http://schemas.microsoft.com/office/drawing/2014/main" id="{CB0BDC28-6A71-4E7F-9738-0CC9C1BED67A}"/>
              </a:ext>
            </a:extLst>
          </p:cNvPr>
          <p:cNvSpPr/>
          <p:nvPr/>
        </p:nvSpPr>
        <p:spPr>
          <a:xfrm>
            <a:off x="6362592" y="3223516"/>
            <a:ext cx="2126563" cy="785230"/>
          </a:xfrm>
          <a:prstGeom prst="wedgeRectCallout">
            <a:avLst>
              <a:gd name="adj1" fmla="val -73382"/>
              <a:gd name="adj2" fmla="val -9615"/>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FA781A81-323B-4D94-9EF8-EF0E9BA1013F}"/>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4" name="Rectangle à coins arrondis 7">
            <a:extLst>
              <a:ext uri="{FF2B5EF4-FFF2-40B4-BE49-F238E27FC236}">
                <a16:creationId xmlns:a16="http://schemas.microsoft.com/office/drawing/2014/main" id="{22DDE0E1-830B-4D46-96FE-ED40872BDECA}"/>
              </a:ext>
            </a:extLst>
          </p:cNvPr>
          <p:cNvSpPr/>
          <p:nvPr/>
        </p:nvSpPr>
        <p:spPr>
          <a:xfrm>
            <a:off x="2275839" y="1605280"/>
            <a:ext cx="2351441" cy="94680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objectifs visés (OV) par chaque source de risque en termes d’effets recherchés ?</a:t>
            </a:r>
          </a:p>
        </p:txBody>
      </p:sp>
      <p:sp>
        <p:nvSpPr>
          <p:cNvPr id="5" name="Rectangle à coins arrondis 6">
            <a:extLst>
              <a:ext uri="{FF2B5EF4-FFF2-40B4-BE49-F238E27FC236}">
                <a16:creationId xmlns:a16="http://schemas.microsoft.com/office/drawing/2014/main" id="{F6FFEFB3-79FD-41FC-8922-67A108480C2E}"/>
              </a:ext>
            </a:extLst>
          </p:cNvPr>
          <p:cNvSpPr/>
          <p:nvPr/>
        </p:nvSpPr>
        <p:spPr>
          <a:xfrm>
            <a:off x="888525" y="3223515"/>
            <a:ext cx="2027853" cy="10993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sources de risque (SR) susceptibles de porter atteinte aux missions</a:t>
            </a:r>
          </a:p>
          <a:p>
            <a:pPr algn="ctr"/>
            <a:r>
              <a:rPr lang="fr-FR" sz="1200" i="1" dirty="0">
                <a:solidFill>
                  <a:schemeClr val="bg1">
                    <a:lumMod val="75000"/>
                  </a:schemeClr>
                </a:solidFill>
                <a:latin typeface="Segoe UI" panose="020B0502040204020203" pitchFamily="34" charset="0"/>
                <a:cs typeface="Segoe UI" panose="020B0502040204020203" pitchFamily="34" charset="0"/>
              </a:rPr>
              <a:t>de l’organisation ou à des intérêts supérieurs?</a:t>
            </a:r>
          </a:p>
        </p:txBody>
      </p:sp>
      <p:sp>
        <p:nvSpPr>
          <p:cNvPr id="6" name="Forme libre 3">
            <a:extLst>
              <a:ext uri="{FF2B5EF4-FFF2-40B4-BE49-F238E27FC236}">
                <a16:creationId xmlns:a16="http://schemas.microsoft.com/office/drawing/2014/main" id="{9873FE19-2AF8-454B-B390-578659003C0D}"/>
              </a:ext>
            </a:extLst>
          </p:cNvPr>
          <p:cNvSpPr/>
          <p:nvPr/>
        </p:nvSpPr>
        <p:spPr>
          <a:xfrm>
            <a:off x="5361889" y="1605280"/>
            <a:ext cx="2458463" cy="1326510"/>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no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à coins arrondis 11">
            <a:extLst>
              <a:ext uri="{FF2B5EF4-FFF2-40B4-BE49-F238E27FC236}">
                <a16:creationId xmlns:a16="http://schemas.microsoft.com/office/drawing/2014/main" id="{70DFE374-5EA9-4E6E-8D5C-2326F00955C9}"/>
              </a:ext>
            </a:extLst>
          </p:cNvPr>
          <p:cNvSpPr/>
          <p:nvPr/>
        </p:nvSpPr>
        <p:spPr>
          <a:xfrm>
            <a:off x="5693789" y="1605280"/>
            <a:ext cx="2126563" cy="97247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tx1"/>
                </a:solidFill>
                <a:latin typeface="Segoe UI" panose="020B0502040204020203" pitchFamily="34" charset="0"/>
                <a:cs typeface="Segoe UI" panose="020B0502040204020203" pitchFamily="34" charset="0"/>
              </a:rPr>
              <a:t>Quelles sont les sont les caractéristiques des couples SR/OV? (e.g. motivation, activité connue ressources…)</a:t>
            </a:r>
          </a:p>
        </p:txBody>
      </p:sp>
      <p:sp>
        <p:nvSpPr>
          <p:cNvPr id="8" name="Rectangle à coins arrondis 11">
            <a:extLst>
              <a:ext uri="{FF2B5EF4-FFF2-40B4-BE49-F238E27FC236}">
                <a16:creationId xmlns:a16="http://schemas.microsoft.com/office/drawing/2014/main" id="{C54749D6-46E4-4888-9D75-F8860DBD594E}"/>
              </a:ext>
            </a:extLst>
          </p:cNvPr>
          <p:cNvSpPr/>
          <p:nvPr/>
        </p:nvSpPr>
        <p:spPr>
          <a:xfrm>
            <a:off x="6362592" y="3223515"/>
            <a:ext cx="2126563" cy="78523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couples SR/OV les plus pertinents ?</a:t>
            </a:r>
          </a:p>
        </p:txBody>
      </p:sp>
      <p:sp>
        <p:nvSpPr>
          <p:cNvPr id="9" name="Bulle narrative : rectangle 8">
            <a:extLst>
              <a:ext uri="{FF2B5EF4-FFF2-40B4-BE49-F238E27FC236}">
                <a16:creationId xmlns:a16="http://schemas.microsoft.com/office/drawing/2014/main" id="{D54E4ADC-EF06-425C-99A6-09E003F40121}"/>
              </a:ext>
            </a:extLst>
          </p:cNvPr>
          <p:cNvSpPr/>
          <p:nvPr/>
        </p:nvSpPr>
        <p:spPr>
          <a:xfrm>
            <a:off x="2275839" y="1605280"/>
            <a:ext cx="2351441" cy="966470"/>
          </a:xfrm>
          <a:prstGeom prst="wedgeRectCallout">
            <a:avLst>
              <a:gd name="adj1" fmla="val 34298"/>
              <a:gd name="adj2" fmla="val 9417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ulle narrative : rectangle 9">
            <a:extLst>
              <a:ext uri="{FF2B5EF4-FFF2-40B4-BE49-F238E27FC236}">
                <a16:creationId xmlns:a16="http://schemas.microsoft.com/office/drawing/2014/main" id="{D6D40A52-4902-4439-B137-EC8DE522D3B5}"/>
              </a:ext>
            </a:extLst>
          </p:cNvPr>
          <p:cNvSpPr/>
          <p:nvPr/>
        </p:nvSpPr>
        <p:spPr>
          <a:xfrm>
            <a:off x="888525" y="3203846"/>
            <a:ext cx="2027853" cy="1118973"/>
          </a:xfrm>
          <a:prstGeom prst="wedgeRectCallout">
            <a:avLst>
              <a:gd name="adj1" fmla="val 76159"/>
              <a:gd name="adj2" fmla="val -15971"/>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itle 4">
            <a:extLst>
              <a:ext uri="{FF2B5EF4-FFF2-40B4-BE49-F238E27FC236}">
                <a16:creationId xmlns:a16="http://schemas.microsoft.com/office/drawing/2014/main" id="{2DC609E5-DC42-45B0-91EF-EE701E0A9C1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Évaluer les couples SR/OV</a:t>
            </a:r>
            <a:endParaRPr lang="fr-FR" sz="1800" b="1" dirty="0">
              <a:solidFill>
                <a:srgbClr val="252525"/>
              </a:solidFill>
              <a:latin typeface="Segoe UI" panose="020B0502040204020203" pitchFamily="34" charset="0"/>
              <a:ea typeface="+mn-ea"/>
              <a:cs typeface="Segoe UI" panose="020B0502040204020203" pitchFamily="34" charset="0"/>
            </a:endParaRPr>
          </a:p>
        </p:txBody>
      </p:sp>
      <p:sp>
        <p:nvSpPr>
          <p:cNvPr id="12" name="ZoneTexte 11">
            <a:extLst>
              <a:ext uri="{FF2B5EF4-FFF2-40B4-BE49-F238E27FC236}">
                <a16:creationId xmlns:a16="http://schemas.microsoft.com/office/drawing/2014/main" id="{36BB7093-6B5E-4E2C-A58F-F7987BD638FC}"/>
              </a:ext>
            </a:extLst>
          </p:cNvPr>
          <p:cNvSpPr txBox="1"/>
          <p:nvPr/>
        </p:nvSpPr>
        <p:spPr>
          <a:xfrm>
            <a:off x="1980000" y="540000"/>
            <a:ext cx="6437155" cy="215444"/>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dirty="0"/>
              <a:t>Activité 2-2 • Les questions à se poser </a:t>
            </a:r>
          </a:p>
        </p:txBody>
      </p:sp>
    </p:spTree>
    <p:extLst>
      <p:ext uri="{BB962C8B-B14F-4D97-AF65-F5344CB8AC3E}">
        <p14:creationId xmlns:p14="http://schemas.microsoft.com/office/powerpoint/2010/main" val="32172379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6ACD7FE0-FB05-452E-95B6-FB011237FABE}"/>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Évaluer les couples SR/OV</a:t>
            </a:r>
            <a:endParaRPr lang="fr-FR" sz="1800" b="1" dirty="0">
              <a:solidFill>
                <a:srgbClr val="252525"/>
              </a:solidFill>
              <a:latin typeface="Segoe UI" panose="020B0502040204020203" pitchFamily="34" charset="0"/>
              <a:ea typeface="+mn-ea"/>
              <a:cs typeface="Segoe UI" panose="020B0502040204020203" pitchFamily="34" charset="0"/>
            </a:endParaRPr>
          </a:p>
        </p:txBody>
      </p:sp>
      <p:sp>
        <p:nvSpPr>
          <p:cNvPr id="3" name="ZoneTexte 2">
            <a:extLst>
              <a:ext uri="{FF2B5EF4-FFF2-40B4-BE49-F238E27FC236}">
                <a16:creationId xmlns:a16="http://schemas.microsoft.com/office/drawing/2014/main" id="{C01BFB0A-1BA9-44C3-8B46-F50784A97220}"/>
              </a:ext>
            </a:extLst>
          </p:cNvPr>
          <p:cNvSpPr txBox="1"/>
          <p:nvPr/>
        </p:nvSpPr>
        <p:spPr>
          <a:xfrm>
            <a:off x="1980000" y="540000"/>
            <a:ext cx="6437155" cy="215444"/>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dirty="0"/>
              <a:t>Activité 2-2</a:t>
            </a:r>
          </a:p>
        </p:txBody>
      </p:sp>
      <p:sp>
        <p:nvSpPr>
          <p:cNvPr id="6" name="ZoneTexte 5">
            <a:extLst>
              <a:ext uri="{FF2B5EF4-FFF2-40B4-BE49-F238E27FC236}">
                <a16:creationId xmlns:a16="http://schemas.microsoft.com/office/drawing/2014/main" id="{359AFD5B-9B00-403F-9C75-C123ABA6A3D7}"/>
              </a:ext>
            </a:extLst>
          </p:cNvPr>
          <p:cNvSpPr txBox="1"/>
          <p:nvPr/>
        </p:nvSpPr>
        <p:spPr>
          <a:xfrm>
            <a:off x="2051050" y="1425321"/>
            <a:ext cx="4146550" cy="1754326"/>
          </a:xfrm>
          <a:prstGeom prst="rect">
            <a:avLst/>
          </a:prstGeom>
          <a:noFill/>
        </p:spPr>
        <p:txBody>
          <a:bodyPr wrap="square" lIns="0" tIns="0" rIns="0" bIns="0" rtlCol="0">
            <a:spAutoFit/>
          </a:bodyPr>
          <a:lstStyle/>
          <a:p>
            <a:pPr>
              <a:spcAft>
                <a:spcPts val="600"/>
              </a:spcAft>
            </a:pPr>
            <a:r>
              <a:rPr lang="fr-FR" sz="1200" b="1" dirty="0">
                <a:solidFill>
                  <a:srgbClr val="9C258D"/>
                </a:solidFill>
                <a:latin typeface="Segoe UI" panose="020B0502040204020203" pitchFamily="34" charset="0"/>
                <a:cs typeface="Segoe UI" panose="020B0502040204020203" pitchFamily="34" charset="0"/>
              </a:rPr>
              <a:t>Comment caractériser les couples SR/OV ?</a:t>
            </a:r>
          </a:p>
          <a:p>
            <a:pPr>
              <a:spcAft>
                <a:spcPts val="600"/>
              </a:spcAft>
            </a:pPr>
            <a:endParaRPr lang="fr-FR" sz="1200" dirty="0">
              <a:solidFill>
                <a:srgbClr val="252525"/>
              </a:solidFill>
              <a:latin typeface="Segoe UI" panose="020B0502040204020203" pitchFamily="34" charset="0"/>
              <a:cs typeface="Segoe UI" panose="020B0502040204020203" pitchFamily="34" charset="0"/>
            </a:endParaRPr>
          </a:p>
          <a:p>
            <a:pPr marL="93663" indent="-93663">
              <a:spcAft>
                <a:spcPts val="600"/>
              </a:spcAft>
              <a:buClr>
                <a:srgbClr val="9C258D"/>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Retours d’expérience des participants, jugement d’experts…</a:t>
            </a:r>
          </a:p>
          <a:p>
            <a:pPr marL="93663" indent="-93663">
              <a:spcAft>
                <a:spcPts val="600"/>
              </a:spcAft>
              <a:buClr>
                <a:srgbClr val="9C258D"/>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Métriques de caractérisation</a:t>
            </a:r>
          </a:p>
          <a:p>
            <a:pPr marL="93663" indent="-93663">
              <a:spcAft>
                <a:spcPts val="600"/>
              </a:spcAft>
              <a:buClr>
                <a:srgbClr val="9C258D"/>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Les deux principaux métriques retenus :</a:t>
            </a:r>
          </a:p>
          <a:p>
            <a:pPr marL="550863" lvl="1" indent="-93663">
              <a:spcAft>
                <a:spcPts val="600"/>
              </a:spcAft>
              <a:buClr>
                <a:srgbClr val="9C258D"/>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Motivation</a:t>
            </a:r>
          </a:p>
          <a:p>
            <a:pPr marL="550863" lvl="1" indent="-93663">
              <a:spcAft>
                <a:spcPts val="600"/>
              </a:spcAft>
              <a:buClr>
                <a:srgbClr val="9C258D"/>
              </a:buClr>
              <a:buFont typeface="Arial" panose="020B0604020202020204" pitchFamily="34" charset="0"/>
              <a:buChar char="•"/>
            </a:pPr>
            <a:r>
              <a:rPr lang="fr-FR" sz="1200" dirty="0">
                <a:solidFill>
                  <a:srgbClr val="252525"/>
                </a:solidFill>
                <a:latin typeface="Segoe UI" panose="020B0502040204020203" pitchFamily="34" charset="0"/>
                <a:cs typeface="Segoe UI" panose="020B0502040204020203" pitchFamily="34" charset="0"/>
              </a:rPr>
              <a:t>Ressources</a:t>
            </a:r>
          </a:p>
        </p:txBody>
      </p:sp>
      <p:pic>
        <p:nvPicPr>
          <p:cNvPr id="7" name="Image 6">
            <a:extLst>
              <a:ext uri="{FF2B5EF4-FFF2-40B4-BE49-F238E27FC236}">
                <a16:creationId xmlns:a16="http://schemas.microsoft.com/office/drawing/2014/main" id="{8BB7A408-651B-43A3-AC02-7153C7495A8E}"/>
              </a:ext>
            </a:extLst>
          </p:cNvPr>
          <p:cNvPicPr>
            <a:picLocks noChangeAspect="1"/>
          </p:cNvPicPr>
          <p:nvPr/>
        </p:nvPicPr>
        <p:blipFill>
          <a:blip r:embed="rId4"/>
          <a:stretch>
            <a:fillRect/>
          </a:stretch>
        </p:blipFill>
        <p:spPr>
          <a:xfrm flipH="1">
            <a:off x="6537521" y="2052320"/>
            <a:ext cx="1921544" cy="3091180"/>
          </a:xfrm>
          <a:prstGeom prst="rect">
            <a:avLst/>
          </a:prstGeom>
        </p:spPr>
      </p:pic>
    </p:spTree>
    <p:extLst>
      <p:ext uri="{BB962C8B-B14F-4D97-AF65-F5344CB8AC3E}">
        <p14:creationId xmlns:p14="http://schemas.microsoft.com/office/powerpoint/2010/main" val="11951905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lèche droite 40">
            <a:extLst>
              <a:ext uri="{FF2B5EF4-FFF2-40B4-BE49-F238E27FC236}">
                <a16:creationId xmlns:a16="http://schemas.microsoft.com/office/drawing/2014/main" id="{45A75076-F4B0-496C-839D-DA5485431137}"/>
              </a:ext>
            </a:extLst>
          </p:cNvPr>
          <p:cNvSpPr/>
          <p:nvPr/>
        </p:nvSpPr>
        <p:spPr>
          <a:xfrm>
            <a:off x="1385887" y="4569619"/>
            <a:ext cx="223838" cy="33099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a:p>
        </p:txBody>
      </p:sp>
      <p:sp>
        <p:nvSpPr>
          <p:cNvPr id="2" name="Title 4">
            <a:extLst>
              <a:ext uri="{FF2B5EF4-FFF2-40B4-BE49-F238E27FC236}">
                <a16:creationId xmlns:a16="http://schemas.microsoft.com/office/drawing/2014/main" id="{BEAC880C-CE6B-9199-D86B-43DEC0EE6E1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dirty="0">
                <a:solidFill>
                  <a:srgbClr val="252525"/>
                </a:solidFill>
                <a:latin typeface="Segoe UI" panose="020B0502040204020203" pitchFamily="34" charset="0"/>
                <a:cs typeface="Segoe UI" panose="020B0502040204020203" pitchFamily="34" charset="0"/>
              </a:rPr>
              <a:t>Évaluer les couples SR/OV</a:t>
            </a:r>
          </a:p>
        </p:txBody>
      </p:sp>
      <p:sp>
        <p:nvSpPr>
          <p:cNvPr id="3" name="ZoneTexte 2">
            <a:extLst>
              <a:ext uri="{FF2B5EF4-FFF2-40B4-BE49-F238E27FC236}">
                <a16:creationId xmlns:a16="http://schemas.microsoft.com/office/drawing/2014/main" id="{4A6D8FD8-692C-EA8B-5BE7-A9D8E3BF1278}"/>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2-2 • Exemple de l’étudiant </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5D59C3AD-85F1-4DB5-94D1-CEDB99272029}"/>
              </a:ext>
            </a:extLst>
          </p:cNvPr>
          <p:cNvSpPr/>
          <p:nvPr/>
        </p:nvSpPr>
        <p:spPr>
          <a:xfrm>
            <a:off x="1990531" y="1075971"/>
            <a:ext cx="6395538" cy="867218"/>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12" name="Tableau 11">
            <a:extLst>
              <a:ext uri="{FF2B5EF4-FFF2-40B4-BE49-F238E27FC236}">
                <a16:creationId xmlns:a16="http://schemas.microsoft.com/office/drawing/2014/main" id="{0E541B92-A946-405E-9F4F-30E9B0BD7FC2}"/>
              </a:ext>
            </a:extLst>
          </p:cNvPr>
          <p:cNvGraphicFramePr>
            <a:graphicFrameLocks noGrp="1"/>
          </p:cNvGraphicFramePr>
          <p:nvPr>
            <p:extLst>
              <p:ext uri="{D42A27DB-BD31-4B8C-83A1-F6EECF244321}">
                <p14:modId xmlns:p14="http://schemas.microsoft.com/office/powerpoint/2010/main" val="3938472619"/>
              </p:ext>
            </p:extLst>
          </p:nvPr>
        </p:nvGraphicFramePr>
        <p:xfrm>
          <a:off x="1990531" y="2111869"/>
          <a:ext cx="6395538" cy="2700000"/>
        </p:xfrm>
        <a:graphic>
          <a:graphicData uri="http://schemas.openxmlformats.org/drawingml/2006/table">
            <a:tbl>
              <a:tblPr/>
              <a:tblGrid>
                <a:gridCol w="2053149">
                  <a:extLst>
                    <a:ext uri="{9D8B030D-6E8A-4147-A177-3AD203B41FA5}">
                      <a16:colId xmlns:a16="http://schemas.microsoft.com/office/drawing/2014/main" val="20000"/>
                    </a:ext>
                  </a:extLst>
                </a:gridCol>
                <a:gridCol w="4342389">
                  <a:extLst>
                    <a:ext uri="{9D8B030D-6E8A-4147-A177-3AD203B41FA5}">
                      <a16:colId xmlns:a16="http://schemas.microsoft.com/office/drawing/2014/main" val="20001"/>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2005414"/>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 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7905182"/>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Motivation</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0376923"/>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Ressources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604174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Activité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95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9" name="Image 18">
            <a:extLst>
              <a:ext uri="{FF2B5EF4-FFF2-40B4-BE49-F238E27FC236}">
                <a16:creationId xmlns:a16="http://schemas.microsoft.com/office/drawing/2014/main" id="{91724EE9-4A28-4E79-ADEF-E8D1803CF5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604552" y="4150562"/>
            <a:ext cx="7934895" cy="650196"/>
          </a:xfrm>
          <a:prstGeom prst="rect">
            <a:avLst/>
          </a:prstGeom>
          <a:solidFill>
            <a:schemeClr val="bg1"/>
          </a:solidFill>
          <a:ln w="19050">
            <a:solidFill>
              <a:schemeClr val="bg1"/>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sz="1400" b="1" dirty="0">
              <a:solidFill>
                <a:srgbClr val="00B050"/>
              </a:solidFill>
            </a:endParaRPr>
          </a:p>
        </p:txBody>
      </p:sp>
      <p:pic>
        <p:nvPicPr>
          <p:cNvPr id="4" name="Image 3">
            <a:extLst>
              <a:ext uri="{FF2B5EF4-FFF2-40B4-BE49-F238E27FC236}">
                <a16:creationId xmlns:a16="http://schemas.microsoft.com/office/drawing/2014/main" id="{FD04EB29-0AFF-4409-DC38-711BB8C0105F}"/>
              </a:ext>
            </a:extLst>
          </p:cNvPr>
          <p:cNvPicPr>
            <a:picLocks noChangeAspect="1"/>
          </p:cNvPicPr>
          <p:nvPr/>
        </p:nvPicPr>
        <p:blipFill>
          <a:blip r:embed="rId4"/>
          <a:stretch>
            <a:fillRect/>
          </a:stretch>
        </p:blipFill>
        <p:spPr>
          <a:xfrm>
            <a:off x="629664" y="1520133"/>
            <a:ext cx="2743200" cy="1676400"/>
          </a:xfrm>
          <a:prstGeom prst="rect">
            <a:avLst/>
          </a:prstGeom>
        </p:spPr>
      </p:pic>
      <p:pic>
        <p:nvPicPr>
          <p:cNvPr id="5" name="Image 4">
            <a:extLst>
              <a:ext uri="{FF2B5EF4-FFF2-40B4-BE49-F238E27FC236}">
                <a16:creationId xmlns:a16="http://schemas.microsoft.com/office/drawing/2014/main" id="{CA95E550-659E-0440-A9F5-2EF952A0FDAE}"/>
              </a:ext>
            </a:extLst>
          </p:cNvPr>
          <p:cNvPicPr>
            <a:picLocks noChangeAspect="1"/>
          </p:cNvPicPr>
          <p:nvPr/>
        </p:nvPicPr>
        <p:blipFill>
          <a:blip r:embed="rId5"/>
          <a:stretch>
            <a:fillRect/>
          </a:stretch>
        </p:blipFill>
        <p:spPr>
          <a:xfrm>
            <a:off x="3787703" y="2271660"/>
            <a:ext cx="1584176" cy="876353"/>
          </a:xfrm>
          <a:prstGeom prst="rect">
            <a:avLst/>
          </a:prstGeom>
        </p:spPr>
      </p:pic>
      <p:pic>
        <p:nvPicPr>
          <p:cNvPr id="6" name="Image 5">
            <a:extLst>
              <a:ext uri="{FF2B5EF4-FFF2-40B4-BE49-F238E27FC236}">
                <a16:creationId xmlns:a16="http://schemas.microsoft.com/office/drawing/2014/main" id="{54E3446C-6A09-D5BF-B4BA-C5CF72706BA3}"/>
              </a:ext>
            </a:extLst>
          </p:cNvPr>
          <p:cNvPicPr>
            <a:picLocks noChangeAspect="1"/>
          </p:cNvPicPr>
          <p:nvPr/>
        </p:nvPicPr>
        <p:blipFill>
          <a:blip r:embed="rId6"/>
          <a:stretch>
            <a:fillRect/>
          </a:stretch>
        </p:blipFill>
        <p:spPr>
          <a:xfrm>
            <a:off x="6335726" y="1474413"/>
            <a:ext cx="2031948" cy="1724482"/>
          </a:xfrm>
          <a:prstGeom prst="rect">
            <a:avLst/>
          </a:prstGeom>
        </p:spPr>
      </p:pic>
      <p:sp>
        <p:nvSpPr>
          <p:cNvPr id="8" name="Rectangle 7">
            <a:extLst>
              <a:ext uri="{FF2B5EF4-FFF2-40B4-BE49-F238E27FC236}">
                <a16:creationId xmlns:a16="http://schemas.microsoft.com/office/drawing/2014/main" id="{30AE8AED-B6F3-53F8-2DBE-D4A76C5F2C06}"/>
              </a:ext>
            </a:extLst>
          </p:cNvPr>
          <p:cNvSpPr/>
          <p:nvPr/>
        </p:nvSpPr>
        <p:spPr>
          <a:xfrm>
            <a:off x="539552" y="2132936"/>
            <a:ext cx="1096472" cy="260398"/>
          </a:xfrm>
          <a:prstGeom prst="rect">
            <a:avLst/>
          </a:prstGeom>
          <a:noFill/>
          <a:ln>
            <a:noFill/>
          </a:ln>
          <a:effectLst>
            <a:outerShdw blurRad="150564" sx="102000" sy="102000" algn="ctr" rotWithShape="0">
              <a:prstClr val="black">
                <a:alpha val="27312"/>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indent="0" algn="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Vitesse</a:t>
            </a:r>
          </a:p>
          <a:p>
            <a:pPr marL="0" indent="0" algn="r">
              <a:spcBef>
                <a:spcPts val="0"/>
              </a:spcBef>
              <a:buSzPts val="2400"/>
              <a:buNone/>
            </a:pPr>
            <a:r>
              <a:rPr lang="fr-FR" sz="1100" i="1" dirty="0">
                <a:solidFill>
                  <a:srgbClr val="252525"/>
                </a:solidFill>
                <a:latin typeface="Segoe UI" panose="020B0502040204020203" pitchFamily="34" charset="0"/>
                <a:cs typeface="Segoe UI" panose="020B0502040204020203" pitchFamily="34" charset="0"/>
              </a:rPr>
              <a:t>excessive</a:t>
            </a:r>
          </a:p>
        </p:txBody>
      </p:sp>
      <p:sp>
        <p:nvSpPr>
          <p:cNvPr id="11" name="Rectangle 10">
            <a:extLst>
              <a:ext uri="{FF2B5EF4-FFF2-40B4-BE49-F238E27FC236}">
                <a16:creationId xmlns:a16="http://schemas.microsoft.com/office/drawing/2014/main" id="{678DE870-915A-91BF-9607-340ECD6C0A64}"/>
              </a:ext>
            </a:extLst>
          </p:cNvPr>
          <p:cNvSpPr/>
          <p:nvPr/>
        </p:nvSpPr>
        <p:spPr>
          <a:xfrm>
            <a:off x="664438" y="331200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vitesse de la voiture</a:t>
            </a:r>
          </a:p>
        </p:txBody>
      </p:sp>
      <p:sp>
        <p:nvSpPr>
          <p:cNvPr id="12" name="Rectangle 11">
            <a:extLst>
              <a:ext uri="{FF2B5EF4-FFF2-40B4-BE49-F238E27FC236}">
                <a16:creationId xmlns:a16="http://schemas.microsoft.com/office/drawing/2014/main" id="{E06FF591-A8E5-932A-E976-C59FEDA3333A}"/>
              </a:ext>
            </a:extLst>
          </p:cNvPr>
          <p:cNvSpPr/>
          <p:nvPr/>
        </p:nvSpPr>
        <p:spPr>
          <a:xfrm>
            <a:off x="3355791" y="331200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taille de l’arbre</a:t>
            </a:r>
          </a:p>
        </p:txBody>
      </p:sp>
      <p:sp>
        <p:nvSpPr>
          <p:cNvPr id="13" name="Rectangle 12">
            <a:extLst>
              <a:ext uri="{FF2B5EF4-FFF2-40B4-BE49-F238E27FC236}">
                <a16:creationId xmlns:a16="http://schemas.microsoft.com/office/drawing/2014/main" id="{0704FF8A-E7A8-0C06-6862-3306E1FB49CC}"/>
              </a:ext>
            </a:extLst>
          </p:cNvPr>
          <p:cNvSpPr/>
          <p:nvPr/>
        </p:nvSpPr>
        <p:spPr>
          <a:xfrm>
            <a:off x="6047144" y="3312000"/>
            <a:ext cx="2448000" cy="756000"/>
          </a:xfrm>
          <a:prstGeom prst="rect">
            <a:avLst/>
          </a:prstGeom>
          <a:solidFill>
            <a:srgbClr val="00C8D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pPr marL="0" lvl="1" indent="0">
              <a:buNone/>
            </a:pPr>
            <a:r>
              <a:rPr lang="fr-FR" sz="1200" dirty="0">
                <a:solidFill>
                  <a:schemeClr val="bg1"/>
                </a:solidFill>
                <a:latin typeface="Segoe UI" panose="020B0502040204020203" pitchFamily="34" charset="0"/>
                <a:cs typeface="Segoe UI" panose="020B0502040204020203" pitchFamily="34" charset="0"/>
                <a:sym typeface="Wingdings" panose="05000000000000000000" pitchFamily="2" charset="2"/>
              </a:rPr>
              <a:t>La gravité varie selon la valeur de la voiture (prix, robustesse…)</a:t>
            </a:r>
          </a:p>
        </p:txBody>
      </p:sp>
      <p:sp>
        <p:nvSpPr>
          <p:cNvPr id="2" name="Title 4">
            <a:extLst>
              <a:ext uri="{FF2B5EF4-FFF2-40B4-BE49-F238E27FC236}">
                <a16:creationId xmlns:a16="http://schemas.microsoft.com/office/drawing/2014/main" id="{BDAD45EF-E359-CDBC-83C7-CFAE27D23EBA}"/>
              </a:ext>
            </a:extLst>
          </p:cNvPr>
          <p:cNvSpPr txBox="1">
            <a:spLocks/>
          </p:cNvSpPr>
          <p:nvPr>
            <p:custDataLst>
              <p:tags r:id="rId1"/>
            </p:custDataLst>
          </p:nvPr>
        </p:nvSpPr>
        <p:spPr>
          <a:xfrm>
            <a:off x="1980000" y="144000"/>
            <a:ext cx="6768150" cy="276999"/>
          </a:xfrm>
          <a:prstGeom prst="rect">
            <a:avLst/>
          </a:prstGeom>
        </p:spPr>
        <p:txBody>
          <a:bodyPr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en-US" sz="1800" dirty="0">
                <a:solidFill>
                  <a:srgbClr val="252525"/>
                </a:solidFill>
                <a:latin typeface="Segoe UI" panose="020B0502040204020203" pitchFamily="34" charset="0"/>
                <a:cs typeface="Segoe UI" panose="020B0502040204020203" pitchFamily="34" charset="0"/>
              </a:rPr>
              <a:t>Quelle </a:t>
            </a:r>
            <a:r>
              <a:rPr lang="fr-FR" sz="1800" dirty="0">
                <a:solidFill>
                  <a:srgbClr val="252525"/>
                </a:solidFill>
                <a:latin typeface="Segoe UI" panose="020B0502040204020203" pitchFamily="34" charset="0"/>
                <a:cs typeface="Segoe UI" panose="020B0502040204020203" pitchFamily="34" charset="0"/>
              </a:rPr>
              <a:t>est</a:t>
            </a:r>
            <a:r>
              <a:rPr lang="en-US" sz="1800" dirty="0">
                <a:solidFill>
                  <a:srgbClr val="252525"/>
                </a:solidFill>
                <a:latin typeface="Segoe UI" panose="020B0502040204020203" pitchFamily="34" charset="0"/>
                <a:cs typeface="Segoe UI" panose="020B0502040204020203" pitchFamily="34" charset="0"/>
              </a:rPr>
              <a:t> la </a:t>
            </a:r>
            <a:r>
              <a:rPr lang="fr-FR" sz="1800" dirty="0">
                <a:solidFill>
                  <a:srgbClr val="252525"/>
                </a:solidFill>
                <a:latin typeface="Segoe UI" panose="020B0502040204020203" pitchFamily="34" charset="0"/>
                <a:cs typeface="Segoe UI" panose="020B0502040204020203" pitchFamily="34" charset="0"/>
              </a:rPr>
              <a:t>gravité</a:t>
            </a:r>
            <a:r>
              <a:rPr lang="en-US" sz="1800" dirty="0">
                <a:solidFill>
                  <a:srgbClr val="252525"/>
                </a:solidFill>
                <a:latin typeface="Segoe UI" panose="020B0502040204020203" pitchFamily="34" charset="0"/>
                <a:cs typeface="Segoe UI" panose="020B0502040204020203" pitchFamily="34" charset="0"/>
              </a:rPr>
              <a:t> de </a:t>
            </a:r>
            <a:r>
              <a:rPr lang="fr-FR" sz="1800" dirty="0">
                <a:solidFill>
                  <a:srgbClr val="252525"/>
                </a:solidFill>
                <a:latin typeface="Segoe UI" panose="020B0502040204020203" pitchFamily="34" charset="0"/>
                <a:cs typeface="Segoe UI" panose="020B0502040204020203" pitchFamily="34" charset="0"/>
              </a:rPr>
              <a:t>ce</a:t>
            </a:r>
            <a:r>
              <a:rPr lang="en-US" sz="1800" dirty="0">
                <a:solidFill>
                  <a:srgbClr val="252525"/>
                </a:solidFill>
                <a:latin typeface="Segoe UI" panose="020B0502040204020203" pitchFamily="34" charset="0"/>
                <a:cs typeface="Segoe UI" panose="020B0502040204020203" pitchFamily="34" charset="0"/>
              </a:rPr>
              <a:t> </a:t>
            </a:r>
            <a:r>
              <a:rPr lang="fr-FR" sz="1800" dirty="0">
                <a:solidFill>
                  <a:srgbClr val="252525"/>
                </a:solidFill>
                <a:latin typeface="Segoe UI" panose="020B0502040204020203" pitchFamily="34" charset="0"/>
                <a:cs typeface="Segoe UI" panose="020B0502040204020203" pitchFamily="34" charset="0"/>
              </a:rPr>
              <a:t>risque</a:t>
            </a:r>
            <a:r>
              <a:rPr lang="en-US" sz="1800" dirty="0">
                <a:solidFill>
                  <a:srgbClr val="252525"/>
                </a:solidFill>
                <a:latin typeface="Segoe UI" panose="020B0502040204020203" pitchFamily="34" charset="0"/>
                <a:cs typeface="Segoe UI" panose="020B0502040204020203" pitchFamily="34" charset="0"/>
              </a:rPr>
              <a:t> ?</a:t>
            </a:r>
          </a:p>
        </p:txBody>
      </p:sp>
      <p:sp>
        <p:nvSpPr>
          <p:cNvPr id="3" name="Rectangle 2">
            <a:extLst>
              <a:ext uri="{FF2B5EF4-FFF2-40B4-BE49-F238E27FC236}">
                <a16:creationId xmlns:a16="http://schemas.microsoft.com/office/drawing/2014/main" id="{E7E0B522-27AE-B1B2-079F-0A7A491BAEAD}"/>
              </a:ext>
            </a:extLst>
          </p:cNvPr>
          <p:cNvSpPr/>
          <p:nvPr/>
        </p:nvSpPr>
        <p:spPr>
          <a:xfrm>
            <a:off x="2591779" y="4068000"/>
            <a:ext cx="3960440" cy="7242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lvl="1" indent="0" algn="ctr">
              <a:buNone/>
            </a:pPr>
            <a:r>
              <a:rPr 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La gravité varie selon le nombre d’impacts et leur niveau, mais aussi selon la valeur de l’objet étudié</a:t>
            </a:r>
          </a:p>
        </p:txBody>
      </p:sp>
    </p:spTree>
    <p:extLst>
      <p:ext uri="{BB962C8B-B14F-4D97-AF65-F5344CB8AC3E}">
        <p14:creationId xmlns:p14="http://schemas.microsoft.com/office/powerpoint/2010/main" val="20457588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lèche droite 40">
            <a:extLst>
              <a:ext uri="{FF2B5EF4-FFF2-40B4-BE49-F238E27FC236}">
                <a16:creationId xmlns:a16="http://schemas.microsoft.com/office/drawing/2014/main" id="{45A75076-F4B0-496C-839D-DA5485431137}"/>
              </a:ext>
            </a:extLst>
          </p:cNvPr>
          <p:cNvSpPr/>
          <p:nvPr/>
        </p:nvSpPr>
        <p:spPr>
          <a:xfrm>
            <a:off x="1385887" y="4569619"/>
            <a:ext cx="223838" cy="33099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a:p>
        </p:txBody>
      </p:sp>
      <p:sp>
        <p:nvSpPr>
          <p:cNvPr id="2" name="Title 4">
            <a:extLst>
              <a:ext uri="{FF2B5EF4-FFF2-40B4-BE49-F238E27FC236}">
                <a16:creationId xmlns:a16="http://schemas.microsoft.com/office/drawing/2014/main" id="{BEAC880C-CE6B-9199-D86B-43DEC0EE6E18}"/>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dirty="0">
                <a:solidFill>
                  <a:srgbClr val="252525"/>
                </a:solidFill>
                <a:latin typeface="Segoe UI" panose="020B0502040204020203" pitchFamily="34" charset="0"/>
                <a:cs typeface="Segoe UI" panose="020B0502040204020203" pitchFamily="34" charset="0"/>
              </a:rPr>
              <a:t>Évaluer les couples SR/OV</a:t>
            </a:r>
          </a:p>
        </p:txBody>
      </p:sp>
      <p:sp>
        <p:nvSpPr>
          <p:cNvPr id="3" name="ZoneTexte 2">
            <a:extLst>
              <a:ext uri="{FF2B5EF4-FFF2-40B4-BE49-F238E27FC236}">
                <a16:creationId xmlns:a16="http://schemas.microsoft.com/office/drawing/2014/main" id="{4A6D8FD8-692C-EA8B-5BE7-A9D8E3BF1278}"/>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2-2 • Exemple de l’étudiant </a:t>
            </a:r>
            <a:endParaRPr lang="fr-FR" sz="1400" b="0" dirty="0">
              <a:solidFill>
                <a:srgbClr val="9C258D"/>
              </a:solidFill>
              <a:latin typeface="Segoe UI" panose="020B0502040204020203" pitchFamily="34" charset="0"/>
              <a:ea typeface="+mn-ea"/>
              <a:cs typeface="Segoe UI" panose="020B0502040204020203" pitchFamily="34" charset="0"/>
            </a:endParaRPr>
          </a:p>
        </p:txBody>
      </p:sp>
      <p:sp>
        <p:nvSpPr>
          <p:cNvPr id="11" name="Rectangle 10">
            <a:extLst>
              <a:ext uri="{FF2B5EF4-FFF2-40B4-BE49-F238E27FC236}">
                <a16:creationId xmlns:a16="http://schemas.microsoft.com/office/drawing/2014/main" id="{5D59C3AD-85F1-4DB5-94D1-CEDB99272029}"/>
              </a:ext>
            </a:extLst>
          </p:cNvPr>
          <p:cNvSpPr/>
          <p:nvPr/>
        </p:nvSpPr>
        <p:spPr>
          <a:xfrm>
            <a:off x="1990531" y="1075971"/>
            <a:ext cx="6395538" cy="867218"/>
          </a:xfrm>
          <a:prstGeom prst="rect">
            <a:avLst/>
          </a:prstGeom>
          <a:noFill/>
          <a:ln>
            <a:solidFill>
              <a:srgbClr val="9C258C"/>
            </a:solid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216000" bIns="0" rtlCol="0" anchor="ctr">
            <a:noAutofit/>
          </a:bodyPr>
          <a:lstStyle/>
          <a:p>
            <a:pPr>
              <a:spcAft>
                <a:spcPts val="300"/>
              </a:spcAft>
            </a:pPr>
            <a:r>
              <a:rPr lang="fr-FR" altLang="fr-FR" sz="1000" b="1" dirty="0">
                <a:solidFill>
                  <a:srgbClr val="252525"/>
                </a:solidFill>
                <a:latin typeface="Segoe UI" panose="020B0502040204020203" pitchFamily="34" charset="0"/>
                <a:cs typeface="Segoe UI" panose="020B0502040204020203" pitchFamily="34" charset="0"/>
              </a:rPr>
              <a:t>Un adolescent de 15 ans « pirate » le système de son collège pour améliorer ses notes</a:t>
            </a:r>
            <a:r>
              <a:rPr lang="fr-FR" sz="1000" b="1" dirty="0">
                <a:solidFill>
                  <a:srgbClr val="252525"/>
                </a:solidFill>
                <a:latin typeface="Segoe UI" panose="020B0502040204020203" pitchFamily="34" charset="0"/>
                <a:cs typeface="Segoe UI" panose="020B0502040204020203" pitchFamily="34" charset="0"/>
              </a:rPr>
              <a:t> </a:t>
            </a:r>
          </a:p>
          <a:p>
            <a:pPr>
              <a:spcBef>
                <a:spcPct val="0"/>
              </a:spcBef>
            </a:pPr>
            <a:r>
              <a:rPr lang="fr-FR" altLang="fr-FR" sz="1000" dirty="0">
                <a:solidFill>
                  <a:srgbClr val="252525"/>
                </a:solidFill>
                <a:latin typeface="Segoe UI" panose="020B0502040204020203" pitchFamily="34" charset="0"/>
                <a:cs typeface="Segoe UI" panose="020B0502040204020203" pitchFamily="34" charset="0"/>
              </a:rPr>
              <a:t>Un adolescent de quinze ans a été interpellé pour s'être introduit dans le système informatique de son collège dans le but de modifier ses résultats scolaires. [...]</a:t>
            </a:r>
          </a:p>
          <a:p>
            <a:pPr algn="r">
              <a:spcBef>
                <a:spcPct val="0"/>
              </a:spcBef>
              <a:spcAft>
                <a:spcPts val="600"/>
              </a:spcAft>
            </a:pPr>
            <a:r>
              <a:rPr lang="fr-FR" altLang="fr-FR" sz="800" i="1" dirty="0">
                <a:solidFill>
                  <a:srgbClr val="252525"/>
                </a:solidFill>
                <a:latin typeface="Segoe UI" panose="020B0502040204020203" pitchFamily="34" charset="0"/>
                <a:cs typeface="Segoe UI" panose="020B0502040204020203" pitchFamily="34" charset="0"/>
              </a:rPr>
              <a:t>[Sources Internet : Le Point.fr et </a:t>
            </a:r>
            <a:r>
              <a:rPr lang="fr-FR" altLang="fr-FR" sz="800" i="1" dirty="0" err="1">
                <a:solidFill>
                  <a:srgbClr val="252525"/>
                </a:solidFill>
                <a:latin typeface="Segoe UI" panose="020B0502040204020203" pitchFamily="34" charset="0"/>
                <a:cs typeface="Segoe UI" panose="020B0502040204020203" pitchFamily="34" charset="0"/>
              </a:rPr>
              <a:t>ZDNet</a:t>
            </a:r>
            <a:r>
              <a:rPr lang="fr-FR" altLang="fr-FR" sz="800" i="1" dirty="0">
                <a:solidFill>
                  <a:srgbClr val="252525"/>
                </a:solidFill>
                <a:latin typeface="Segoe UI" panose="020B0502040204020203" pitchFamily="34" charset="0"/>
                <a:cs typeface="Segoe UI" panose="020B0502040204020203" pitchFamily="34" charset="0"/>
              </a:rPr>
              <a:t>]</a:t>
            </a:r>
          </a:p>
        </p:txBody>
      </p:sp>
      <p:graphicFrame>
        <p:nvGraphicFramePr>
          <p:cNvPr id="12" name="Tableau 11">
            <a:extLst>
              <a:ext uri="{FF2B5EF4-FFF2-40B4-BE49-F238E27FC236}">
                <a16:creationId xmlns:a16="http://schemas.microsoft.com/office/drawing/2014/main" id="{0E541B92-A946-405E-9F4F-30E9B0BD7FC2}"/>
              </a:ext>
            </a:extLst>
          </p:cNvPr>
          <p:cNvGraphicFramePr>
            <a:graphicFrameLocks noGrp="1"/>
          </p:cNvGraphicFramePr>
          <p:nvPr>
            <p:extLst>
              <p:ext uri="{D42A27DB-BD31-4B8C-83A1-F6EECF244321}">
                <p14:modId xmlns:p14="http://schemas.microsoft.com/office/powerpoint/2010/main" val="276434758"/>
              </p:ext>
            </p:extLst>
          </p:nvPr>
        </p:nvGraphicFramePr>
        <p:xfrm>
          <a:off x="1990531" y="2111869"/>
          <a:ext cx="6395538" cy="2700000"/>
        </p:xfrm>
        <a:graphic>
          <a:graphicData uri="http://schemas.openxmlformats.org/drawingml/2006/table">
            <a:tbl>
              <a:tblPr/>
              <a:tblGrid>
                <a:gridCol w="2053149">
                  <a:extLst>
                    <a:ext uri="{9D8B030D-6E8A-4147-A177-3AD203B41FA5}">
                      <a16:colId xmlns:a16="http://schemas.microsoft.com/office/drawing/2014/main" val="20000"/>
                    </a:ext>
                  </a:extLst>
                </a:gridCol>
                <a:gridCol w="4342389">
                  <a:extLst>
                    <a:ext uri="{9D8B030D-6E8A-4147-A177-3AD203B41FA5}">
                      <a16:colId xmlns:a16="http://schemas.microsoft.com/office/drawing/2014/main" val="20001"/>
                    </a:ext>
                  </a:extLst>
                </a:gridCol>
              </a:tblGrid>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50" b="1" i="0" u="none" strike="noStrike" cap="all" dirty="0">
                        <a:solidFill>
                          <a:schemeClr val="bg1"/>
                        </a:solidFill>
                        <a:effectLst/>
                        <a:latin typeface="Calibri" panose="020F0502020204030204" pitchFamily="34" charset="0"/>
                      </a:endParaRP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50" b="1" i="0" u="none" strike="noStrike" kern="1200" dirty="0">
                          <a:solidFill>
                            <a:schemeClr val="bg1"/>
                          </a:solidFill>
                          <a:effectLst/>
                          <a:latin typeface="Segoe UI" panose="020B0502040204020203" pitchFamily="34" charset="0"/>
                          <a:ea typeface="+mn-ea"/>
                          <a:cs typeface="Segoe UI" panose="020B0502040204020203" pitchFamily="34" charset="0"/>
                        </a:rPr>
                        <a:t>Attaque</a:t>
                      </a:r>
                    </a:p>
                  </a:txBody>
                  <a:tcPr marL="53998" marR="53998"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C"/>
                    </a:solidFill>
                  </a:tcPr>
                </a:tc>
                <a:extLst>
                  <a:ext uri="{0D108BD9-81ED-4DB2-BD59-A6C34878D82A}">
                    <a16:rowId xmlns:a16="http://schemas.microsoft.com/office/drawing/2014/main" val="10000"/>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Valeur 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Résultats scolaires (information)</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Bien 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Système informatique de gestion des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92005414"/>
                  </a:ext>
                </a:extLst>
              </a:tr>
              <a:tr h="25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Évènement 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Les résultats scolaires d’un ou plusieurs collégiens sont erronées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sur la poursuite d’études des collégiens</a:t>
                      </a:r>
                    </a:p>
                    <a:p>
                      <a:pPr marL="92075" indent="-92075" algn="l" defTabSz="914400" rtl="0" eaLnBrk="1" fontAlgn="ctr" latinLnBrk="0" hangingPunct="1">
                        <a:buFont typeface="Arial" panose="020B0604020202020204" pitchFamily="34" charset="0"/>
                        <a:buChar char="•"/>
                        <a:tabLst/>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Impact d’image vis-à-vis des autres établissements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Source 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Adolescent</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Objectif 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Modifier ses résultats scolaires</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7905182"/>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Motivation</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Forte motivation pour permettre son passage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80376923"/>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Ressources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Accès à un simple ordinateur</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6041744"/>
                  </a:ext>
                </a:extLst>
              </a:tr>
              <a:tr h="252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50" b="1" i="0" u="none" strike="noStrike" kern="1200" dirty="0">
                          <a:solidFill>
                            <a:srgbClr val="9C258D"/>
                          </a:solidFill>
                          <a:effectLst/>
                          <a:latin typeface="Segoe UI" panose="020B0502040204020203" pitchFamily="34" charset="0"/>
                          <a:ea typeface="+mn-ea"/>
                          <a:cs typeface="Segoe UI" panose="020B0502040204020203" pitchFamily="34" charset="0"/>
                        </a:rPr>
                        <a:t>Activité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950" b="0" i="0" u="none" strike="noStrike" kern="1200" dirty="0">
                          <a:solidFill>
                            <a:srgbClr val="252525"/>
                          </a:solidFill>
                          <a:effectLst/>
                          <a:latin typeface="Segoe UI" panose="020B0502040204020203" pitchFamily="34" charset="0"/>
                          <a:ea typeface="+mn-ea"/>
                          <a:cs typeface="Segoe UI" panose="020B0502040204020203" pitchFamily="34" charset="0"/>
                        </a:rPr>
                        <a:t>Non évaluée</a:t>
                      </a: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16" name="Image 15">
            <a:extLst>
              <a:ext uri="{FF2B5EF4-FFF2-40B4-BE49-F238E27FC236}">
                <a16:creationId xmlns:a16="http://schemas.microsoft.com/office/drawing/2014/main" id="{127BD637-CBCE-465C-80E3-CE4D58BB6C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85698" y="141619"/>
            <a:ext cx="731250" cy="720000"/>
          </a:xfrm>
          <a:prstGeom prst="rect">
            <a:avLst/>
          </a:prstGeom>
        </p:spPr>
      </p:pic>
    </p:spTree>
    <p:extLst>
      <p:ext uri="{BB962C8B-B14F-4D97-AF65-F5344CB8AC3E}">
        <p14:creationId xmlns:p14="http://schemas.microsoft.com/office/powerpoint/2010/main" val="176552537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ulle narrative : rectangle 1">
            <a:extLst>
              <a:ext uri="{FF2B5EF4-FFF2-40B4-BE49-F238E27FC236}">
                <a16:creationId xmlns:a16="http://schemas.microsoft.com/office/drawing/2014/main" id="{F01BAF3B-1B69-4980-971D-D1DEC787D5C4}"/>
              </a:ext>
            </a:extLst>
          </p:cNvPr>
          <p:cNvSpPr/>
          <p:nvPr/>
        </p:nvSpPr>
        <p:spPr>
          <a:xfrm>
            <a:off x="6362592" y="3223516"/>
            <a:ext cx="2126563" cy="785230"/>
          </a:xfrm>
          <a:prstGeom prst="wedgeRectCallout">
            <a:avLst>
              <a:gd name="adj1" fmla="val -73382"/>
              <a:gd name="adj2" fmla="val -9615"/>
            </a:avLst>
          </a:prstGeom>
          <a:solidFill>
            <a:schemeClr val="bg1"/>
          </a:solidFill>
          <a:ln>
            <a:solidFill>
              <a:srgbClr val="9C258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fr-FR"/>
          </a:p>
        </p:txBody>
      </p:sp>
      <p:pic>
        <p:nvPicPr>
          <p:cNvPr id="3" name="Image 2">
            <a:extLst>
              <a:ext uri="{FF2B5EF4-FFF2-40B4-BE49-F238E27FC236}">
                <a16:creationId xmlns:a16="http://schemas.microsoft.com/office/drawing/2014/main" id="{4E035F62-5357-49E1-AFA4-5E6B8305CEB3}"/>
              </a:ext>
            </a:extLst>
          </p:cNvPr>
          <p:cNvPicPr>
            <a:picLocks noChangeAspect="1"/>
          </p:cNvPicPr>
          <p:nvPr/>
        </p:nvPicPr>
        <p:blipFill rotWithShape="1">
          <a:blip r:embed="rId4"/>
          <a:srcRect b="2405"/>
          <a:stretch/>
        </p:blipFill>
        <p:spPr>
          <a:xfrm>
            <a:off x="3197943" y="2931790"/>
            <a:ext cx="2775303" cy="2211710"/>
          </a:xfrm>
          <a:prstGeom prst="rect">
            <a:avLst/>
          </a:prstGeom>
        </p:spPr>
      </p:pic>
      <p:sp>
        <p:nvSpPr>
          <p:cNvPr id="4" name="Rectangle à coins arrondis 7">
            <a:extLst>
              <a:ext uri="{FF2B5EF4-FFF2-40B4-BE49-F238E27FC236}">
                <a16:creationId xmlns:a16="http://schemas.microsoft.com/office/drawing/2014/main" id="{B246C8BB-C4C3-4C29-BD2E-1D47BBE30B1F}"/>
              </a:ext>
            </a:extLst>
          </p:cNvPr>
          <p:cNvSpPr/>
          <p:nvPr/>
        </p:nvSpPr>
        <p:spPr>
          <a:xfrm>
            <a:off x="2275839" y="1605280"/>
            <a:ext cx="2351441" cy="946801"/>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Quels sont les objectifs visés (OV) par chaque source de risque en termes d’effets recherchés ?</a:t>
            </a:r>
          </a:p>
        </p:txBody>
      </p:sp>
      <p:sp>
        <p:nvSpPr>
          <p:cNvPr id="5" name="Rectangle à coins arrondis 6">
            <a:extLst>
              <a:ext uri="{FF2B5EF4-FFF2-40B4-BE49-F238E27FC236}">
                <a16:creationId xmlns:a16="http://schemas.microsoft.com/office/drawing/2014/main" id="{CBF8C9DA-8735-4440-89F9-4043EB584150}"/>
              </a:ext>
            </a:extLst>
          </p:cNvPr>
          <p:cNvSpPr/>
          <p:nvPr/>
        </p:nvSpPr>
        <p:spPr>
          <a:xfrm>
            <a:off x="888525" y="3223515"/>
            <a:ext cx="2027853" cy="1099304"/>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sources de risque (SR) susceptibles de porter atteinte aux missions</a:t>
            </a:r>
          </a:p>
          <a:p>
            <a:pPr algn="ctr"/>
            <a:r>
              <a:rPr lang="fr-FR" sz="1200" i="1" dirty="0">
                <a:solidFill>
                  <a:schemeClr val="bg1">
                    <a:lumMod val="75000"/>
                  </a:schemeClr>
                </a:solidFill>
                <a:latin typeface="Segoe UI" panose="020B0502040204020203" pitchFamily="34" charset="0"/>
                <a:cs typeface="Segoe UI" panose="020B0502040204020203" pitchFamily="34" charset="0"/>
              </a:rPr>
              <a:t>de l’organisation ou à des intérêts supérieurs?</a:t>
            </a:r>
          </a:p>
        </p:txBody>
      </p:sp>
      <p:sp>
        <p:nvSpPr>
          <p:cNvPr id="6" name="Forme libre 3">
            <a:extLst>
              <a:ext uri="{FF2B5EF4-FFF2-40B4-BE49-F238E27FC236}">
                <a16:creationId xmlns:a16="http://schemas.microsoft.com/office/drawing/2014/main" id="{18066CE4-54AA-49F1-B031-4687FCD60816}"/>
              </a:ext>
            </a:extLst>
          </p:cNvPr>
          <p:cNvSpPr/>
          <p:nvPr/>
        </p:nvSpPr>
        <p:spPr>
          <a:xfrm>
            <a:off x="5361889" y="1605280"/>
            <a:ext cx="2458463" cy="1326510"/>
          </a:xfrm>
          <a:custGeom>
            <a:avLst/>
            <a:gdLst>
              <a:gd name="connsiteX0" fmla="*/ 331900 w 2458463"/>
              <a:gd name="connsiteY0" fmla="*/ 0 h 1730938"/>
              <a:gd name="connsiteX1" fmla="*/ 2458463 w 2458463"/>
              <a:gd name="connsiteY1" fmla="*/ 0 h 1730938"/>
              <a:gd name="connsiteX2" fmla="*/ 2458463 w 2458463"/>
              <a:gd name="connsiteY2" fmla="*/ 1350000 h 1730938"/>
              <a:gd name="connsiteX3" fmla="*/ 576800 w 2458463"/>
              <a:gd name="connsiteY3" fmla="*/ 1350000 h 1730938"/>
              <a:gd name="connsiteX4" fmla="*/ 0 w 2458463"/>
              <a:gd name="connsiteY4" fmla="*/ 1730938 h 1730938"/>
              <a:gd name="connsiteX5" fmla="*/ 331900 w 2458463"/>
              <a:gd name="connsiteY5" fmla="*/ 1269906 h 1730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463" h="1730938">
                <a:moveTo>
                  <a:pt x="331900" y="0"/>
                </a:moveTo>
                <a:lnTo>
                  <a:pt x="2458463" y="0"/>
                </a:lnTo>
                <a:lnTo>
                  <a:pt x="2458463" y="1350000"/>
                </a:lnTo>
                <a:lnTo>
                  <a:pt x="576800" y="1350000"/>
                </a:lnTo>
                <a:lnTo>
                  <a:pt x="0" y="1730938"/>
                </a:lnTo>
                <a:lnTo>
                  <a:pt x="331900" y="1269906"/>
                </a:lnTo>
                <a:close/>
              </a:path>
            </a:pathLst>
          </a:cu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à coins arrondis 11">
            <a:extLst>
              <a:ext uri="{FF2B5EF4-FFF2-40B4-BE49-F238E27FC236}">
                <a16:creationId xmlns:a16="http://schemas.microsoft.com/office/drawing/2014/main" id="{D7C7EF6B-9B8E-45DA-B765-5CCBED082D29}"/>
              </a:ext>
            </a:extLst>
          </p:cNvPr>
          <p:cNvSpPr/>
          <p:nvPr/>
        </p:nvSpPr>
        <p:spPr>
          <a:xfrm>
            <a:off x="5693789" y="1605280"/>
            <a:ext cx="2126563" cy="972478"/>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bg1">
                    <a:lumMod val="75000"/>
                  </a:schemeClr>
                </a:solidFill>
                <a:latin typeface="Segoe UI" panose="020B0502040204020203" pitchFamily="34" charset="0"/>
                <a:cs typeface="Segoe UI" panose="020B0502040204020203" pitchFamily="34" charset="0"/>
              </a:rPr>
              <a:t>Quelles sont les sont les caractéristiques des couples SR/OV? (e.g. motivation, activité connue ressources…)</a:t>
            </a:r>
          </a:p>
        </p:txBody>
      </p:sp>
      <p:sp>
        <p:nvSpPr>
          <p:cNvPr id="8" name="Rectangle à coins arrondis 11">
            <a:extLst>
              <a:ext uri="{FF2B5EF4-FFF2-40B4-BE49-F238E27FC236}">
                <a16:creationId xmlns:a16="http://schemas.microsoft.com/office/drawing/2014/main" id="{AE0EDE82-2337-43B4-B6B5-50FF3FBF7908}"/>
              </a:ext>
            </a:extLst>
          </p:cNvPr>
          <p:cNvSpPr/>
          <p:nvPr/>
        </p:nvSpPr>
        <p:spPr>
          <a:xfrm>
            <a:off x="6362592" y="3223515"/>
            <a:ext cx="2126563" cy="78523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fr-FR" sz="1200" i="1" dirty="0">
                <a:solidFill>
                  <a:schemeClr val="tx1"/>
                </a:solidFill>
                <a:latin typeface="Segoe UI" panose="020B0502040204020203" pitchFamily="34" charset="0"/>
                <a:cs typeface="Segoe UI" panose="020B0502040204020203" pitchFamily="34" charset="0"/>
              </a:rPr>
              <a:t>Quels sont les couples SR/OV les plus pertinents ?</a:t>
            </a:r>
          </a:p>
        </p:txBody>
      </p:sp>
      <p:sp>
        <p:nvSpPr>
          <p:cNvPr id="9" name="Bulle narrative : rectangle 8">
            <a:extLst>
              <a:ext uri="{FF2B5EF4-FFF2-40B4-BE49-F238E27FC236}">
                <a16:creationId xmlns:a16="http://schemas.microsoft.com/office/drawing/2014/main" id="{DFECCA60-0E25-47FD-B5BA-D1438E874BAD}"/>
              </a:ext>
            </a:extLst>
          </p:cNvPr>
          <p:cNvSpPr/>
          <p:nvPr/>
        </p:nvSpPr>
        <p:spPr>
          <a:xfrm>
            <a:off x="888525" y="3203846"/>
            <a:ext cx="2027853" cy="1118973"/>
          </a:xfrm>
          <a:prstGeom prst="wedgeRectCallout">
            <a:avLst>
              <a:gd name="adj1" fmla="val 76159"/>
              <a:gd name="adj2" fmla="val -15971"/>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Title 4">
            <a:extLst>
              <a:ext uri="{FF2B5EF4-FFF2-40B4-BE49-F238E27FC236}">
                <a16:creationId xmlns:a16="http://schemas.microsoft.com/office/drawing/2014/main" id="{E2E0BD69-4DE9-4414-8A30-D9C4EA49837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sz="1800" dirty="0">
                <a:solidFill>
                  <a:srgbClr val="252525"/>
                </a:solidFill>
                <a:latin typeface="Segoe UI" panose="020B0502040204020203" pitchFamily="34" charset="0"/>
                <a:ea typeface="+mn-ea"/>
                <a:cs typeface="Segoe UI" panose="020B0502040204020203" pitchFamily="34" charset="0"/>
              </a:rPr>
              <a:t>Sélectionner les couples SR/OV</a:t>
            </a:r>
            <a:endParaRPr lang="fr-FR" sz="1800" b="1" dirty="0">
              <a:solidFill>
                <a:srgbClr val="252525"/>
              </a:solidFill>
              <a:latin typeface="Segoe UI" panose="020B0502040204020203" pitchFamily="34" charset="0"/>
              <a:ea typeface="+mn-ea"/>
              <a:cs typeface="Segoe UI" panose="020B0502040204020203" pitchFamily="34" charset="0"/>
            </a:endParaRPr>
          </a:p>
        </p:txBody>
      </p:sp>
      <p:sp>
        <p:nvSpPr>
          <p:cNvPr id="11" name="ZoneTexte 10">
            <a:extLst>
              <a:ext uri="{FF2B5EF4-FFF2-40B4-BE49-F238E27FC236}">
                <a16:creationId xmlns:a16="http://schemas.microsoft.com/office/drawing/2014/main" id="{F3F70F11-48B6-46B2-96FD-3946F8A2C0AF}"/>
              </a:ext>
            </a:extLst>
          </p:cNvPr>
          <p:cNvSpPr txBox="1"/>
          <p:nvPr/>
        </p:nvSpPr>
        <p:spPr>
          <a:xfrm>
            <a:off x="1980000" y="540000"/>
            <a:ext cx="6437155" cy="215444"/>
          </a:xfrm>
          <a:prstGeom prst="rect">
            <a:avLst/>
          </a:prstGeom>
          <a:noFill/>
        </p:spPr>
        <p:txBody>
          <a:bodyPr wrap="square" lIns="0" tIns="0" rIns="0" bIns="0">
            <a:spAutoFit/>
          </a:bodyPr>
          <a:lstStyle>
            <a:defPPr>
              <a:defRPr lang="fr-FR"/>
            </a:defPPr>
            <a:lvl1pPr>
              <a:defRPr sz="1400">
                <a:solidFill>
                  <a:srgbClr val="9C258D"/>
                </a:solidFill>
                <a:latin typeface="Segoe UI" panose="020B0502040204020203" pitchFamily="34" charset="0"/>
                <a:cs typeface="Segoe UI" panose="020B0502040204020203" pitchFamily="34" charset="0"/>
              </a:defRPr>
            </a:lvl1pPr>
          </a:lstStyle>
          <a:p>
            <a:r>
              <a:rPr lang="fr-FR" dirty="0"/>
              <a:t>Activité 2-3 • Les questions à se poser </a:t>
            </a:r>
          </a:p>
        </p:txBody>
      </p:sp>
      <p:sp>
        <p:nvSpPr>
          <p:cNvPr id="12" name="Bulle narrative : rectangle 11">
            <a:extLst>
              <a:ext uri="{FF2B5EF4-FFF2-40B4-BE49-F238E27FC236}">
                <a16:creationId xmlns:a16="http://schemas.microsoft.com/office/drawing/2014/main" id="{DEDE2854-2A53-44FA-A322-65CC6EC6D68D}"/>
              </a:ext>
            </a:extLst>
          </p:cNvPr>
          <p:cNvSpPr/>
          <p:nvPr/>
        </p:nvSpPr>
        <p:spPr>
          <a:xfrm>
            <a:off x="2275839" y="1605280"/>
            <a:ext cx="2351441" cy="966470"/>
          </a:xfrm>
          <a:prstGeom prst="wedgeRectCallout">
            <a:avLst>
              <a:gd name="adj1" fmla="val 34298"/>
              <a:gd name="adj2" fmla="val 94176"/>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34925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909F7B0F-A336-45DB-B8F2-8E3DF1928CF9}"/>
              </a:ext>
            </a:extLst>
          </p:cNvPr>
          <p:cNvGraphicFramePr>
            <a:graphicFrameLocks noGrp="1"/>
          </p:cNvGraphicFramePr>
          <p:nvPr>
            <p:extLst/>
          </p:nvPr>
        </p:nvGraphicFramePr>
        <p:xfrm>
          <a:off x="1385887" y="1335724"/>
          <a:ext cx="6345396" cy="2736000"/>
        </p:xfrm>
        <a:graphic>
          <a:graphicData uri="http://schemas.openxmlformats.org/drawingml/2006/table">
            <a:tbl>
              <a:tblPr/>
              <a:tblGrid>
                <a:gridCol w="1008000">
                  <a:extLst>
                    <a:ext uri="{9D8B030D-6E8A-4147-A177-3AD203B41FA5}">
                      <a16:colId xmlns:a16="http://schemas.microsoft.com/office/drawing/2014/main" val="20000"/>
                    </a:ext>
                  </a:extLst>
                </a:gridCol>
                <a:gridCol w="936000">
                  <a:extLst>
                    <a:ext uri="{9D8B030D-6E8A-4147-A177-3AD203B41FA5}">
                      <a16:colId xmlns:a16="http://schemas.microsoft.com/office/drawing/2014/main" val="20002"/>
                    </a:ext>
                  </a:extLst>
                </a:gridCol>
                <a:gridCol w="1100349">
                  <a:extLst>
                    <a:ext uri="{9D8B030D-6E8A-4147-A177-3AD203B41FA5}">
                      <a16:colId xmlns:a16="http://schemas.microsoft.com/office/drawing/2014/main" val="20003"/>
                    </a:ext>
                  </a:extLst>
                </a:gridCol>
                <a:gridCol w="1100349">
                  <a:extLst>
                    <a:ext uri="{9D8B030D-6E8A-4147-A177-3AD203B41FA5}">
                      <a16:colId xmlns:a16="http://schemas.microsoft.com/office/drawing/2014/main" val="20004"/>
                    </a:ext>
                  </a:extLst>
                </a:gridCol>
                <a:gridCol w="1100349">
                  <a:extLst>
                    <a:ext uri="{9D8B030D-6E8A-4147-A177-3AD203B41FA5}">
                      <a16:colId xmlns:a16="http://schemas.microsoft.com/office/drawing/2014/main" val="20005"/>
                    </a:ext>
                  </a:extLst>
                </a:gridCol>
                <a:gridCol w="1100349">
                  <a:extLst>
                    <a:ext uri="{9D8B030D-6E8A-4147-A177-3AD203B41FA5}">
                      <a16:colId xmlns:a16="http://schemas.microsoft.com/office/drawing/2014/main" val="20006"/>
                    </a:ext>
                  </a:extLst>
                </a:gridCol>
              </a:tblGrid>
              <a:tr h="576000">
                <a:tc rowSpan="2"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000" b="1" i="0" u="none" strike="noStrike" cap="all" dirty="0">
                        <a:solidFill>
                          <a:schemeClr val="bg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rowSpan="2" h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000" b="1" i="0" u="none" strike="noStrike" cap="all" dirty="0">
                        <a:solidFill>
                          <a:schemeClr val="bg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ctr"/>
                      <a:r>
                        <a:rPr lang="fr-FR" sz="900" b="1" i="0" kern="1200" dirty="0">
                          <a:solidFill>
                            <a:schemeClr val="bg1"/>
                          </a:solidFill>
                          <a:latin typeface="Segoe UI" panose="020B0502040204020203" pitchFamily="34" charset="0"/>
                          <a:ea typeface="Verdana" charset="0"/>
                          <a:cs typeface="Segoe UI" panose="020B0502040204020203" pitchFamily="34" charset="0"/>
                        </a:rPr>
                        <a:t>RESSOURCES</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chemeClr val="bg1"/>
                          </a:solidFill>
                          <a:latin typeface="Segoe UI" panose="020B0502040204020203" pitchFamily="34" charset="0"/>
                          <a:ea typeface="+mn-ea"/>
                          <a:cs typeface="Segoe UI" panose="020B0502040204020203" pitchFamily="34" charset="0"/>
                        </a:rPr>
                        <a:t>Incluant les ressources financières, le niveau de compétences cyber, l’outillage,</a:t>
                      </a:r>
                      <a:br>
                        <a:rPr lang="fr-FR" sz="900" kern="1200" dirty="0">
                          <a:solidFill>
                            <a:schemeClr val="bg1"/>
                          </a:solidFill>
                          <a:latin typeface="Segoe UI" panose="020B0502040204020203" pitchFamily="34" charset="0"/>
                          <a:ea typeface="+mn-ea"/>
                          <a:cs typeface="Segoe UI" panose="020B0502040204020203" pitchFamily="34" charset="0"/>
                        </a:rPr>
                      </a:br>
                      <a:r>
                        <a:rPr lang="fr-FR" sz="900" kern="1200" dirty="0">
                          <a:solidFill>
                            <a:schemeClr val="bg1"/>
                          </a:solidFill>
                          <a:latin typeface="Segoe UI" panose="020B0502040204020203" pitchFamily="34" charset="0"/>
                          <a:ea typeface="+mn-ea"/>
                          <a:cs typeface="Segoe UI" panose="020B0502040204020203" pitchFamily="34" charset="0"/>
                        </a:rPr>
                        <a:t>le temps dont l’attaquant dispose pour réaliser l’attaque, etc.</a:t>
                      </a:r>
                    </a:p>
                  </a:txBody>
                  <a:tcPr marL="58828" marR="58828"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algn="ctr" fontAlgn="ctr"/>
                      <a:endParaRPr lang="fr-FR" sz="1200" b="1" i="0" u="none" strike="noStrike" cap="all" dirty="0">
                        <a:solidFill>
                          <a:schemeClr val="bg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fr-FR"/>
                    </a:p>
                  </a:txBody>
                  <a:tcPr/>
                </a:tc>
                <a:tc hMerge="1">
                  <a:txBody>
                    <a:bodyPr/>
                    <a:lstStyle/>
                    <a:p>
                      <a:pPr algn="ctr" fontAlgn="ctr"/>
                      <a:endParaRPr lang="fr-FR" sz="1200" b="1" i="0" u="none" strike="noStrike" cap="all" dirty="0">
                        <a:solidFill>
                          <a:schemeClr val="bg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32000">
                <a:tc gridSpan="2"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dirty="0">
                        <a:solidFill>
                          <a:schemeClr val="tx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00" b="0" i="0" u="none" strike="noStrike" dirty="0">
                        <a:solidFill>
                          <a:schemeClr val="tx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Ressources limitées</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Ressources significatives</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Ressources importantes</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Ressources illimitées</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32000">
                <a:tc rowSpan="4">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300"/>
                        </a:spcAft>
                        <a:buClrTx/>
                        <a:buSzTx/>
                        <a:buFontTx/>
                        <a:buNone/>
                        <a:tabLst/>
                        <a:defRPr/>
                      </a:pPr>
                      <a:r>
                        <a:rPr lang="fr-FR" sz="900" b="1" kern="1200" dirty="0">
                          <a:solidFill>
                            <a:schemeClr val="bg1"/>
                          </a:solidFill>
                          <a:latin typeface="Segoe UI" panose="020B0502040204020203" pitchFamily="34" charset="0"/>
                          <a:ea typeface="+mn-ea"/>
                          <a:cs typeface="Segoe UI" panose="020B0502040204020203" pitchFamily="34" charset="0"/>
                        </a:rPr>
                        <a:t>MOTIVATION</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chemeClr val="bg1"/>
                          </a:solidFill>
                          <a:latin typeface="Segoe UI" panose="020B0502040204020203" pitchFamily="34" charset="0"/>
                          <a:ea typeface="+mn-ea"/>
                          <a:cs typeface="Segoe UI" panose="020B0502040204020203" pitchFamily="34" charset="0"/>
                        </a:rPr>
                        <a:t>Intérêts, éléments qui poussent la  source de risque à atteindre son objectif</a:t>
                      </a:r>
                    </a:p>
                  </a:txBody>
                  <a:tcPr marL="108000" marR="10800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Fortement</a:t>
                      </a:r>
                      <a:br>
                        <a:rPr lang="fr-FR" sz="900" b="0" kern="1200" dirty="0">
                          <a:solidFill>
                            <a:srgbClr val="9C258D"/>
                          </a:solidFill>
                          <a:latin typeface="Segoe UI" panose="020B0502040204020203" pitchFamily="34" charset="0"/>
                          <a:ea typeface="+mn-ea"/>
                          <a:cs typeface="Segoe UI" panose="020B0502040204020203" pitchFamily="34" charset="0"/>
                        </a:rPr>
                      </a:br>
                      <a:r>
                        <a:rPr lang="fr-FR" sz="900" b="0" kern="1200" dirty="0">
                          <a:solidFill>
                            <a:srgbClr val="9C258D"/>
                          </a:solidFill>
                          <a:latin typeface="Segoe UI" panose="020B0502040204020203" pitchFamily="34" charset="0"/>
                          <a:ea typeface="+mn-ea"/>
                          <a:cs typeface="Segoe UI" panose="020B0502040204020203" pitchFamily="34" charset="0"/>
                        </a:rPr>
                        <a:t>motivé</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Moyennement pertinent</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Plutôt</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algn="ctr" defTabSz="914400" rtl="0" eaLnBrk="1" fontAlgn="ctr" latinLnBrk="0" hangingPunct="1"/>
                      <a:r>
                        <a:rPr lang="fr-FR" sz="850" b="1" kern="1200" dirty="0">
                          <a:solidFill>
                            <a:schemeClr val="bg1"/>
                          </a:solidFill>
                          <a:latin typeface="Segoe UI" panose="020B0502040204020203" pitchFamily="34" charset="0"/>
                          <a:ea typeface="+mn-ea"/>
                          <a:cs typeface="Segoe UI" panose="020B0502040204020203" pitchFamily="34" charset="0"/>
                        </a:rPr>
                        <a:t>Très</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D20"/>
                    </a:solidFill>
                  </a:tcPr>
                </a:tc>
                <a:tc>
                  <a:txBody>
                    <a:bodyPr/>
                    <a:lstStyle/>
                    <a:p>
                      <a:pPr marL="0" algn="ctr" defTabSz="914400" rtl="0" eaLnBrk="1" fontAlgn="ctr" latinLnBrk="0" hangingPunct="1"/>
                      <a:r>
                        <a:rPr lang="fr-FR" sz="850" b="1" kern="1200" dirty="0">
                          <a:solidFill>
                            <a:schemeClr val="bg1"/>
                          </a:solidFill>
                          <a:latin typeface="Segoe UI" panose="020B0502040204020203" pitchFamily="34" charset="0"/>
                          <a:ea typeface="+mn-ea"/>
                          <a:cs typeface="Segoe UI" panose="020B0502040204020203" pitchFamily="34" charset="0"/>
                        </a:rPr>
                        <a:t>Très</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D20"/>
                    </a:solidFill>
                  </a:tcPr>
                </a:tc>
                <a:extLst>
                  <a:ext uri="{0D108BD9-81ED-4DB2-BD59-A6C34878D82A}">
                    <a16:rowId xmlns:a16="http://schemas.microsoft.com/office/drawing/2014/main" val="10003"/>
                  </a:ext>
                </a:extLst>
              </a:tr>
              <a:tr h="43200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Assez motivé</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Moyennement pertinent</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Plutôt</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algn="ctr" defTabSz="914400" rtl="0" eaLnBrk="1" fontAlgn="ctr" latinLnBrk="0" hangingPunct="1"/>
                      <a:r>
                        <a:rPr lang="fr-FR" sz="850" b="1" kern="1200" dirty="0">
                          <a:solidFill>
                            <a:schemeClr val="bg1"/>
                          </a:solidFill>
                          <a:latin typeface="Segoe UI" panose="020B0502040204020203" pitchFamily="34" charset="0"/>
                          <a:ea typeface="+mn-ea"/>
                          <a:cs typeface="Segoe UI" panose="020B0502040204020203" pitchFamily="34" charset="0"/>
                        </a:rPr>
                        <a:t>Plutôt</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Très</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91D20"/>
                    </a:solidFill>
                  </a:tcPr>
                </a:tc>
                <a:extLst>
                  <a:ext uri="{0D108BD9-81ED-4DB2-BD59-A6C34878D82A}">
                    <a16:rowId xmlns:a16="http://schemas.microsoft.com/office/drawing/2014/main" val="10004"/>
                  </a:ext>
                </a:extLst>
              </a:tr>
              <a:tr h="432000">
                <a:tc vMerge="1">
                  <a:txBody>
                    <a:bodyPr/>
                    <a:lstStyle/>
                    <a:p>
                      <a:endParaRPr lang="fr-FR"/>
                    </a:p>
                  </a:txBody>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Peu motivé</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Peu</a:t>
                      </a:r>
                      <a:br>
                        <a:rPr lang="fr-FR" sz="850" b="1" kern="1200" dirty="0">
                          <a:solidFill>
                            <a:schemeClr val="tx1"/>
                          </a:solidFill>
                          <a:latin typeface="Segoe UI" panose="020B0502040204020203" pitchFamily="34" charset="0"/>
                          <a:ea typeface="+mn-ea"/>
                          <a:cs typeface="Segoe UI" panose="020B0502040204020203" pitchFamily="34" charset="0"/>
                        </a:rPr>
                      </a:br>
                      <a:r>
                        <a:rPr lang="fr-FR" sz="850" b="1" kern="1200" dirty="0">
                          <a:solidFill>
                            <a:schemeClr val="tx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algn="ctr" defTabSz="914400" rtl="0" eaLnBrk="1" fontAlgn="ctr" latinLnBrk="0" hangingPunct="1"/>
                      <a:r>
                        <a:rPr lang="fr-FR" sz="850" b="1" kern="1200" dirty="0">
                          <a:solidFill>
                            <a:schemeClr val="tx1"/>
                          </a:solidFill>
                          <a:latin typeface="Segoe UI" panose="020B0502040204020203" pitchFamily="34" charset="0"/>
                          <a:ea typeface="+mn-ea"/>
                          <a:cs typeface="Segoe UI" panose="020B0502040204020203" pitchFamily="34" charset="0"/>
                        </a:rPr>
                        <a:t>Moyennement 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Plutôt</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Plutôt</a:t>
                      </a:r>
                    </a:p>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5"/>
                  </a:ext>
                </a:extLst>
              </a:tr>
              <a:tr h="43200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0" hangingPunct="1"/>
                      <a:r>
                        <a:rPr lang="fr-FR" sz="900" b="0" kern="1200" dirty="0">
                          <a:solidFill>
                            <a:srgbClr val="9C258D"/>
                          </a:solidFill>
                          <a:latin typeface="Segoe UI" panose="020B0502040204020203" pitchFamily="34" charset="0"/>
                          <a:ea typeface="+mn-ea"/>
                          <a:cs typeface="Segoe UI" panose="020B0502040204020203" pitchFamily="34" charset="0"/>
                        </a:rPr>
                        <a:t>Très peu</a:t>
                      </a:r>
                      <a:br>
                        <a:rPr lang="fr-FR" sz="900" b="0" kern="1200" dirty="0">
                          <a:solidFill>
                            <a:srgbClr val="9C258D"/>
                          </a:solidFill>
                          <a:latin typeface="Segoe UI" panose="020B0502040204020203" pitchFamily="34" charset="0"/>
                          <a:ea typeface="+mn-ea"/>
                          <a:cs typeface="Segoe UI" panose="020B0502040204020203" pitchFamily="34" charset="0"/>
                        </a:rPr>
                      </a:br>
                      <a:r>
                        <a:rPr lang="fr-FR" sz="900" b="0" kern="1200" dirty="0">
                          <a:solidFill>
                            <a:srgbClr val="9C258D"/>
                          </a:solidFill>
                          <a:latin typeface="Segoe UI" panose="020B0502040204020203" pitchFamily="34" charset="0"/>
                          <a:ea typeface="+mn-ea"/>
                          <a:cs typeface="Segoe UI" panose="020B0502040204020203" pitchFamily="34" charset="0"/>
                        </a:rPr>
                        <a:t>motivé</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850" b="1" kern="1200" dirty="0">
                          <a:solidFill>
                            <a:schemeClr val="tx1"/>
                          </a:solidFill>
                          <a:latin typeface="Segoe UI" panose="020B0502040204020203" pitchFamily="34" charset="0"/>
                          <a:ea typeface="+mn-ea"/>
                          <a:cs typeface="Segoe UI" panose="020B0502040204020203" pitchFamily="34" charset="0"/>
                        </a:rPr>
                        <a:t>Peu</a:t>
                      </a:r>
                      <a:br>
                        <a:rPr lang="fr-FR" sz="850" b="1" kern="1200" dirty="0">
                          <a:solidFill>
                            <a:schemeClr val="tx1"/>
                          </a:solidFill>
                          <a:latin typeface="Segoe UI" panose="020B0502040204020203" pitchFamily="34" charset="0"/>
                          <a:ea typeface="+mn-ea"/>
                          <a:cs typeface="Segoe UI" panose="020B0502040204020203" pitchFamily="34" charset="0"/>
                        </a:rPr>
                      </a:br>
                      <a:r>
                        <a:rPr lang="fr-FR" sz="850" b="1" kern="1200" dirty="0">
                          <a:solidFill>
                            <a:schemeClr val="tx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Peu</a:t>
                      </a:r>
                      <a:br>
                        <a:rPr lang="fr-FR" sz="850" b="1" kern="1200" dirty="0">
                          <a:solidFill>
                            <a:schemeClr val="tx1"/>
                          </a:solidFill>
                          <a:latin typeface="Segoe UI" panose="020B0502040204020203" pitchFamily="34" charset="0"/>
                          <a:ea typeface="+mn-ea"/>
                          <a:cs typeface="Segoe UI" panose="020B0502040204020203" pitchFamily="34" charset="0"/>
                        </a:rPr>
                      </a:br>
                      <a:r>
                        <a:rPr lang="fr-FR" sz="850" b="1" kern="1200" dirty="0">
                          <a:solidFill>
                            <a:schemeClr val="tx1"/>
                          </a:solidFill>
                          <a:latin typeface="Segoe UI" panose="020B0502040204020203" pitchFamily="34" charset="0"/>
                          <a:ea typeface="+mn-ea"/>
                          <a:cs typeface="Segoe UI" panose="020B0502040204020203" pitchFamily="34" charset="0"/>
                        </a:rPr>
                        <a:t>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Moyennement 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tx1"/>
                          </a:solidFill>
                          <a:latin typeface="Segoe UI" panose="020B0502040204020203" pitchFamily="34" charset="0"/>
                          <a:ea typeface="+mn-ea"/>
                          <a:cs typeface="Segoe UI" panose="020B0502040204020203" pitchFamily="34" charset="0"/>
                        </a:rPr>
                        <a:t>Moyennement pertinent</a:t>
                      </a:r>
                    </a:p>
                  </a:txBody>
                  <a:tcPr marL="44121" marR="44121"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6"/>
                  </a:ext>
                </a:extLst>
              </a:tr>
            </a:tbl>
          </a:graphicData>
        </a:graphic>
      </p:graphicFrame>
      <p:sp>
        <p:nvSpPr>
          <p:cNvPr id="3" name="Espace réservé du contenu 2">
            <a:extLst>
              <a:ext uri="{FF2B5EF4-FFF2-40B4-BE49-F238E27FC236}">
                <a16:creationId xmlns:a16="http://schemas.microsoft.com/office/drawing/2014/main" id="{8EA83F18-1269-4F9E-B4DF-0A31F89112D9}"/>
              </a:ext>
            </a:extLst>
          </p:cNvPr>
          <p:cNvSpPr txBox="1">
            <a:spLocks/>
          </p:cNvSpPr>
          <p:nvPr/>
        </p:nvSpPr>
        <p:spPr>
          <a:xfrm>
            <a:off x="2310903" y="4366980"/>
            <a:ext cx="4522194" cy="330994"/>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Aft>
                <a:spcPts val="450"/>
              </a:spcAft>
              <a:buNone/>
              <a:defRPr/>
            </a:pPr>
            <a:r>
              <a:rPr lang="fr-FR" sz="1200" b="1" dirty="0">
                <a:solidFill>
                  <a:srgbClr val="252525"/>
                </a:solidFill>
                <a:latin typeface="Segoe UI" panose="020B0502040204020203" pitchFamily="34" charset="0"/>
                <a:cs typeface="Segoe UI" panose="020B0502040204020203" pitchFamily="34" charset="0"/>
              </a:rPr>
              <a:t>Degré de Pertinence d’un couple SR/OV</a:t>
            </a:r>
          </a:p>
        </p:txBody>
      </p:sp>
      <p:cxnSp>
        <p:nvCxnSpPr>
          <p:cNvPr id="4" name="Connecteur droit avec flèche 3">
            <a:extLst>
              <a:ext uri="{FF2B5EF4-FFF2-40B4-BE49-F238E27FC236}">
                <a16:creationId xmlns:a16="http://schemas.microsoft.com/office/drawing/2014/main" id="{23EFBC0B-73A9-4529-A446-A4AD13B9D414}"/>
              </a:ext>
            </a:extLst>
          </p:cNvPr>
          <p:cNvCxnSpPr>
            <a:cxnSpLocks/>
          </p:cNvCxnSpPr>
          <p:nvPr/>
        </p:nvCxnSpPr>
        <p:spPr>
          <a:xfrm>
            <a:off x="4572000" y="4071724"/>
            <a:ext cx="0" cy="295256"/>
          </a:xfrm>
          <a:prstGeom prst="straightConnector1">
            <a:avLst/>
          </a:prstGeom>
          <a:noFill/>
          <a:ln w="34925">
            <a:solidFill>
              <a:srgbClr val="9C258D"/>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 name="Title 4">
            <a:extLst>
              <a:ext uri="{FF2B5EF4-FFF2-40B4-BE49-F238E27FC236}">
                <a16:creationId xmlns:a16="http://schemas.microsoft.com/office/drawing/2014/main" id="{6A4ED781-62E5-42FA-BB48-3D9535A3F8D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dirty="0">
                <a:solidFill>
                  <a:srgbClr val="252525"/>
                </a:solidFill>
                <a:latin typeface="Segoe UI" panose="020B0502040204020203" pitchFamily="34" charset="0"/>
                <a:cs typeface="Segoe UI" panose="020B0502040204020203" pitchFamily="34" charset="0"/>
              </a:rPr>
              <a:t>Évaluer les couples SR/OV</a:t>
            </a:r>
          </a:p>
        </p:txBody>
      </p:sp>
      <p:sp>
        <p:nvSpPr>
          <p:cNvPr id="6" name="ZoneTexte 5">
            <a:extLst>
              <a:ext uri="{FF2B5EF4-FFF2-40B4-BE49-F238E27FC236}">
                <a16:creationId xmlns:a16="http://schemas.microsoft.com/office/drawing/2014/main" id="{4B5A2953-A5E2-486C-85A7-CF1047FAA709}"/>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7445054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au 1">
            <a:extLst>
              <a:ext uri="{FF2B5EF4-FFF2-40B4-BE49-F238E27FC236}">
                <a16:creationId xmlns:a16="http://schemas.microsoft.com/office/drawing/2014/main" id="{5F374114-63BD-4AE2-9DEF-F521F96BCC9B}"/>
              </a:ext>
            </a:extLst>
          </p:cNvPr>
          <p:cNvGraphicFramePr>
            <a:graphicFrameLocks noGrp="1"/>
          </p:cNvGraphicFramePr>
          <p:nvPr>
            <p:extLst>
              <p:ext uri="{D42A27DB-BD31-4B8C-83A1-F6EECF244321}">
                <p14:modId xmlns:p14="http://schemas.microsoft.com/office/powerpoint/2010/main" val="3559339776"/>
              </p:ext>
            </p:extLst>
          </p:nvPr>
        </p:nvGraphicFramePr>
        <p:xfrm>
          <a:off x="1386000" y="1413987"/>
          <a:ext cx="6371999" cy="2873480"/>
        </p:xfrm>
        <a:graphic>
          <a:graphicData uri="http://schemas.openxmlformats.org/drawingml/2006/table">
            <a:tbl>
              <a:tblPr/>
              <a:tblGrid>
                <a:gridCol w="1096952">
                  <a:extLst>
                    <a:ext uri="{9D8B030D-6E8A-4147-A177-3AD203B41FA5}">
                      <a16:colId xmlns:a16="http://schemas.microsoft.com/office/drawing/2014/main" val="20000"/>
                    </a:ext>
                  </a:extLst>
                </a:gridCol>
                <a:gridCol w="2322957">
                  <a:extLst>
                    <a:ext uri="{9D8B030D-6E8A-4147-A177-3AD203B41FA5}">
                      <a16:colId xmlns:a16="http://schemas.microsoft.com/office/drawing/2014/main" val="20001"/>
                    </a:ext>
                  </a:extLst>
                </a:gridCol>
                <a:gridCol w="984030">
                  <a:extLst>
                    <a:ext uri="{9D8B030D-6E8A-4147-A177-3AD203B41FA5}">
                      <a16:colId xmlns:a16="http://schemas.microsoft.com/office/drawing/2014/main" val="20002"/>
                    </a:ext>
                  </a:extLst>
                </a:gridCol>
                <a:gridCol w="984030">
                  <a:extLst>
                    <a:ext uri="{9D8B030D-6E8A-4147-A177-3AD203B41FA5}">
                      <a16:colId xmlns:a16="http://schemas.microsoft.com/office/drawing/2014/main" val="20003"/>
                    </a:ext>
                  </a:extLst>
                </a:gridCol>
                <a:gridCol w="984030">
                  <a:extLst>
                    <a:ext uri="{9D8B030D-6E8A-4147-A177-3AD203B41FA5}">
                      <a16:colId xmlns:a16="http://schemas.microsoft.com/office/drawing/2014/main" val="20004"/>
                    </a:ext>
                  </a:extLst>
                </a:gridCol>
              </a:tblGrid>
              <a:tr h="3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9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rgbClr val="252525"/>
                          </a:solidFill>
                          <a:latin typeface="Segoe UI" panose="020B0502040204020203" pitchFamily="34" charset="0"/>
                          <a:ea typeface="+mn-ea"/>
                          <a:cs typeface="Segoe UI" panose="020B0502040204020203" pitchFamily="34" charset="0"/>
                        </a:rPr>
                        <a:t>Moyennement 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800" b="0" i="0" u="none" strike="noStrike" dirty="0">
                        <a:solidFill>
                          <a:schemeClr val="tx1"/>
                        </a:solidFill>
                        <a:effectLst/>
                        <a:latin typeface="Calibri" panose="020F0502020204030204" pitchFamily="34" charset="0"/>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800" b="0"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800" b="0"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800" b="1" i="0" u="none" strike="noStrike" dirty="0">
                        <a:solidFill>
                          <a:schemeClr val="bg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6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1"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0826264"/>
                  </a:ext>
                </a:extLst>
              </a:tr>
              <a:tr h="36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1"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0762806"/>
                  </a:ext>
                </a:extLst>
              </a:tr>
              <a:tr h="36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1"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05859299"/>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1"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60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b="1" i="0" u="none" strike="noStrike" dirty="0">
                        <a:solidFill>
                          <a:schemeClr val="tx1"/>
                        </a:solidFill>
                        <a:effectLst/>
                        <a:latin typeface="Calibri" panose="020F0502020204030204"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0"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800" b="1" i="0" u="none" strike="noStrike" kern="1200" dirty="0">
                        <a:solidFill>
                          <a:schemeClr val="tx1"/>
                        </a:solidFill>
                        <a:effectLst/>
                        <a:latin typeface="Calibri" panose="020F0502020204030204" pitchFamily="34" charset="0"/>
                        <a:ea typeface="+mn-ea"/>
                        <a:cs typeface="+mn-cs"/>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grpSp>
        <p:nvGrpSpPr>
          <p:cNvPr id="3" name="Groupe 2">
            <a:extLst>
              <a:ext uri="{FF2B5EF4-FFF2-40B4-BE49-F238E27FC236}">
                <a16:creationId xmlns:a16="http://schemas.microsoft.com/office/drawing/2014/main" id="{0B7E4A23-A00C-45B4-9C3A-36AA9F985935}"/>
              </a:ext>
            </a:extLst>
          </p:cNvPr>
          <p:cNvGrpSpPr>
            <a:grpSpLocks noChangeAspect="1"/>
          </p:cNvGrpSpPr>
          <p:nvPr/>
        </p:nvGrpSpPr>
        <p:grpSpPr>
          <a:xfrm>
            <a:off x="8287431" y="144000"/>
            <a:ext cx="726429" cy="720000"/>
            <a:chOff x="7980825" y="195574"/>
            <a:chExt cx="799071" cy="792000"/>
          </a:xfrm>
        </p:grpSpPr>
        <p:pic>
          <p:nvPicPr>
            <p:cNvPr id="4" name="Image 3">
              <a:extLst>
                <a:ext uri="{FF2B5EF4-FFF2-40B4-BE49-F238E27FC236}">
                  <a16:creationId xmlns:a16="http://schemas.microsoft.com/office/drawing/2014/main" id="{27692FB5-833D-42C8-A69E-C3F33FA04F52}"/>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42151FF1-2DA4-4849-8861-EB436102A78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6" name="Title 4">
            <a:extLst>
              <a:ext uri="{FF2B5EF4-FFF2-40B4-BE49-F238E27FC236}">
                <a16:creationId xmlns:a16="http://schemas.microsoft.com/office/drawing/2014/main" id="{5721E508-0D80-4255-88AE-AE6175480BD2}"/>
              </a:ext>
            </a:extLst>
          </p:cNvPr>
          <p:cNvSpPr txBox="1">
            <a:spLocks/>
          </p:cNvSpPr>
          <p:nvPr>
            <p:custDataLst>
              <p:tags r:id="rId1"/>
            </p:custDataLst>
          </p:nvPr>
        </p:nvSpPr>
        <p:spPr>
          <a:xfrm>
            <a:off x="1980000" y="144000"/>
            <a:ext cx="6840150" cy="269304"/>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750" b="1" dirty="0">
                <a:solidFill>
                  <a:srgbClr val="252525"/>
                </a:solidFill>
                <a:latin typeface="Segoe UI" panose="020B0502040204020203" pitchFamily="34" charset="0"/>
                <a:cs typeface="Segoe UI" panose="020B0502040204020203" pitchFamily="34" charset="0"/>
              </a:rPr>
              <a:t>Évaluer les couples SR/OV </a:t>
            </a:r>
            <a:r>
              <a:rPr lang="fr-FR" altLang="fr-FR" sz="1750" b="1">
                <a:solidFill>
                  <a:srgbClr val="252525"/>
                </a:solidFill>
                <a:latin typeface="Segoe UI" panose="020B0502040204020203" pitchFamily="34" charset="0"/>
                <a:cs typeface="Segoe UI" panose="020B0502040204020203" pitchFamily="34" charset="0"/>
              </a:rPr>
              <a:t>et sélectionner les plus pertinents</a:t>
            </a:r>
            <a:endParaRPr lang="fr-FR" altLang="fr-FR" sz="1750" b="1" dirty="0">
              <a:solidFill>
                <a:srgbClr val="252525"/>
              </a:solidFill>
              <a:latin typeface="Segoe UI" panose="020B0502040204020203" pitchFamily="34" charset="0"/>
              <a:cs typeface="Segoe UI" panose="020B0502040204020203" pitchFamily="34" charset="0"/>
            </a:endParaRPr>
          </a:p>
        </p:txBody>
      </p:sp>
      <p:sp>
        <p:nvSpPr>
          <p:cNvPr id="7" name="ZoneTexte 6">
            <a:extLst>
              <a:ext uri="{FF2B5EF4-FFF2-40B4-BE49-F238E27FC236}">
                <a16:creationId xmlns:a16="http://schemas.microsoft.com/office/drawing/2014/main" id="{35F30184-ECA4-4F34-B29D-4EB7DDD0126B}"/>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2528787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5A807B26-9955-762B-24E4-441FE3B0965B}"/>
              </a:ext>
            </a:extLst>
          </p:cNvPr>
          <p:cNvGraphicFramePr>
            <a:graphicFrameLocks noGrp="1"/>
          </p:cNvGraphicFramePr>
          <p:nvPr>
            <p:extLst>
              <p:ext uri="{D42A27DB-BD31-4B8C-83A1-F6EECF244321}">
                <p14:modId xmlns:p14="http://schemas.microsoft.com/office/powerpoint/2010/main" val="2890278316"/>
              </p:ext>
            </p:extLst>
          </p:nvPr>
        </p:nvGraphicFramePr>
        <p:xfrm>
          <a:off x="1386000" y="1420083"/>
          <a:ext cx="6371999" cy="2484444"/>
        </p:xfrm>
        <a:graphic>
          <a:graphicData uri="http://schemas.openxmlformats.org/drawingml/2006/table">
            <a:tbl>
              <a:tblPr/>
              <a:tblGrid>
                <a:gridCol w="1096952">
                  <a:extLst>
                    <a:ext uri="{9D8B030D-6E8A-4147-A177-3AD203B41FA5}">
                      <a16:colId xmlns:a16="http://schemas.microsoft.com/office/drawing/2014/main" val="20000"/>
                    </a:ext>
                  </a:extLst>
                </a:gridCol>
                <a:gridCol w="2322957">
                  <a:extLst>
                    <a:ext uri="{9D8B030D-6E8A-4147-A177-3AD203B41FA5}">
                      <a16:colId xmlns:a16="http://schemas.microsoft.com/office/drawing/2014/main" val="20001"/>
                    </a:ext>
                  </a:extLst>
                </a:gridCol>
                <a:gridCol w="984030">
                  <a:extLst>
                    <a:ext uri="{9D8B030D-6E8A-4147-A177-3AD203B41FA5}">
                      <a16:colId xmlns:a16="http://schemas.microsoft.com/office/drawing/2014/main" val="20002"/>
                    </a:ext>
                  </a:extLst>
                </a:gridCol>
                <a:gridCol w="984030">
                  <a:extLst>
                    <a:ext uri="{9D8B030D-6E8A-4147-A177-3AD203B41FA5}">
                      <a16:colId xmlns:a16="http://schemas.microsoft.com/office/drawing/2014/main" val="20003"/>
                    </a:ext>
                  </a:extLst>
                </a:gridCol>
                <a:gridCol w="984030">
                  <a:extLst>
                    <a:ext uri="{9D8B030D-6E8A-4147-A177-3AD203B41FA5}">
                      <a16:colId xmlns:a16="http://schemas.microsoft.com/office/drawing/2014/main" val="20004"/>
                    </a:ext>
                  </a:extLst>
                </a:gridCol>
              </a:tblGrid>
              <a:tr h="3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540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rgbClr val="252525"/>
                          </a:solidFill>
                          <a:latin typeface="Segoe UI" panose="020B0502040204020203" pitchFamily="34" charset="0"/>
                          <a:ea typeface="+mn-ea"/>
                          <a:cs typeface="Segoe UI" panose="020B0502040204020203" pitchFamily="34" charset="0"/>
                        </a:rPr>
                        <a:t>Moyennement 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Saboter la campagne nationale de vaccination</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chemeClr val="bg1"/>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Concurrent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Voler des informations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chemeClr val="bg1"/>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02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a:solidFill>
                            <a:srgbClr val="9C258D"/>
                          </a:solidFill>
                          <a:latin typeface="Segoe UI" panose="020B0502040204020203" pitchFamily="34" charset="0"/>
                          <a:ea typeface="+mn-ea"/>
                          <a:cs typeface="Segoe UI" panose="020B0502040204020203" pitchFamily="34" charset="0"/>
                        </a:rPr>
                        <a:t>Cyber-terroriste</a:t>
                      </a: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a:solidFill>
                            <a:srgbClr val="252525"/>
                          </a:solidFill>
                          <a:latin typeface="Segoe UI" panose="020B0502040204020203" pitchFamily="34" charset="0"/>
                          <a:ea typeface="+mn-ea"/>
                          <a:cs typeface="Segoe UI" panose="020B0502040204020203" pitchFamily="34" charset="0"/>
                        </a:rPr>
                        <a:t>Altérer la composition des vaccins à des fins de bioterrorisme</a:t>
                      </a: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1" name="Flèche droite 40">
            <a:extLst>
              <a:ext uri="{FF2B5EF4-FFF2-40B4-BE49-F238E27FC236}">
                <a16:creationId xmlns:a16="http://schemas.microsoft.com/office/drawing/2014/main" id="{D98428A4-57D1-480D-B464-1D54DFBB2C23}"/>
              </a:ext>
            </a:extLst>
          </p:cNvPr>
          <p:cNvSpPr/>
          <p:nvPr/>
        </p:nvSpPr>
        <p:spPr>
          <a:xfrm>
            <a:off x="1385887" y="4569619"/>
            <a:ext cx="223838" cy="33099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a:p>
        </p:txBody>
      </p:sp>
      <p:grpSp>
        <p:nvGrpSpPr>
          <p:cNvPr id="4" name="Groupe 3">
            <a:extLst>
              <a:ext uri="{FF2B5EF4-FFF2-40B4-BE49-F238E27FC236}">
                <a16:creationId xmlns:a16="http://schemas.microsoft.com/office/drawing/2014/main" id="{4C9B85F7-6C17-EE0A-7B80-8CF7138A59AB}"/>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6E6E28E5-3B77-DDD7-9BF5-814B7039BDE4}"/>
                </a:ext>
              </a:extLst>
            </p:cNvPr>
            <p:cNvPicPr>
              <a:picLocks noChangeAspect="1"/>
            </p:cNvPicPr>
            <p:nvPr/>
          </p:nvPicPr>
          <p:blipFill>
            <a:blip r:embed="rId4"/>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23B665A9-A378-0C12-B3CE-D75DC003025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A6550D26-6DE9-B2EB-C5AF-2ADB3FFEF15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a:solidFill>
                  <a:srgbClr val="252525"/>
                </a:solidFill>
                <a:latin typeface="Segoe UI" panose="020B0502040204020203" pitchFamily="34" charset="0"/>
                <a:cs typeface="Segoe UI" panose="020B0502040204020203" pitchFamily="34" charset="0"/>
              </a:rPr>
              <a:t>Sélectionner</a:t>
            </a:r>
            <a:r>
              <a:rPr lang="fr-FR" altLang="fr-FR" sz="1800" b="1" dirty="0">
                <a:solidFill>
                  <a:srgbClr val="252525"/>
                </a:solidFill>
                <a:latin typeface="Segoe UI" panose="020B0502040204020203" pitchFamily="34" charset="0"/>
                <a:cs typeface="Segoe UI" panose="020B0502040204020203" pitchFamily="34" charset="0"/>
              </a:rPr>
              <a:t> les couples SR/OV</a:t>
            </a:r>
          </a:p>
        </p:txBody>
      </p:sp>
      <p:sp>
        <p:nvSpPr>
          <p:cNvPr id="3" name="ZoneTexte 2">
            <a:extLst>
              <a:ext uri="{FF2B5EF4-FFF2-40B4-BE49-F238E27FC236}">
                <a16:creationId xmlns:a16="http://schemas.microsoft.com/office/drawing/2014/main" id="{9A7C0E99-6F98-B850-F521-12B5AB043889}"/>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5A807B26-9955-762B-24E4-441FE3B0965B}"/>
              </a:ext>
            </a:extLst>
          </p:cNvPr>
          <p:cNvGraphicFramePr>
            <a:graphicFrameLocks noGrp="1"/>
          </p:cNvGraphicFramePr>
          <p:nvPr>
            <p:extLst>
              <p:ext uri="{D42A27DB-BD31-4B8C-83A1-F6EECF244321}">
                <p14:modId xmlns:p14="http://schemas.microsoft.com/office/powerpoint/2010/main" val="3408767804"/>
              </p:ext>
            </p:extLst>
          </p:nvPr>
        </p:nvGraphicFramePr>
        <p:xfrm>
          <a:off x="1386000" y="1420083"/>
          <a:ext cx="6371999" cy="2484444"/>
        </p:xfrm>
        <a:graphic>
          <a:graphicData uri="http://schemas.openxmlformats.org/drawingml/2006/table">
            <a:tbl>
              <a:tblPr/>
              <a:tblGrid>
                <a:gridCol w="1096952">
                  <a:extLst>
                    <a:ext uri="{9D8B030D-6E8A-4147-A177-3AD203B41FA5}">
                      <a16:colId xmlns:a16="http://schemas.microsoft.com/office/drawing/2014/main" val="20000"/>
                    </a:ext>
                  </a:extLst>
                </a:gridCol>
                <a:gridCol w="2322957">
                  <a:extLst>
                    <a:ext uri="{9D8B030D-6E8A-4147-A177-3AD203B41FA5}">
                      <a16:colId xmlns:a16="http://schemas.microsoft.com/office/drawing/2014/main" val="20001"/>
                    </a:ext>
                  </a:extLst>
                </a:gridCol>
                <a:gridCol w="984030">
                  <a:extLst>
                    <a:ext uri="{9D8B030D-6E8A-4147-A177-3AD203B41FA5}">
                      <a16:colId xmlns:a16="http://schemas.microsoft.com/office/drawing/2014/main" val="20002"/>
                    </a:ext>
                  </a:extLst>
                </a:gridCol>
                <a:gridCol w="984030">
                  <a:extLst>
                    <a:ext uri="{9D8B030D-6E8A-4147-A177-3AD203B41FA5}">
                      <a16:colId xmlns:a16="http://schemas.microsoft.com/office/drawing/2014/main" val="20003"/>
                    </a:ext>
                  </a:extLst>
                </a:gridCol>
                <a:gridCol w="984030">
                  <a:extLst>
                    <a:ext uri="{9D8B030D-6E8A-4147-A177-3AD203B41FA5}">
                      <a16:colId xmlns:a16="http://schemas.microsoft.com/office/drawing/2014/main" val="20004"/>
                    </a:ext>
                  </a:extLst>
                </a:gridCol>
              </a:tblGrid>
              <a:tr h="3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540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rgbClr val="252525"/>
                          </a:solidFill>
                          <a:latin typeface="Segoe UI" panose="020B0502040204020203" pitchFamily="34" charset="0"/>
                          <a:ea typeface="+mn-ea"/>
                          <a:cs typeface="Segoe UI" panose="020B0502040204020203" pitchFamily="34" charset="0"/>
                        </a:rPr>
                        <a:t>Moyennement 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Saboter la campagne nationale de vaccination</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Assez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chemeClr val="bg1"/>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Concurrent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Voler des informations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Fortement</a:t>
                      </a:r>
                    </a:p>
                    <a:p>
                      <a:pPr algn="ctr" fontAlgn="ctr"/>
                      <a:r>
                        <a:rPr lang="fr-FR" sz="900" kern="1200" dirty="0">
                          <a:solidFill>
                            <a:srgbClr val="252525"/>
                          </a:solidFill>
                          <a:latin typeface="Segoe UI" panose="020B0502040204020203" pitchFamily="34" charset="0"/>
                          <a:ea typeface="+mn-ea"/>
                          <a:cs typeface="Segoe UI" panose="020B0502040204020203" pitchFamily="34" charset="0"/>
                        </a:rPr>
                        <a:t>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Ressources importantes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chemeClr val="bg1"/>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302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a:solidFill>
                            <a:srgbClr val="9C258D"/>
                          </a:solidFill>
                          <a:latin typeface="Segoe UI" panose="020B0502040204020203" pitchFamily="34" charset="0"/>
                          <a:ea typeface="+mn-ea"/>
                          <a:cs typeface="Segoe UI" panose="020B0502040204020203" pitchFamily="34" charset="0"/>
                        </a:rPr>
                        <a:t>Cyber-terroriste</a:t>
                      </a: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a:solidFill>
                            <a:srgbClr val="252525"/>
                          </a:solidFill>
                          <a:latin typeface="Segoe UI" panose="020B0502040204020203" pitchFamily="34" charset="0"/>
                          <a:ea typeface="+mn-ea"/>
                          <a:cs typeface="Segoe UI" panose="020B0502040204020203" pitchFamily="34" charset="0"/>
                        </a:rPr>
                        <a:t>Altérer la composition des vaccins à des fins de bioterrorisme</a:t>
                      </a: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limitées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50" b="1" kern="1200" dirty="0">
                        <a:solidFill>
                          <a:srgbClr val="252525"/>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41" name="Flèche droite 40">
            <a:extLst>
              <a:ext uri="{FF2B5EF4-FFF2-40B4-BE49-F238E27FC236}">
                <a16:creationId xmlns:a16="http://schemas.microsoft.com/office/drawing/2014/main" id="{D98428A4-57D1-480D-B464-1D54DFBB2C23}"/>
              </a:ext>
            </a:extLst>
          </p:cNvPr>
          <p:cNvSpPr/>
          <p:nvPr/>
        </p:nvSpPr>
        <p:spPr>
          <a:xfrm>
            <a:off x="1385887" y="4569619"/>
            <a:ext cx="223838" cy="33099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a:p>
        </p:txBody>
      </p:sp>
      <p:grpSp>
        <p:nvGrpSpPr>
          <p:cNvPr id="92206" name="Groupe 19">
            <a:extLst>
              <a:ext uri="{FF2B5EF4-FFF2-40B4-BE49-F238E27FC236}">
                <a16:creationId xmlns:a16="http://schemas.microsoft.com/office/drawing/2014/main" id="{E93E5B90-2364-49EB-9555-751E4648AA4C}"/>
              </a:ext>
            </a:extLst>
          </p:cNvPr>
          <p:cNvGrpSpPr>
            <a:grpSpLocks/>
          </p:cNvGrpSpPr>
          <p:nvPr/>
        </p:nvGrpSpPr>
        <p:grpSpPr bwMode="auto">
          <a:xfrm>
            <a:off x="7987903" y="-593708"/>
            <a:ext cx="1156097" cy="377429"/>
            <a:chOff x="7494978" y="95114"/>
            <a:chExt cx="1541518" cy="504000"/>
          </a:xfrm>
        </p:grpSpPr>
        <p:sp>
          <p:nvSpPr>
            <p:cNvPr id="21" name="Rectangle 20">
              <a:extLst>
                <a:ext uri="{FF2B5EF4-FFF2-40B4-BE49-F238E27FC236}">
                  <a16:creationId xmlns:a16="http://schemas.microsoft.com/office/drawing/2014/main" id="{81779873-5478-4F24-AE5F-E7961732EF6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21000" anchor="ctr"/>
            <a:lstStyle/>
            <a:p>
              <a:pPr algn="r">
                <a:defRPr/>
              </a:pPr>
              <a:r>
                <a:rPr lang="fr-FR" sz="900" b="1" dirty="0">
                  <a:solidFill>
                    <a:schemeClr val="bg1"/>
                  </a:solidFill>
                  <a:latin typeface="Calibri" panose="020F0502020204030204" pitchFamily="34" charset="0"/>
                </a:rPr>
                <a:t>Fiche n°4</a:t>
              </a:r>
            </a:p>
          </p:txBody>
        </p:sp>
        <p:pic>
          <p:nvPicPr>
            <p:cNvPr id="92208" name="Picture 2" descr="\\intranet.fr\sgdsn\utilisateurs\mesdocuments\duclos-j\My Pictures\EBIOSRM_logo.PNG">
              <a:extLst>
                <a:ext uri="{FF2B5EF4-FFF2-40B4-BE49-F238E27FC236}">
                  <a16:creationId xmlns:a16="http://schemas.microsoft.com/office/drawing/2014/main" id="{D3D52480-2FEA-43D5-9FDD-46EC92157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379" t="7925" r="8127" b="18127"/>
            <a:stretch>
              <a:fillRect/>
            </a:stretch>
          </p:blipFill>
          <p:spPr bwMode="auto">
            <a:xfrm>
              <a:off x="7508626" y="102984"/>
              <a:ext cx="821438" cy="496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e 3">
            <a:extLst>
              <a:ext uri="{FF2B5EF4-FFF2-40B4-BE49-F238E27FC236}">
                <a16:creationId xmlns:a16="http://schemas.microsoft.com/office/drawing/2014/main" id="{4C9B85F7-6C17-EE0A-7B80-8CF7138A59AB}"/>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6E6E28E5-3B77-DDD7-9BF5-814B7039BDE4}"/>
                </a:ext>
              </a:extLst>
            </p:cNvPr>
            <p:cNvPicPr>
              <a:picLocks noChangeAspect="1"/>
            </p:cNvPicPr>
            <p:nvPr/>
          </p:nvPicPr>
          <p:blipFill>
            <a:blip r:embed="rId5"/>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23B665A9-A378-0C12-B3CE-D75DC003025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2" name="Title 4">
            <a:extLst>
              <a:ext uri="{FF2B5EF4-FFF2-40B4-BE49-F238E27FC236}">
                <a16:creationId xmlns:a16="http://schemas.microsoft.com/office/drawing/2014/main" id="{A6550D26-6DE9-B2EB-C5AF-2ADB3FFEF15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a:solidFill>
                  <a:srgbClr val="252525"/>
                </a:solidFill>
                <a:latin typeface="Segoe UI" panose="020B0502040204020203" pitchFamily="34" charset="0"/>
                <a:cs typeface="Segoe UI" panose="020B0502040204020203" pitchFamily="34" charset="0"/>
              </a:rPr>
              <a:t>Sélectionner</a:t>
            </a:r>
            <a:r>
              <a:rPr lang="fr-FR" altLang="fr-FR" sz="1800" b="1" dirty="0">
                <a:solidFill>
                  <a:srgbClr val="252525"/>
                </a:solidFill>
                <a:latin typeface="Segoe UI" panose="020B0502040204020203" pitchFamily="34" charset="0"/>
                <a:cs typeface="Segoe UI" panose="020B0502040204020203" pitchFamily="34" charset="0"/>
              </a:rPr>
              <a:t> les couples SR/OV</a:t>
            </a:r>
          </a:p>
        </p:txBody>
      </p:sp>
      <p:sp>
        <p:nvSpPr>
          <p:cNvPr id="3" name="ZoneTexte 2">
            <a:extLst>
              <a:ext uri="{FF2B5EF4-FFF2-40B4-BE49-F238E27FC236}">
                <a16:creationId xmlns:a16="http://schemas.microsoft.com/office/drawing/2014/main" id="{9A7C0E99-6F98-B850-F521-12B5AB043889}"/>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40484916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au 7">
            <a:extLst>
              <a:ext uri="{FF2B5EF4-FFF2-40B4-BE49-F238E27FC236}">
                <a16:creationId xmlns:a16="http://schemas.microsoft.com/office/drawing/2014/main" id="{5A807B26-9955-762B-24E4-441FE3B0965B}"/>
              </a:ext>
            </a:extLst>
          </p:cNvPr>
          <p:cNvGraphicFramePr>
            <a:graphicFrameLocks noGrp="1"/>
          </p:cNvGraphicFramePr>
          <p:nvPr>
            <p:extLst/>
          </p:nvPr>
        </p:nvGraphicFramePr>
        <p:xfrm>
          <a:off x="1386000" y="1420083"/>
          <a:ext cx="6371999" cy="2484444"/>
        </p:xfrm>
        <a:graphic>
          <a:graphicData uri="http://schemas.openxmlformats.org/drawingml/2006/table">
            <a:tbl>
              <a:tblPr/>
              <a:tblGrid>
                <a:gridCol w="1096952">
                  <a:extLst>
                    <a:ext uri="{9D8B030D-6E8A-4147-A177-3AD203B41FA5}">
                      <a16:colId xmlns:a16="http://schemas.microsoft.com/office/drawing/2014/main" val="20000"/>
                    </a:ext>
                  </a:extLst>
                </a:gridCol>
                <a:gridCol w="2322957">
                  <a:extLst>
                    <a:ext uri="{9D8B030D-6E8A-4147-A177-3AD203B41FA5}">
                      <a16:colId xmlns:a16="http://schemas.microsoft.com/office/drawing/2014/main" val="20001"/>
                    </a:ext>
                  </a:extLst>
                </a:gridCol>
                <a:gridCol w="984030">
                  <a:extLst>
                    <a:ext uri="{9D8B030D-6E8A-4147-A177-3AD203B41FA5}">
                      <a16:colId xmlns:a16="http://schemas.microsoft.com/office/drawing/2014/main" val="20002"/>
                    </a:ext>
                  </a:extLst>
                </a:gridCol>
                <a:gridCol w="984030">
                  <a:extLst>
                    <a:ext uri="{9D8B030D-6E8A-4147-A177-3AD203B41FA5}">
                      <a16:colId xmlns:a16="http://schemas.microsoft.com/office/drawing/2014/main" val="20003"/>
                    </a:ext>
                  </a:extLst>
                </a:gridCol>
                <a:gridCol w="984030">
                  <a:extLst>
                    <a:ext uri="{9D8B030D-6E8A-4147-A177-3AD203B41FA5}">
                      <a16:colId xmlns:a16="http://schemas.microsoft.com/office/drawing/2014/main" val="20004"/>
                    </a:ext>
                  </a:extLst>
                </a:gridCol>
              </a:tblGrid>
              <a:tr h="35348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Sources de risque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Objectifs visés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Motivation</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Ressources</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900" b="1" i="0" kern="1200" dirty="0">
                          <a:solidFill>
                            <a:schemeClr val="bg1"/>
                          </a:solidFill>
                          <a:latin typeface="Segoe UI Semibold" panose="020B0502040204020203" pitchFamily="34" charset="0"/>
                          <a:ea typeface="Verdana" charset="0"/>
                          <a:cs typeface="Segoe UI Semibold" panose="020B0502040204020203" pitchFamily="34" charset="0"/>
                        </a:rPr>
                        <a:t>Pertinence</a:t>
                      </a:r>
                    </a:p>
                  </a:txBody>
                  <a:tcPr marL="40500" marR="405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10000"/>
                  </a:ext>
                </a:extLst>
              </a:tr>
              <a:tr h="540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Divulguer des informations sur les tests animaliers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rgbClr val="252525"/>
                          </a:solidFill>
                          <a:latin typeface="Segoe UI" panose="020B0502040204020203" pitchFamily="34" charset="0"/>
                          <a:ea typeface="+mn-ea"/>
                          <a:cs typeface="Segoe UI" panose="020B0502040204020203" pitchFamily="34" charset="0"/>
                        </a:rPr>
                        <a:t>Moyennement 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1"/>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Hacktiviste</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Saboter la campagne nationale de vaccination</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Assez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significatives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Plutôt</a:t>
                      </a:r>
                      <a:br>
                        <a:rPr lang="fr-FR" sz="850" b="1" kern="1200" dirty="0">
                          <a:solidFill>
                            <a:schemeClr val="bg1"/>
                          </a:solidFill>
                          <a:latin typeface="Segoe UI" panose="020B0502040204020203" pitchFamily="34" charset="0"/>
                          <a:ea typeface="+mn-ea"/>
                          <a:cs typeface="Segoe UI" panose="020B0502040204020203" pitchFamily="34" charset="0"/>
                        </a:rPr>
                      </a:b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22A"/>
                    </a:solidFill>
                  </a:tcPr>
                </a:tc>
                <a:extLst>
                  <a:ext uri="{0D108BD9-81ED-4DB2-BD59-A6C34878D82A}">
                    <a16:rowId xmlns:a16="http://schemas.microsoft.com/office/drawing/2014/main" val="10002"/>
                  </a:ext>
                </a:extLst>
              </a:tr>
              <a:tr h="5302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rgbClr val="9C258D"/>
                          </a:solidFill>
                          <a:latin typeface="Segoe UI" panose="020B0502040204020203" pitchFamily="34" charset="0"/>
                          <a:ea typeface="+mn-ea"/>
                          <a:cs typeface="Segoe UI" panose="020B0502040204020203" pitchFamily="34" charset="0"/>
                        </a:rPr>
                        <a:t>Concurrent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Voler des informations</a:t>
                      </a: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Fortement</a:t>
                      </a:r>
                    </a:p>
                    <a:p>
                      <a:pPr algn="ctr" fontAlgn="ctr"/>
                      <a:r>
                        <a:rPr lang="fr-FR" sz="900" kern="1200" dirty="0">
                          <a:solidFill>
                            <a:srgbClr val="252525"/>
                          </a:solidFill>
                          <a:latin typeface="Segoe UI" panose="020B0502040204020203" pitchFamily="34" charset="0"/>
                          <a:ea typeface="+mn-ea"/>
                          <a:cs typeface="Segoe UI" panose="020B0502040204020203" pitchFamily="34" charset="0"/>
                        </a:rPr>
                        <a:t>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Ressources importantes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Très</a:t>
                      </a:r>
                    </a:p>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D91D20"/>
                    </a:solidFill>
                  </a:tcPr>
                </a:tc>
                <a:extLst>
                  <a:ext uri="{0D108BD9-81ED-4DB2-BD59-A6C34878D82A}">
                    <a16:rowId xmlns:a16="http://schemas.microsoft.com/office/drawing/2014/main" val="10003"/>
                  </a:ext>
                </a:extLst>
              </a:tr>
              <a:tr h="53021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b="1" i="0" kern="1200">
                          <a:solidFill>
                            <a:srgbClr val="9C258D"/>
                          </a:solidFill>
                          <a:latin typeface="Segoe UI" panose="020B0502040204020203" pitchFamily="34" charset="0"/>
                          <a:ea typeface="+mn-ea"/>
                          <a:cs typeface="Segoe UI" panose="020B0502040204020203" pitchFamily="34" charset="0"/>
                        </a:rPr>
                        <a:t>Cyber-terroriste</a:t>
                      </a: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900" kern="1200">
                          <a:solidFill>
                            <a:srgbClr val="252525"/>
                          </a:solidFill>
                          <a:latin typeface="Segoe UI" panose="020B0502040204020203" pitchFamily="34" charset="0"/>
                          <a:ea typeface="+mn-ea"/>
                          <a:cs typeface="Segoe UI" panose="020B0502040204020203" pitchFamily="34" charset="0"/>
                        </a:rPr>
                        <a:t>Altérer la composition des vaccins à des fins de bioterrorisme</a:t>
                      </a:r>
                      <a:endParaRPr lang="fr-FR" sz="900" kern="1200" dirty="0">
                        <a:solidFill>
                          <a:srgbClr val="252525"/>
                        </a:solidFill>
                        <a:latin typeface="Segoe UI" panose="020B0502040204020203" pitchFamily="34" charset="0"/>
                        <a:ea typeface="+mn-ea"/>
                        <a:cs typeface="Segoe UI" panose="020B0502040204020203" pitchFamily="34" charset="0"/>
                      </a:endParaRPr>
                    </a:p>
                  </a:txBody>
                  <a:tcPr marL="112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Peu motivé</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Ressources limitées</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rgbClr val="252525"/>
                          </a:solidFill>
                          <a:latin typeface="Segoe UI" panose="020B0502040204020203" pitchFamily="34" charset="0"/>
                          <a:ea typeface="+mn-ea"/>
                          <a:cs typeface="Segoe UI" panose="020B0502040204020203" pitchFamily="34" charset="0"/>
                        </a:rPr>
                        <a:t>Peu</a:t>
                      </a:r>
                      <a:br>
                        <a:rPr lang="fr-FR" sz="850" b="1" kern="1200" dirty="0">
                          <a:solidFill>
                            <a:srgbClr val="252525"/>
                          </a:solidFill>
                          <a:latin typeface="Segoe UI" panose="020B0502040204020203" pitchFamily="34" charset="0"/>
                          <a:ea typeface="+mn-ea"/>
                          <a:cs typeface="Segoe UI" panose="020B0502040204020203" pitchFamily="34" charset="0"/>
                        </a:rPr>
                      </a:br>
                      <a:r>
                        <a:rPr lang="fr-FR" sz="850" b="1" kern="1200" dirty="0">
                          <a:solidFill>
                            <a:srgbClr val="252525"/>
                          </a:solidFill>
                          <a:latin typeface="Segoe UI" panose="020B0502040204020203" pitchFamily="34" charset="0"/>
                          <a:ea typeface="+mn-ea"/>
                          <a:cs typeface="Segoe UI" panose="020B0502040204020203" pitchFamily="34" charset="0"/>
                        </a:rPr>
                        <a:t>pertinent</a:t>
                      </a:r>
                    </a:p>
                  </a:txBody>
                  <a:tcPr marL="40500" marR="405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0004"/>
                  </a:ext>
                </a:extLst>
              </a:tr>
            </a:tbl>
          </a:graphicData>
        </a:graphic>
      </p:graphicFrame>
      <p:sp>
        <p:nvSpPr>
          <p:cNvPr id="41" name="Flèche droite 40">
            <a:extLst>
              <a:ext uri="{FF2B5EF4-FFF2-40B4-BE49-F238E27FC236}">
                <a16:creationId xmlns:a16="http://schemas.microsoft.com/office/drawing/2014/main" id="{D98428A4-57D1-480D-B464-1D54DFBB2C23}"/>
              </a:ext>
            </a:extLst>
          </p:cNvPr>
          <p:cNvSpPr/>
          <p:nvPr/>
        </p:nvSpPr>
        <p:spPr>
          <a:xfrm>
            <a:off x="1385887" y="4569619"/>
            <a:ext cx="223838" cy="330994"/>
          </a:xfrm>
          <a:prstGeom prs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1350"/>
          </a:p>
        </p:txBody>
      </p:sp>
      <p:grpSp>
        <p:nvGrpSpPr>
          <p:cNvPr id="92206" name="Groupe 19">
            <a:extLst>
              <a:ext uri="{FF2B5EF4-FFF2-40B4-BE49-F238E27FC236}">
                <a16:creationId xmlns:a16="http://schemas.microsoft.com/office/drawing/2014/main" id="{E93E5B90-2364-49EB-9555-751E4648AA4C}"/>
              </a:ext>
            </a:extLst>
          </p:cNvPr>
          <p:cNvGrpSpPr>
            <a:grpSpLocks/>
          </p:cNvGrpSpPr>
          <p:nvPr/>
        </p:nvGrpSpPr>
        <p:grpSpPr bwMode="auto">
          <a:xfrm>
            <a:off x="7987903" y="-593708"/>
            <a:ext cx="1156097" cy="377429"/>
            <a:chOff x="7494978" y="95114"/>
            <a:chExt cx="1541518" cy="504000"/>
          </a:xfrm>
        </p:grpSpPr>
        <p:sp>
          <p:nvSpPr>
            <p:cNvPr id="21" name="Rectangle 20">
              <a:extLst>
                <a:ext uri="{FF2B5EF4-FFF2-40B4-BE49-F238E27FC236}">
                  <a16:creationId xmlns:a16="http://schemas.microsoft.com/office/drawing/2014/main" id="{81779873-5478-4F24-AE5F-E7961732EF65}"/>
                </a:ext>
              </a:extLst>
            </p:cNvPr>
            <p:cNvSpPr/>
            <p:nvPr/>
          </p:nvSpPr>
          <p:spPr>
            <a:xfrm>
              <a:off x="7494978" y="95114"/>
              <a:ext cx="1541518" cy="504000"/>
            </a:xfrm>
            <a:prstGeom prst="rect">
              <a:avLst/>
            </a:prstGeom>
            <a:solidFill>
              <a:schemeClr val="accent6">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21000" anchor="ctr"/>
            <a:lstStyle/>
            <a:p>
              <a:pPr algn="r">
                <a:defRPr/>
              </a:pPr>
              <a:r>
                <a:rPr lang="fr-FR" sz="900" b="1" dirty="0">
                  <a:solidFill>
                    <a:schemeClr val="bg1"/>
                  </a:solidFill>
                  <a:latin typeface="Calibri" panose="020F0502020204030204" pitchFamily="34" charset="0"/>
                </a:rPr>
                <a:t>Fiche n°4</a:t>
              </a:r>
            </a:p>
          </p:txBody>
        </p:sp>
        <p:pic>
          <p:nvPicPr>
            <p:cNvPr id="92208" name="Picture 2" descr="\\intranet.fr\sgdsn\utilisateurs\mesdocuments\duclos-j\My Pictures\EBIOSRM_logo.PNG">
              <a:extLst>
                <a:ext uri="{FF2B5EF4-FFF2-40B4-BE49-F238E27FC236}">
                  <a16:creationId xmlns:a16="http://schemas.microsoft.com/office/drawing/2014/main" id="{D3D52480-2FEA-43D5-9FDD-46EC921577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5379" t="7925" r="8127" b="18127"/>
            <a:stretch>
              <a:fillRect/>
            </a:stretch>
          </p:blipFill>
          <p:spPr bwMode="auto">
            <a:xfrm>
              <a:off x="7508626" y="102984"/>
              <a:ext cx="821438" cy="496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e 3">
            <a:extLst>
              <a:ext uri="{FF2B5EF4-FFF2-40B4-BE49-F238E27FC236}">
                <a16:creationId xmlns:a16="http://schemas.microsoft.com/office/drawing/2014/main" id="{4C9B85F7-6C17-EE0A-7B80-8CF7138A59AB}"/>
              </a:ext>
            </a:extLst>
          </p:cNvPr>
          <p:cNvGrpSpPr>
            <a:grpSpLocks noChangeAspect="1"/>
          </p:cNvGrpSpPr>
          <p:nvPr/>
        </p:nvGrpSpPr>
        <p:grpSpPr>
          <a:xfrm>
            <a:off x="8287431" y="144000"/>
            <a:ext cx="726429" cy="720000"/>
            <a:chOff x="7980825" y="195574"/>
            <a:chExt cx="799071" cy="792000"/>
          </a:xfrm>
        </p:grpSpPr>
        <p:pic>
          <p:nvPicPr>
            <p:cNvPr id="5" name="Image 4">
              <a:extLst>
                <a:ext uri="{FF2B5EF4-FFF2-40B4-BE49-F238E27FC236}">
                  <a16:creationId xmlns:a16="http://schemas.microsoft.com/office/drawing/2014/main" id="{6E6E28E5-3B77-DDD7-9BF5-814B7039BDE4}"/>
                </a:ext>
              </a:extLst>
            </p:cNvPr>
            <p:cNvPicPr>
              <a:picLocks noChangeAspect="1"/>
            </p:cNvPicPr>
            <p:nvPr/>
          </p:nvPicPr>
          <p:blipFill>
            <a:blip r:embed="rId5"/>
            <a:stretch>
              <a:fillRect/>
            </a:stretch>
          </p:blipFill>
          <p:spPr>
            <a:xfrm>
              <a:off x="7980825" y="195574"/>
              <a:ext cx="799071" cy="792000"/>
            </a:xfrm>
            <a:prstGeom prst="rect">
              <a:avLst/>
            </a:prstGeom>
          </p:spPr>
        </p:pic>
        <p:sp>
          <p:nvSpPr>
            <p:cNvPr id="6" name="Rectangle 5">
              <a:extLst>
                <a:ext uri="{FF2B5EF4-FFF2-40B4-BE49-F238E27FC236}">
                  <a16:creationId xmlns:a16="http://schemas.microsoft.com/office/drawing/2014/main" id="{23B665A9-A378-0C12-B3CE-D75DC003025A}"/>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grpSp>
        <p:nvGrpSpPr>
          <p:cNvPr id="12" name="Groupe 11">
            <a:extLst>
              <a:ext uri="{FF2B5EF4-FFF2-40B4-BE49-F238E27FC236}">
                <a16:creationId xmlns:a16="http://schemas.microsoft.com/office/drawing/2014/main" id="{2ED54175-1EE0-54D1-38B6-589748ED8896}"/>
              </a:ext>
            </a:extLst>
          </p:cNvPr>
          <p:cNvGrpSpPr/>
          <p:nvPr/>
        </p:nvGrpSpPr>
        <p:grpSpPr>
          <a:xfrm>
            <a:off x="2089135" y="3983441"/>
            <a:ext cx="4997097" cy="591985"/>
            <a:chOff x="1835999" y="3946865"/>
            <a:chExt cx="4997097" cy="591985"/>
          </a:xfrm>
        </p:grpSpPr>
        <p:sp>
          <p:nvSpPr>
            <p:cNvPr id="9" name="Espace réservé du contenu 2">
              <a:extLst>
                <a:ext uri="{FF2B5EF4-FFF2-40B4-BE49-F238E27FC236}">
                  <a16:creationId xmlns:a16="http://schemas.microsoft.com/office/drawing/2014/main" id="{FBC1692C-35FB-6136-6C5D-F935C17D16D9}"/>
                </a:ext>
              </a:extLst>
            </p:cNvPr>
            <p:cNvSpPr txBox="1">
              <a:spLocks/>
            </p:cNvSpPr>
            <p:nvPr/>
          </p:nvSpPr>
          <p:spPr>
            <a:xfrm>
              <a:off x="2336551" y="3946865"/>
              <a:ext cx="4496545" cy="591985"/>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350" indent="-6350" eaLnBrk="1" hangingPunct="1">
                <a:spcBef>
                  <a:spcPct val="0"/>
                </a:spcBef>
                <a:buFontTx/>
                <a:buNone/>
              </a:pPr>
              <a:r>
                <a:rPr lang="fr-FR" altLang="fr-FR" sz="1200" b="1" dirty="0">
                  <a:solidFill>
                    <a:srgbClr val="252525"/>
                  </a:solidFill>
                  <a:latin typeface="Segoe UI" panose="020B0502040204020203" pitchFamily="34" charset="0"/>
                  <a:cs typeface="Segoe UI" panose="020B0502040204020203" pitchFamily="34" charset="0"/>
                  <a:sym typeface="Wingdings" panose="05000000000000000000" pitchFamily="2" charset="2"/>
                </a:rPr>
                <a:t>Dans ce contexte, les couples SR/OV très pertinents ou plutôt pertinents seront retenus pour la suite de l’étude.</a:t>
              </a:r>
              <a:endParaRPr lang="fr-FR" altLang="fr-FR" sz="1200" b="1" dirty="0">
                <a:solidFill>
                  <a:srgbClr val="252525"/>
                </a:solidFill>
                <a:latin typeface="Segoe UI" panose="020B0502040204020203" pitchFamily="34" charset="0"/>
                <a:cs typeface="Segoe UI" panose="020B0502040204020203" pitchFamily="34" charset="0"/>
              </a:endParaRPr>
            </a:p>
          </p:txBody>
        </p:sp>
        <p:pic>
          <p:nvPicPr>
            <p:cNvPr id="11" name="Image 10">
              <a:extLst>
                <a:ext uri="{FF2B5EF4-FFF2-40B4-BE49-F238E27FC236}">
                  <a16:creationId xmlns:a16="http://schemas.microsoft.com/office/drawing/2014/main" id="{221D8239-C6D0-FC55-0691-8ABCEAB345B6}"/>
                </a:ext>
              </a:extLst>
            </p:cNvPr>
            <p:cNvPicPr>
              <a:picLocks noChangeAspect="1"/>
            </p:cNvPicPr>
            <p:nvPr/>
          </p:nvPicPr>
          <p:blipFill>
            <a:blip r:embed="rId6"/>
            <a:stretch>
              <a:fillRect/>
            </a:stretch>
          </p:blipFill>
          <p:spPr>
            <a:xfrm>
              <a:off x="1835999" y="4021491"/>
              <a:ext cx="432000" cy="432000"/>
            </a:xfrm>
            <a:prstGeom prst="rect">
              <a:avLst/>
            </a:prstGeom>
          </p:spPr>
        </p:pic>
      </p:grpSp>
      <p:sp>
        <p:nvSpPr>
          <p:cNvPr id="2" name="Title 4">
            <a:extLst>
              <a:ext uri="{FF2B5EF4-FFF2-40B4-BE49-F238E27FC236}">
                <a16:creationId xmlns:a16="http://schemas.microsoft.com/office/drawing/2014/main" id="{A6550D26-6DE9-B2EB-C5AF-2ADB3FFEF157}"/>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eaLnBrk="1" hangingPunct="1">
              <a:spcBef>
                <a:spcPct val="0"/>
              </a:spcBef>
              <a:buFontTx/>
              <a:buNone/>
            </a:pPr>
            <a:r>
              <a:rPr lang="fr-FR" altLang="fr-FR" sz="1800" b="1">
                <a:solidFill>
                  <a:srgbClr val="252525"/>
                </a:solidFill>
                <a:latin typeface="Segoe UI" panose="020B0502040204020203" pitchFamily="34" charset="0"/>
                <a:cs typeface="Segoe UI" panose="020B0502040204020203" pitchFamily="34" charset="0"/>
              </a:rPr>
              <a:t>Sélectionner</a:t>
            </a:r>
            <a:r>
              <a:rPr lang="fr-FR" altLang="fr-FR" sz="1800" b="1" dirty="0">
                <a:solidFill>
                  <a:srgbClr val="252525"/>
                </a:solidFill>
                <a:latin typeface="Segoe UI" panose="020B0502040204020203" pitchFamily="34" charset="0"/>
                <a:cs typeface="Segoe UI" panose="020B0502040204020203" pitchFamily="34" charset="0"/>
              </a:rPr>
              <a:t> les couples SR/OV</a:t>
            </a:r>
          </a:p>
        </p:txBody>
      </p:sp>
      <p:sp>
        <p:nvSpPr>
          <p:cNvPr id="3" name="ZoneTexte 2">
            <a:extLst>
              <a:ext uri="{FF2B5EF4-FFF2-40B4-BE49-F238E27FC236}">
                <a16:creationId xmlns:a16="http://schemas.microsoft.com/office/drawing/2014/main" id="{9A7C0E99-6F98-B850-F521-12B5AB043889}"/>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3413657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au 15">
            <a:extLst>
              <a:ext uri="{FF2B5EF4-FFF2-40B4-BE49-F238E27FC236}">
                <a16:creationId xmlns:a16="http://schemas.microsoft.com/office/drawing/2014/main" id="{CB9BC31D-6B43-44AF-95E4-2318157F9AD6}"/>
              </a:ext>
            </a:extLst>
          </p:cNvPr>
          <p:cNvGraphicFramePr>
            <a:graphicFrameLocks noGrp="1"/>
          </p:cNvGraphicFramePr>
          <p:nvPr>
            <p:extLst>
              <p:ext uri="{D42A27DB-BD31-4B8C-83A1-F6EECF244321}">
                <p14:modId xmlns:p14="http://schemas.microsoft.com/office/powerpoint/2010/main" val="4252514209"/>
              </p:ext>
            </p:extLst>
          </p:nvPr>
        </p:nvGraphicFramePr>
        <p:xfrm>
          <a:off x="5353166" y="1419225"/>
          <a:ext cx="2890722" cy="1616740"/>
        </p:xfrm>
        <a:graphic>
          <a:graphicData uri="http://schemas.openxmlformats.org/drawingml/2006/table">
            <a:tbl>
              <a:tblPr/>
              <a:tblGrid>
                <a:gridCol w="1178902">
                  <a:extLst>
                    <a:ext uri="{9D8B030D-6E8A-4147-A177-3AD203B41FA5}">
                      <a16:colId xmlns:a16="http://schemas.microsoft.com/office/drawing/2014/main" val="20000"/>
                    </a:ext>
                  </a:extLst>
                </a:gridCol>
                <a:gridCol w="1711820">
                  <a:extLst>
                    <a:ext uri="{9D8B030D-6E8A-4147-A177-3AD203B41FA5}">
                      <a16:colId xmlns:a16="http://schemas.microsoft.com/office/drawing/2014/main" val="20001"/>
                    </a:ext>
                  </a:extLst>
                </a:gridCol>
              </a:tblGrid>
              <a:tr h="36000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dirty="0">
                          <a:solidFill>
                            <a:schemeClr val="bg1"/>
                          </a:solidFill>
                          <a:latin typeface="Segoe UI" panose="020B0502040204020203" pitchFamily="34" charset="0"/>
                          <a:ea typeface="Verdana" charset="0"/>
                          <a:cs typeface="Segoe UI" panose="020B0502040204020203" pitchFamily="34" charset="0"/>
                        </a:rPr>
                        <a:t>SR/OV les plus pertinents</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0329190"/>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rgbClr val="9C258D"/>
                          </a:solidFill>
                          <a:latin typeface="Segoe UI" panose="020B0502040204020203" pitchFamily="34" charset="0"/>
                          <a:ea typeface="+mn-ea"/>
                          <a:cs typeface="Segoe UI" panose="020B0502040204020203" pitchFamily="34" charset="0"/>
                        </a:rPr>
                        <a:t>Sources</a:t>
                      </a:r>
                      <a:br>
                        <a:rPr lang="fr-FR" sz="900" b="1" i="0" kern="1200" dirty="0">
                          <a:solidFill>
                            <a:srgbClr val="9C258D"/>
                          </a:solidFill>
                          <a:latin typeface="Segoe UI" panose="020B0502040204020203" pitchFamily="34" charset="0"/>
                          <a:ea typeface="+mn-ea"/>
                          <a:cs typeface="Segoe UI" panose="020B0502040204020203" pitchFamily="34" charset="0"/>
                        </a:rPr>
                      </a:br>
                      <a:r>
                        <a:rPr lang="fr-FR" sz="900" b="1" i="0" kern="1200" dirty="0">
                          <a:solidFill>
                            <a:srgbClr val="9C258D"/>
                          </a:solidFill>
                          <a:latin typeface="Segoe UI" panose="020B0502040204020203" pitchFamily="34" charset="0"/>
                          <a:ea typeface="+mn-ea"/>
                          <a:cs typeface="Segoe UI" panose="020B0502040204020203" pitchFamily="34" charset="0"/>
                        </a:rPr>
                        <a:t>de risque</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rgbClr val="9C258D"/>
                          </a:solidFill>
                          <a:latin typeface="Segoe UI" panose="020B0502040204020203" pitchFamily="34" charset="0"/>
                          <a:ea typeface="+mn-ea"/>
                          <a:cs typeface="Segoe UI" panose="020B0502040204020203" pitchFamily="34" charset="0"/>
                        </a:rPr>
                        <a:t>Objectif</a:t>
                      </a:r>
                      <a:br>
                        <a:rPr lang="fr-FR" sz="900" b="1" i="0" kern="1200" dirty="0">
                          <a:solidFill>
                            <a:srgbClr val="9C258D"/>
                          </a:solidFill>
                          <a:latin typeface="Segoe UI" panose="020B0502040204020203" pitchFamily="34" charset="0"/>
                          <a:ea typeface="+mn-ea"/>
                          <a:cs typeface="Segoe UI" panose="020B0502040204020203" pitchFamily="34" charset="0"/>
                        </a:rPr>
                      </a:br>
                      <a:r>
                        <a:rPr lang="fr-FR" sz="900" b="1" i="0" kern="1200" dirty="0">
                          <a:solidFill>
                            <a:srgbClr val="9C258D"/>
                          </a:solidFill>
                          <a:latin typeface="Segoe UI" panose="020B0502040204020203" pitchFamily="34" charset="0"/>
                          <a:ea typeface="+mn-ea"/>
                          <a:cs typeface="Segoe UI" panose="020B0502040204020203" pitchFamily="34" charset="0"/>
                        </a:rPr>
                        <a:t>visé</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837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Concurrent</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Voler des informations</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837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Hacktiviste</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kern="1200" dirty="0">
                          <a:solidFill>
                            <a:srgbClr val="252525"/>
                          </a:solidFill>
                          <a:latin typeface="Segoe UI" panose="020B0502040204020203" pitchFamily="34" charset="0"/>
                          <a:ea typeface="+mn-ea"/>
                          <a:cs typeface="Segoe UI" panose="020B0502040204020203" pitchFamily="34" charset="0"/>
                        </a:rPr>
                        <a:t>Saboter la campagne</a:t>
                      </a:r>
                      <a:br>
                        <a:rPr lang="fr-FR" sz="900" kern="1200" dirty="0">
                          <a:solidFill>
                            <a:srgbClr val="252525"/>
                          </a:solidFill>
                          <a:latin typeface="Segoe UI" panose="020B0502040204020203" pitchFamily="34" charset="0"/>
                          <a:ea typeface="+mn-ea"/>
                          <a:cs typeface="Segoe UI" panose="020B0502040204020203" pitchFamily="34" charset="0"/>
                        </a:rPr>
                      </a:br>
                      <a:r>
                        <a:rPr lang="fr-FR" sz="900" kern="1200" dirty="0">
                          <a:solidFill>
                            <a:srgbClr val="252525"/>
                          </a:solidFill>
                          <a:latin typeface="Segoe UI" panose="020B0502040204020203" pitchFamily="34" charset="0"/>
                          <a:ea typeface="+mn-ea"/>
                          <a:cs typeface="Segoe UI" panose="020B0502040204020203" pitchFamily="34" charset="0"/>
                        </a:rPr>
                        <a:t>nationale de vaccination</a:t>
                      </a: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18" name="Tableau 17">
            <a:extLst>
              <a:ext uri="{FF2B5EF4-FFF2-40B4-BE49-F238E27FC236}">
                <a16:creationId xmlns:a16="http://schemas.microsoft.com/office/drawing/2014/main" id="{E7CD4CF8-5AF7-44BE-ABBE-E2AFDFA28396}"/>
              </a:ext>
            </a:extLst>
          </p:cNvPr>
          <p:cNvGraphicFramePr>
            <a:graphicFrameLocks noGrp="1"/>
          </p:cNvGraphicFramePr>
          <p:nvPr>
            <p:extLst>
              <p:ext uri="{D42A27DB-BD31-4B8C-83A1-F6EECF244321}">
                <p14:modId xmlns:p14="http://schemas.microsoft.com/office/powerpoint/2010/main" val="3186559567"/>
              </p:ext>
            </p:extLst>
          </p:nvPr>
        </p:nvGraphicFramePr>
        <p:xfrm>
          <a:off x="1258889" y="1419225"/>
          <a:ext cx="3204000" cy="3060655"/>
        </p:xfrm>
        <a:graphic>
          <a:graphicData uri="http://schemas.openxmlformats.org/drawingml/2006/table">
            <a:tbl>
              <a:tblPr/>
              <a:tblGrid>
                <a:gridCol w="720000">
                  <a:extLst>
                    <a:ext uri="{9D8B030D-6E8A-4147-A177-3AD203B41FA5}">
                      <a16:colId xmlns:a16="http://schemas.microsoft.com/office/drawing/2014/main" val="20000"/>
                    </a:ext>
                  </a:extLst>
                </a:gridCol>
                <a:gridCol w="1908000">
                  <a:extLst>
                    <a:ext uri="{9D8B030D-6E8A-4147-A177-3AD203B41FA5}">
                      <a16:colId xmlns:a16="http://schemas.microsoft.com/office/drawing/2014/main" val="20001"/>
                    </a:ext>
                  </a:extLst>
                </a:gridCol>
                <a:gridCol w="576000">
                  <a:extLst>
                    <a:ext uri="{9D8B030D-6E8A-4147-A177-3AD203B41FA5}">
                      <a16:colId xmlns:a16="http://schemas.microsoft.com/office/drawing/2014/main" val="20002"/>
                    </a:ext>
                  </a:extLst>
                </a:gridCol>
              </a:tblGrid>
              <a:tr h="360655">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900" b="1" i="0" kern="1200" dirty="0">
                          <a:solidFill>
                            <a:schemeClr val="bg1"/>
                          </a:solidFill>
                          <a:latin typeface="Segoe UI" panose="020B0502040204020203" pitchFamily="34" charset="0"/>
                          <a:ea typeface="Verdana" charset="0"/>
                          <a:cs typeface="Segoe UI" panose="020B0502040204020203" pitchFamily="34" charset="0"/>
                        </a:rPr>
                        <a:t>ER les plus graves</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007E"/>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3052906257"/>
                  </a:ext>
                </a:extLst>
              </a:tr>
              <a:tr h="36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rgbClr val="E7007E"/>
                          </a:solidFill>
                          <a:latin typeface="Segoe UI" panose="020B0502040204020203" pitchFamily="34" charset="0"/>
                          <a:ea typeface="+mn-ea"/>
                          <a:cs typeface="Segoe UI" panose="020B0502040204020203" pitchFamily="34" charset="0"/>
                        </a:rPr>
                        <a:t>Valeur métier</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900" b="1" i="0" kern="1200" dirty="0">
                          <a:solidFill>
                            <a:srgbClr val="E7007E"/>
                          </a:solidFill>
                          <a:latin typeface="Segoe UI" panose="020B0502040204020203" pitchFamily="34" charset="0"/>
                          <a:ea typeface="+mn-ea"/>
                          <a:cs typeface="Segoe UI" panose="020B0502040204020203" pitchFamily="34" charset="0"/>
                        </a:rPr>
                        <a:t>Événement</a:t>
                      </a:r>
                      <a:br>
                        <a:rPr lang="fr-FR" sz="900" b="1" i="0" kern="1200" dirty="0">
                          <a:solidFill>
                            <a:srgbClr val="E7007E"/>
                          </a:solidFill>
                          <a:latin typeface="Segoe UI" panose="020B0502040204020203" pitchFamily="34" charset="0"/>
                          <a:ea typeface="+mn-ea"/>
                          <a:cs typeface="Segoe UI" panose="020B0502040204020203" pitchFamily="34" charset="0"/>
                        </a:rPr>
                      </a:br>
                      <a:r>
                        <a:rPr lang="fr-FR" sz="900" b="1" i="0" kern="1200" dirty="0">
                          <a:solidFill>
                            <a:srgbClr val="E7007E"/>
                          </a:solidFill>
                          <a:latin typeface="Segoe UI" panose="020B0502040204020203" pitchFamily="34" charset="0"/>
                          <a:ea typeface="+mn-ea"/>
                          <a:cs typeface="Segoe UI" panose="020B0502040204020203" pitchFamily="34" charset="0"/>
                        </a:rPr>
                        <a:t>redouté</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900" b="1" i="0" kern="1200" dirty="0">
                          <a:solidFill>
                            <a:srgbClr val="E7007E"/>
                          </a:solidFill>
                          <a:latin typeface="Segoe UI" panose="020B0502040204020203" pitchFamily="34" charset="0"/>
                          <a:ea typeface="+mn-ea"/>
                          <a:cs typeface="Segoe UI" panose="020B0502040204020203" pitchFamily="34" charset="0"/>
                        </a:rPr>
                        <a:t>Gravité</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48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Fabriquer des vaccins</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900" kern="1200" dirty="0">
                          <a:solidFill>
                            <a:srgbClr val="252525"/>
                          </a:solidFill>
                          <a:latin typeface="Segoe UI" panose="020B0502040204020203" pitchFamily="34" charset="0"/>
                          <a:ea typeface="+mn-ea"/>
                          <a:cs typeface="Segoe UI" panose="020B0502040204020203" pitchFamily="34" charset="0"/>
                        </a:rPr>
                        <a:t>Interruption de la production ou de la distribution de vaccins pendant plus d’une semaine pendant un pic d’épidémie</a:t>
                      </a:r>
                    </a:p>
                  </a:txBody>
                  <a:tcPr marL="76504" marR="76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4</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43A5D"/>
                    </a:solidFill>
                  </a:tcPr>
                </a:tc>
                <a:extLst>
                  <a:ext uri="{0D108BD9-81ED-4DB2-BD59-A6C34878D82A}">
                    <a16:rowId xmlns:a16="http://schemas.microsoft.com/office/drawing/2014/main" val="10001"/>
                  </a:ext>
                </a:extLst>
              </a:tr>
              <a:tr h="54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Traçabilité et contrôle</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900" kern="1200" dirty="0">
                          <a:solidFill>
                            <a:srgbClr val="252525"/>
                          </a:solidFill>
                          <a:latin typeface="Segoe UI" panose="020B0502040204020203" pitchFamily="34" charset="0"/>
                          <a:ea typeface="+mn-ea"/>
                          <a:cs typeface="Segoe UI" panose="020B0502040204020203" pitchFamily="34" charset="0"/>
                        </a:rPr>
                        <a:t>Altération des résultats des contrôles qualité aboutissant à une non-conformité sanitaire</a:t>
                      </a:r>
                    </a:p>
                  </a:txBody>
                  <a:tcPr marL="76504" marR="76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4</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43A5D"/>
                    </a:solidFill>
                  </a:tcPr>
                </a:tc>
                <a:extLst>
                  <a:ext uri="{0D108BD9-81ED-4DB2-BD59-A6C34878D82A}">
                    <a16:rowId xmlns:a16="http://schemas.microsoft.com/office/drawing/2014/main" val="10002"/>
                  </a:ext>
                </a:extLst>
              </a:tr>
              <a:tr h="648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R&amp;D</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900" kern="1200" dirty="0">
                          <a:solidFill>
                            <a:srgbClr val="252525"/>
                          </a:solidFill>
                          <a:latin typeface="Segoe UI" panose="020B0502040204020203" pitchFamily="34" charset="0"/>
                          <a:ea typeface="+mn-ea"/>
                          <a:cs typeface="Segoe UI" panose="020B0502040204020203" pitchFamily="34" charset="0"/>
                        </a:rPr>
                        <a:t>Altération des informations d’études et recherches aboutissant à une formule de vaccin erronée</a:t>
                      </a:r>
                    </a:p>
                  </a:txBody>
                  <a:tcPr marL="76504" marR="76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3</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3"/>
                  </a:ext>
                </a:extLst>
              </a:tr>
              <a:tr h="50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900" kern="1200" dirty="0">
                          <a:solidFill>
                            <a:srgbClr val="252525"/>
                          </a:solidFill>
                          <a:latin typeface="Segoe UI" panose="020B0502040204020203" pitchFamily="34" charset="0"/>
                          <a:ea typeface="+mn-ea"/>
                          <a:cs typeface="Segoe UI" panose="020B0502040204020203" pitchFamily="34" charset="0"/>
                        </a:rPr>
                        <a:t>R&amp;D</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fr-FR" sz="900" kern="1200" dirty="0">
                          <a:solidFill>
                            <a:srgbClr val="252525"/>
                          </a:solidFill>
                          <a:latin typeface="Segoe UI" panose="020B0502040204020203" pitchFamily="34" charset="0"/>
                          <a:ea typeface="+mn-ea"/>
                          <a:cs typeface="Segoe UI" panose="020B0502040204020203" pitchFamily="34" charset="0"/>
                        </a:rPr>
                        <a:t>Fuite des informations d’études et recherches de l’entreprise</a:t>
                      </a:r>
                    </a:p>
                  </a:txBody>
                  <a:tcPr marL="76504" marR="76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850" b="1" kern="1200" dirty="0">
                          <a:solidFill>
                            <a:schemeClr val="bg1"/>
                          </a:solidFill>
                          <a:latin typeface="Segoe UI" panose="020B0502040204020203" pitchFamily="34" charset="0"/>
                          <a:ea typeface="+mn-ea"/>
                          <a:cs typeface="Segoe UI" panose="020B0502040204020203" pitchFamily="34" charset="0"/>
                        </a:rPr>
                        <a:t>3</a:t>
                      </a: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E712A"/>
                    </a:solidFill>
                  </a:tcPr>
                </a:tc>
                <a:extLst>
                  <a:ext uri="{0D108BD9-81ED-4DB2-BD59-A6C34878D82A}">
                    <a16:rowId xmlns:a16="http://schemas.microsoft.com/office/drawing/2014/main" val="10004"/>
                  </a:ext>
                </a:extLst>
              </a:tr>
            </a:tbl>
          </a:graphicData>
        </a:graphic>
      </p:graphicFrame>
      <p:sp>
        <p:nvSpPr>
          <p:cNvPr id="37" name="Forme libre 36">
            <a:extLst>
              <a:ext uri="{FF2B5EF4-FFF2-40B4-BE49-F238E27FC236}">
                <a16:creationId xmlns:a16="http://schemas.microsoft.com/office/drawing/2014/main" id="{90D36395-558A-A454-DBCE-631FA5072452}"/>
              </a:ext>
            </a:extLst>
          </p:cNvPr>
          <p:cNvSpPr/>
          <p:nvPr/>
        </p:nvSpPr>
        <p:spPr>
          <a:xfrm>
            <a:off x="4472764" y="2367516"/>
            <a:ext cx="871870" cy="1842977"/>
          </a:xfrm>
          <a:custGeom>
            <a:avLst/>
            <a:gdLst>
              <a:gd name="connsiteX0" fmla="*/ 0 w 878959"/>
              <a:gd name="connsiteY0" fmla="*/ 1842977 h 1842977"/>
              <a:gd name="connsiteX1" fmla="*/ 496186 w 878959"/>
              <a:gd name="connsiteY1" fmla="*/ 1842977 h 1842977"/>
              <a:gd name="connsiteX2" fmla="*/ 496186 w 878959"/>
              <a:gd name="connsiteY2" fmla="*/ 0 h 1842977"/>
              <a:gd name="connsiteX3" fmla="*/ 878959 w 878959"/>
              <a:gd name="connsiteY3" fmla="*/ 0 h 1842977"/>
            </a:gdLst>
            <a:ahLst/>
            <a:cxnLst>
              <a:cxn ang="0">
                <a:pos x="connsiteX0" y="connsiteY0"/>
              </a:cxn>
              <a:cxn ang="0">
                <a:pos x="connsiteX1" y="connsiteY1"/>
              </a:cxn>
              <a:cxn ang="0">
                <a:pos x="connsiteX2" y="connsiteY2"/>
              </a:cxn>
              <a:cxn ang="0">
                <a:pos x="connsiteX3" y="connsiteY3"/>
              </a:cxn>
            </a:cxnLst>
            <a:rect l="l" t="t" r="r" b="b"/>
            <a:pathLst>
              <a:path w="878959" h="1842977">
                <a:moveTo>
                  <a:pt x="0" y="1842977"/>
                </a:moveTo>
                <a:lnTo>
                  <a:pt x="496186" y="1842977"/>
                </a:lnTo>
                <a:lnTo>
                  <a:pt x="496186" y="0"/>
                </a:lnTo>
                <a:lnTo>
                  <a:pt x="878959" y="0"/>
                </a:lnTo>
              </a:path>
            </a:pathLst>
          </a:custGeom>
          <a:ln w="28575">
            <a:solidFill>
              <a:srgbClr val="33CCCC"/>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40" name="Connecteur droit avec flèche 39">
            <a:extLst>
              <a:ext uri="{FF2B5EF4-FFF2-40B4-BE49-F238E27FC236}">
                <a16:creationId xmlns:a16="http://schemas.microsoft.com/office/drawing/2014/main" id="{5842FA0E-F507-2D06-34AE-5CEC5B89FE73}"/>
              </a:ext>
            </a:extLst>
          </p:cNvPr>
          <p:cNvCxnSpPr/>
          <p:nvPr/>
        </p:nvCxnSpPr>
        <p:spPr>
          <a:xfrm>
            <a:off x="4462889" y="2907024"/>
            <a:ext cx="890277" cy="0"/>
          </a:xfrm>
          <a:prstGeom prst="straightConnector1">
            <a:avLst/>
          </a:prstGeom>
          <a:ln w="28575">
            <a:solidFill>
              <a:srgbClr val="9C258D"/>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Forme libre 41">
            <a:extLst>
              <a:ext uri="{FF2B5EF4-FFF2-40B4-BE49-F238E27FC236}">
                <a16:creationId xmlns:a16="http://schemas.microsoft.com/office/drawing/2014/main" id="{C3473D09-6144-270E-8BF6-5EA6D94496DD}"/>
              </a:ext>
            </a:extLst>
          </p:cNvPr>
          <p:cNvSpPr/>
          <p:nvPr/>
        </p:nvSpPr>
        <p:spPr>
          <a:xfrm>
            <a:off x="4472763" y="2502195"/>
            <a:ext cx="297711" cy="1148317"/>
          </a:xfrm>
          <a:custGeom>
            <a:avLst/>
            <a:gdLst>
              <a:gd name="connsiteX0" fmla="*/ 0 w 368595"/>
              <a:gd name="connsiteY0" fmla="*/ 0 h 1240465"/>
              <a:gd name="connsiteX1" fmla="*/ 368595 w 368595"/>
              <a:gd name="connsiteY1" fmla="*/ 0 h 1240465"/>
              <a:gd name="connsiteX2" fmla="*/ 368595 w 368595"/>
              <a:gd name="connsiteY2" fmla="*/ 1240465 h 1240465"/>
              <a:gd name="connsiteX3" fmla="*/ 0 w 368595"/>
              <a:gd name="connsiteY3" fmla="*/ 1240465 h 1240465"/>
            </a:gdLst>
            <a:ahLst/>
            <a:cxnLst>
              <a:cxn ang="0">
                <a:pos x="connsiteX0" y="connsiteY0"/>
              </a:cxn>
              <a:cxn ang="0">
                <a:pos x="connsiteX1" y="connsiteY1"/>
              </a:cxn>
              <a:cxn ang="0">
                <a:pos x="connsiteX2" y="connsiteY2"/>
              </a:cxn>
              <a:cxn ang="0">
                <a:pos x="connsiteX3" y="connsiteY3"/>
              </a:cxn>
            </a:cxnLst>
            <a:rect l="l" t="t" r="r" b="b"/>
            <a:pathLst>
              <a:path w="368595" h="1240465">
                <a:moveTo>
                  <a:pt x="0" y="0"/>
                </a:moveTo>
                <a:lnTo>
                  <a:pt x="368595" y="0"/>
                </a:lnTo>
                <a:lnTo>
                  <a:pt x="368595" y="1240465"/>
                </a:lnTo>
                <a:lnTo>
                  <a:pt x="0" y="1240465"/>
                </a:lnTo>
              </a:path>
            </a:pathLst>
          </a:custGeom>
          <a:ln w="28575">
            <a:solidFill>
              <a:srgbClr val="9C258D"/>
            </a:solidFill>
            <a:headEnd type="arrow"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 name="Title 4">
            <a:extLst>
              <a:ext uri="{FF2B5EF4-FFF2-40B4-BE49-F238E27FC236}">
                <a16:creationId xmlns:a16="http://schemas.microsoft.com/office/drawing/2014/main" id="{B4278970-9418-92C5-13FC-0EE61A0BF91D}"/>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dirty="0">
                <a:solidFill>
                  <a:srgbClr val="252525"/>
                </a:solidFill>
                <a:latin typeface="Segoe UI" panose="020B0502040204020203" pitchFamily="34" charset="0"/>
                <a:cs typeface="Segoe UI" panose="020B0502040204020203" pitchFamily="34" charset="0"/>
              </a:rPr>
              <a:t>Confrontation des deux points de vue</a:t>
            </a:r>
          </a:p>
        </p:txBody>
      </p:sp>
      <p:sp>
        <p:nvSpPr>
          <p:cNvPr id="7" name="ZoneTexte 6">
            <a:extLst>
              <a:ext uri="{FF2B5EF4-FFF2-40B4-BE49-F238E27FC236}">
                <a16:creationId xmlns:a16="http://schemas.microsoft.com/office/drawing/2014/main" id="{79EF9676-6482-D01B-1662-3E13CFC2D44F}"/>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cs typeface="Segoe UI" panose="020B0502040204020203" pitchFamily="34" charset="0"/>
              </a:rPr>
              <a:t>Activité 2-3</a:t>
            </a:r>
            <a:endParaRPr lang="fr-FR" sz="1400" b="0" dirty="0">
              <a:solidFill>
                <a:srgbClr val="9C258D"/>
              </a:solidFill>
              <a:latin typeface="Segoe UI" panose="020B0502040204020203" pitchFamily="34" charset="0"/>
              <a:ea typeface="+mn-ea"/>
              <a:cs typeface="Segoe UI" panose="020B0502040204020203" pitchFamily="34" charset="0"/>
            </a:endParaRPr>
          </a:p>
        </p:txBody>
      </p:sp>
      <p:pic>
        <p:nvPicPr>
          <p:cNvPr id="3" name="Image 2">
            <a:extLst>
              <a:ext uri="{FF2B5EF4-FFF2-40B4-BE49-F238E27FC236}">
                <a16:creationId xmlns:a16="http://schemas.microsoft.com/office/drawing/2014/main" id="{8FD5A8F0-E405-4D16-B1A7-42E77B8F03ED}"/>
              </a:ext>
            </a:extLst>
          </p:cNvPr>
          <p:cNvPicPr>
            <a:picLocks noChangeAspect="1"/>
          </p:cNvPicPr>
          <p:nvPr/>
        </p:nvPicPr>
        <p:blipFill>
          <a:blip r:embed="rId4"/>
          <a:stretch>
            <a:fillRect/>
          </a:stretch>
        </p:blipFill>
        <p:spPr>
          <a:xfrm>
            <a:off x="8287431" y="1800483"/>
            <a:ext cx="697725" cy="854224"/>
          </a:xfrm>
          <a:prstGeom prst="rect">
            <a:avLst/>
          </a:prstGeom>
        </p:spPr>
      </p:pic>
      <p:pic>
        <p:nvPicPr>
          <p:cNvPr id="8" name="Image 7">
            <a:extLst>
              <a:ext uri="{FF2B5EF4-FFF2-40B4-BE49-F238E27FC236}">
                <a16:creationId xmlns:a16="http://schemas.microsoft.com/office/drawing/2014/main" id="{0A44FFBC-E908-45AA-BE60-39A5CED187DA}"/>
              </a:ext>
            </a:extLst>
          </p:cNvPr>
          <p:cNvPicPr>
            <a:picLocks noChangeAspect="1"/>
          </p:cNvPicPr>
          <p:nvPr/>
        </p:nvPicPr>
        <p:blipFill>
          <a:blip r:embed="rId5"/>
          <a:stretch>
            <a:fillRect/>
          </a:stretch>
        </p:blipFill>
        <p:spPr>
          <a:xfrm>
            <a:off x="506608" y="1800483"/>
            <a:ext cx="697725" cy="85422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right)">
                                      <p:cBhvr>
                                        <p:cTn id="23" dur="500"/>
                                        <p:tgtEl>
                                          <p:spTgt spid="37"/>
                                        </p:tgtEl>
                                      </p:cBhvr>
                                    </p:animEffect>
                                  </p:childTnLst>
                                </p:cTn>
                              </p:par>
                              <p:par>
                                <p:cTn id="24" presetID="22" presetClass="entr" presetSubtype="2"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wipe(right)">
                                      <p:cBhvr>
                                        <p:cTn id="26" dur="500"/>
                                        <p:tgtEl>
                                          <p:spTgt spid="40"/>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right)">
                                      <p:cBhvr>
                                        <p:cTn id="2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C076E15A-E448-C3C1-25BF-56EA915E7D16}"/>
              </a:ext>
            </a:extLst>
          </p:cNvPr>
          <p:cNvSpPr txBox="1">
            <a:spLocks/>
          </p:cNvSpPr>
          <p:nvPr>
            <p:custDataLst>
              <p:tags r:id="rId1"/>
            </p:custDataLst>
          </p:nvPr>
        </p:nvSpPr>
        <p:spPr>
          <a:xfrm>
            <a:off x="1980000" y="144000"/>
            <a:ext cx="6840150" cy="276999"/>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a:solidFill>
                  <a:srgbClr val="252525"/>
                </a:solidFill>
                <a:latin typeface="Segoe UI" panose="020B0502040204020203" pitchFamily="34" charset="0"/>
                <a:cs typeface="Segoe UI" panose="020B0502040204020203" pitchFamily="34" charset="0"/>
              </a:rPr>
              <a:t>Quelle gravité pour mon scénario stratégique ?</a:t>
            </a:r>
            <a:endParaRPr lang="fr-FR" altLang="fr-FR" sz="1800" dirty="0">
              <a:solidFill>
                <a:srgbClr val="252525"/>
              </a:solidFill>
              <a:latin typeface="Segoe UI" panose="020B0502040204020203" pitchFamily="34" charset="0"/>
              <a:cs typeface="Segoe UI" panose="020B0502040204020203" pitchFamily="34" charset="0"/>
            </a:endParaRPr>
          </a:p>
        </p:txBody>
      </p:sp>
      <p:sp>
        <p:nvSpPr>
          <p:cNvPr id="4" name="ZoneTexte 3">
            <a:extLst>
              <a:ext uri="{FF2B5EF4-FFF2-40B4-BE49-F238E27FC236}">
                <a16:creationId xmlns:a16="http://schemas.microsoft.com/office/drawing/2014/main" id="{A2635EDA-C3FD-041D-86F5-414DF219D99A}"/>
              </a:ext>
            </a:extLst>
          </p:cNvPr>
          <p:cNvSpPr txBox="1"/>
          <p:nvPr/>
        </p:nvSpPr>
        <p:spPr>
          <a:xfrm>
            <a:off x="1980000" y="540000"/>
            <a:ext cx="6437155" cy="215444"/>
          </a:xfrm>
          <a:prstGeom prst="rect">
            <a:avLst/>
          </a:prstGeom>
          <a:noFill/>
        </p:spPr>
        <p:txBody>
          <a:bodyPr wrap="square" lIns="0" tIns="0" rIns="0" bIns="0">
            <a:spAutoFit/>
          </a:bodyPr>
          <a:lstStyle/>
          <a:p>
            <a:r>
              <a:rPr lang="fr-FR" sz="1400" dirty="0">
                <a:solidFill>
                  <a:srgbClr val="9C258D"/>
                </a:solidFill>
                <a:latin typeface="Segoe UI" panose="020B0502040204020203" pitchFamily="34" charset="0"/>
                <a:ea typeface="+mn-ea"/>
                <a:cs typeface="Segoe UI" panose="020B0502040204020203" pitchFamily="34" charset="0"/>
              </a:rPr>
              <a:t>Fin de l’atelier 2</a:t>
            </a:r>
            <a:endParaRPr lang="fr-FR" sz="1400" b="0" dirty="0">
              <a:solidFill>
                <a:srgbClr val="9C258D"/>
              </a:solidFill>
              <a:latin typeface="Segoe UI" panose="020B0502040204020203" pitchFamily="34" charset="0"/>
              <a:ea typeface="+mn-ea"/>
              <a:cs typeface="Segoe UI" panose="020B0502040204020203" pitchFamily="34" charset="0"/>
            </a:endParaRPr>
          </a:p>
        </p:txBody>
      </p:sp>
      <p:cxnSp>
        <p:nvCxnSpPr>
          <p:cNvPr id="29" name="Connecteur droit avec flèche 28">
            <a:extLst>
              <a:ext uri="{FF2B5EF4-FFF2-40B4-BE49-F238E27FC236}">
                <a16:creationId xmlns:a16="http://schemas.microsoft.com/office/drawing/2014/main" id="{0DEA5BC2-DFF0-41EB-9433-739335C930D3}"/>
              </a:ext>
            </a:extLst>
          </p:cNvPr>
          <p:cNvCxnSpPr>
            <a:cxnSpLocks/>
            <a:stCxn id="30" idx="6"/>
            <a:endCxn id="42" idx="2"/>
          </p:cNvCxnSpPr>
          <p:nvPr/>
        </p:nvCxnSpPr>
        <p:spPr>
          <a:xfrm flipV="1">
            <a:off x="4247792" y="1802333"/>
            <a:ext cx="2591645" cy="345"/>
          </a:xfrm>
          <a:prstGeom prst="straightConnector1">
            <a:avLst/>
          </a:prstGeom>
          <a:ln w="19050">
            <a:solidFill>
              <a:srgbClr val="923ED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Ellipse 29">
            <a:extLst>
              <a:ext uri="{FF2B5EF4-FFF2-40B4-BE49-F238E27FC236}">
                <a16:creationId xmlns:a16="http://schemas.microsoft.com/office/drawing/2014/main" id="{10B39F09-0653-47F0-9076-76263133E641}"/>
              </a:ext>
            </a:extLst>
          </p:cNvPr>
          <p:cNvSpPr>
            <a:spLocks noChangeAspect="1"/>
          </p:cNvSpPr>
          <p:nvPr/>
        </p:nvSpPr>
        <p:spPr>
          <a:xfrm>
            <a:off x="3432832" y="1388678"/>
            <a:ext cx="814960"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lvl="0" algn="ctr">
              <a:defRPr/>
            </a:pPr>
            <a:r>
              <a:rPr lang="fr-FR" sz="1000" dirty="0">
                <a:solidFill>
                  <a:schemeClr val="bg1"/>
                </a:solidFill>
                <a:latin typeface="Segoe UI" panose="020B0502040204020203" pitchFamily="34" charset="0"/>
                <a:cs typeface="Segoe UI" panose="020B0502040204020203" pitchFamily="34" charset="0"/>
              </a:rPr>
              <a:t>Source</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de risque (SR)</a:t>
            </a:r>
          </a:p>
        </p:txBody>
      </p:sp>
      <p:sp>
        <p:nvSpPr>
          <p:cNvPr id="31" name="Rectangle : coins arrondis 30">
            <a:extLst>
              <a:ext uri="{FF2B5EF4-FFF2-40B4-BE49-F238E27FC236}">
                <a16:creationId xmlns:a16="http://schemas.microsoft.com/office/drawing/2014/main" id="{0DAC2D88-3716-4D39-9B6F-4478D72ABE1E}"/>
              </a:ext>
            </a:extLst>
          </p:cNvPr>
          <p:cNvSpPr/>
          <p:nvPr/>
        </p:nvSpPr>
        <p:spPr>
          <a:xfrm>
            <a:off x="5376701" y="2821035"/>
            <a:ext cx="2700000" cy="1993533"/>
          </a:xfrm>
          <a:prstGeom prst="roundRect">
            <a:avLst>
              <a:gd name="adj" fmla="val 9356"/>
            </a:avLst>
          </a:prstGeom>
          <a:solidFill>
            <a:schemeClr val="bg1"/>
          </a:solidFill>
          <a:ln w="15875">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32" name="Rectangle : coins arrondis 31">
            <a:extLst>
              <a:ext uri="{FF2B5EF4-FFF2-40B4-BE49-F238E27FC236}">
                <a16:creationId xmlns:a16="http://schemas.microsoft.com/office/drawing/2014/main" id="{FBEC330C-7137-4718-948B-858F70BA8248}"/>
              </a:ext>
            </a:extLst>
          </p:cNvPr>
          <p:cNvSpPr/>
          <p:nvPr/>
        </p:nvSpPr>
        <p:spPr>
          <a:xfrm>
            <a:off x="5376701" y="2821036"/>
            <a:ext cx="2700000" cy="1993533"/>
          </a:xfrm>
          <a:prstGeom prst="roundRect">
            <a:avLst>
              <a:gd name="adj" fmla="val 9356"/>
            </a:avLst>
          </a:prstGeom>
          <a:solidFill>
            <a:srgbClr val="E6007E">
              <a:alpha val="19742"/>
            </a:srgbClr>
          </a:solidFill>
          <a:ln w="15875">
            <a:noFill/>
          </a:ln>
          <a:effectLst/>
        </p:spPr>
        <p:style>
          <a:lnRef idx="1">
            <a:schemeClr val="accent4"/>
          </a:lnRef>
          <a:fillRef idx="2">
            <a:schemeClr val="accent4"/>
          </a:fillRef>
          <a:effectRef idx="1">
            <a:schemeClr val="accent4"/>
          </a:effectRef>
          <a:fontRef idx="minor">
            <a:schemeClr val="dk1"/>
          </a:fontRef>
        </p:style>
        <p:txBody>
          <a:bodyPr rtlCol="0" anchor="b"/>
          <a:lstStyle/>
          <a:p>
            <a:pPr algn="ctr"/>
            <a:endParaRPr lang="fr-FR" sz="1050" dirty="0">
              <a:latin typeface="Marianne" panose="02000000000000000000" pitchFamily="50" charset="0"/>
            </a:endParaRPr>
          </a:p>
        </p:txBody>
      </p:sp>
      <p:sp>
        <p:nvSpPr>
          <p:cNvPr id="34" name="Rectangle 33">
            <a:extLst>
              <a:ext uri="{FF2B5EF4-FFF2-40B4-BE49-F238E27FC236}">
                <a16:creationId xmlns:a16="http://schemas.microsoft.com/office/drawing/2014/main" id="{0308DD6F-FA41-4961-93C2-A2CE31EDF24D}"/>
              </a:ext>
            </a:extLst>
          </p:cNvPr>
          <p:cNvSpPr/>
          <p:nvPr/>
        </p:nvSpPr>
        <p:spPr>
          <a:xfrm>
            <a:off x="5549852"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p>
          <a:p>
            <a:pPr algn="ctr" defTabSz="685800">
              <a:defRPr/>
            </a:pPr>
            <a:r>
              <a:rPr lang="fr-FR" sz="1000" dirty="0">
                <a:solidFill>
                  <a:srgbClr val="252525"/>
                </a:solidFill>
                <a:latin typeface="Segoe UI" panose="020B0502040204020203" pitchFamily="34" charset="0"/>
                <a:cs typeface="Segoe UI" panose="020B0502040204020203" pitchFamily="34" charset="0"/>
              </a:rPr>
              <a:t>support 1</a:t>
            </a:r>
          </a:p>
        </p:txBody>
      </p:sp>
      <p:sp>
        <p:nvSpPr>
          <p:cNvPr id="35" name="Rectangle 34">
            <a:extLst>
              <a:ext uri="{FF2B5EF4-FFF2-40B4-BE49-F238E27FC236}">
                <a16:creationId xmlns:a16="http://schemas.microsoft.com/office/drawing/2014/main" id="{ED2147F0-0316-47EC-A6F5-A1AB77264AA2}"/>
              </a:ext>
            </a:extLst>
          </p:cNvPr>
          <p:cNvSpPr/>
          <p:nvPr/>
        </p:nvSpPr>
        <p:spPr>
          <a:xfrm>
            <a:off x="6873177" y="3891774"/>
            <a:ext cx="915765" cy="474651"/>
          </a:xfrm>
          <a:prstGeom prst="rect">
            <a:avLst/>
          </a:prstGeom>
          <a:solidFill>
            <a:srgbClr val="FBB208"/>
          </a:solidFill>
          <a:ln w="25400" cap="flat" cmpd="sng" algn="ctr">
            <a:noFill/>
            <a:prstDash val="solid"/>
          </a:ln>
          <a:effectLst/>
        </p:spPr>
        <p:txBody>
          <a:bodyPr wrap="none" rtlCol="0" anchor="ct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Bien</a:t>
            </a:r>
            <a:br>
              <a:rPr lang="fr-FR" sz="1000" dirty="0">
                <a:solidFill>
                  <a:srgbClr val="252525"/>
                </a:solidFill>
                <a:latin typeface="Segoe UI" panose="020B0502040204020203" pitchFamily="34" charset="0"/>
                <a:cs typeface="Segoe UI" panose="020B0502040204020203" pitchFamily="34" charset="0"/>
              </a:rPr>
            </a:br>
            <a:r>
              <a:rPr lang="fr-FR" sz="1000" dirty="0">
                <a:solidFill>
                  <a:srgbClr val="252525"/>
                </a:solidFill>
                <a:latin typeface="Segoe UI" panose="020B0502040204020203" pitchFamily="34" charset="0"/>
                <a:cs typeface="Segoe UI" panose="020B0502040204020203" pitchFamily="34" charset="0"/>
              </a:rPr>
              <a:t>support 2</a:t>
            </a:r>
          </a:p>
        </p:txBody>
      </p:sp>
      <p:sp>
        <p:nvSpPr>
          <p:cNvPr id="36" name="ZoneTexte 35">
            <a:extLst>
              <a:ext uri="{FF2B5EF4-FFF2-40B4-BE49-F238E27FC236}">
                <a16:creationId xmlns:a16="http://schemas.microsoft.com/office/drawing/2014/main" id="{0B49D504-7C43-478A-9344-100B7712B2D5}"/>
              </a:ext>
            </a:extLst>
          </p:cNvPr>
          <p:cNvSpPr txBox="1"/>
          <p:nvPr/>
        </p:nvSpPr>
        <p:spPr>
          <a:xfrm>
            <a:off x="6097905" y="4544788"/>
            <a:ext cx="1257593" cy="207216"/>
          </a:xfrm>
          <a:prstGeom prst="rect">
            <a:avLst/>
          </a:prstGeom>
          <a:noFill/>
          <a:ln w="12700">
            <a:noFill/>
          </a:ln>
        </p:spPr>
        <p:txBody>
          <a:bodyPr wrap="square" lIns="0" tIns="0" rIns="0" bIns="0" rtlCol="0" anchor="ctr">
            <a:noAutofit/>
          </a:bodyPr>
          <a:lstStyle/>
          <a:p>
            <a:pPr algn="ctr" defTabSz="685800">
              <a:defRPr/>
            </a:pPr>
            <a:r>
              <a:rPr lang="fr-FR" sz="1000" dirty="0">
                <a:solidFill>
                  <a:srgbClr val="252525"/>
                </a:solidFill>
                <a:latin typeface="Segoe UI" panose="020B0502040204020203" pitchFamily="34" charset="0"/>
                <a:cs typeface="Segoe UI" panose="020B0502040204020203" pitchFamily="34" charset="0"/>
              </a:rPr>
              <a:t>OBJET DE L’ÉTUDE</a:t>
            </a:r>
          </a:p>
        </p:txBody>
      </p:sp>
      <p:cxnSp>
        <p:nvCxnSpPr>
          <p:cNvPr id="37" name="Connecteur droit avec flèche 36">
            <a:extLst>
              <a:ext uri="{FF2B5EF4-FFF2-40B4-BE49-F238E27FC236}">
                <a16:creationId xmlns:a16="http://schemas.microsoft.com/office/drawing/2014/main" id="{C761A021-3A99-4E16-A9F8-0A735AE06141}"/>
              </a:ext>
            </a:extLst>
          </p:cNvPr>
          <p:cNvCxnSpPr>
            <a:cxnSpLocks/>
          </p:cNvCxnSpPr>
          <p:nvPr/>
        </p:nvCxnSpPr>
        <p:spPr>
          <a:xfrm>
            <a:off x="6096243"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38" name="Connecteur droit avec flèche 37">
            <a:extLst>
              <a:ext uri="{FF2B5EF4-FFF2-40B4-BE49-F238E27FC236}">
                <a16:creationId xmlns:a16="http://schemas.microsoft.com/office/drawing/2014/main" id="{C9AD354D-A321-4B4E-A7BF-05B9E4D4BDF7}"/>
              </a:ext>
            </a:extLst>
          </p:cNvPr>
          <p:cNvCxnSpPr>
            <a:cxnSpLocks/>
          </p:cNvCxnSpPr>
          <p:nvPr/>
        </p:nvCxnSpPr>
        <p:spPr>
          <a:xfrm>
            <a:off x="7077705" y="3269973"/>
            <a:ext cx="0" cy="627286"/>
          </a:xfrm>
          <a:prstGeom prst="straightConnector1">
            <a:avLst/>
          </a:prstGeom>
          <a:noFill/>
          <a:ln w="1905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39" name="Rectangle 38">
            <a:extLst>
              <a:ext uri="{FF2B5EF4-FFF2-40B4-BE49-F238E27FC236}">
                <a16:creationId xmlns:a16="http://schemas.microsoft.com/office/drawing/2014/main" id="{8684B2BC-BF61-4C38-916D-3AECB5406F91}"/>
              </a:ext>
            </a:extLst>
          </p:cNvPr>
          <p:cNvSpPr/>
          <p:nvPr/>
        </p:nvSpPr>
        <p:spPr>
          <a:xfrm>
            <a:off x="5745537" y="3168862"/>
            <a:ext cx="1613812" cy="474651"/>
          </a:xfrm>
          <a:prstGeom prst="rect">
            <a:avLst/>
          </a:prstGeom>
          <a:solidFill>
            <a:srgbClr val="EE6213"/>
          </a:solidFill>
          <a:ln w="25400" cap="flat" cmpd="sng" algn="ctr">
            <a:noFill/>
            <a:prstDash val="solid"/>
          </a:ln>
          <a:effectLst/>
        </p:spPr>
        <p:txBody>
          <a:bodyPr rtlCol="0" anchor="ctr"/>
          <a:lstStyle/>
          <a:p>
            <a:pPr algn="ctr" defTabSz="685800">
              <a:defRPr/>
            </a:pPr>
            <a:r>
              <a:rPr lang="fr-FR" sz="1000" dirty="0">
                <a:solidFill>
                  <a:schemeClr val="bg1"/>
                </a:solidFill>
                <a:latin typeface="Segoe UI" panose="020B0502040204020203" pitchFamily="34" charset="0"/>
                <a:cs typeface="Segoe UI" panose="020B0502040204020203" pitchFamily="34" charset="0"/>
              </a:rPr>
              <a:t>Valeur métier</a:t>
            </a:r>
          </a:p>
        </p:txBody>
      </p:sp>
      <p:sp>
        <p:nvSpPr>
          <p:cNvPr id="40" name="Forme libre 98">
            <a:extLst>
              <a:ext uri="{FF2B5EF4-FFF2-40B4-BE49-F238E27FC236}">
                <a16:creationId xmlns:a16="http://schemas.microsoft.com/office/drawing/2014/main" id="{48844B7D-7CDD-431F-94A6-72F66660F6E5}"/>
              </a:ext>
            </a:extLst>
          </p:cNvPr>
          <p:cNvSpPr/>
          <p:nvPr/>
        </p:nvSpPr>
        <p:spPr>
          <a:xfrm rot="20637920">
            <a:off x="7203988" y="2109834"/>
            <a:ext cx="409047" cy="1114273"/>
          </a:xfrm>
          <a:custGeom>
            <a:avLst/>
            <a:gdLst>
              <a:gd name="connsiteX0" fmla="*/ 0 w 466725"/>
              <a:gd name="connsiteY0" fmla="*/ 1447800 h 1447800"/>
              <a:gd name="connsiteX1" fmla="*/ 223837 w 466725"/>
              <a:gd name="connsiteY1" fmla="*/ 1262063 h 1447800"/>
              <a:gd name="connsiteX2" fmla="*/ 395287 w 466725"/>
              <a:gd name="connsiteY2" fmla="*/ 604838 h 1447800"/>
              <a:gd name="connsiteX3" fmla="*/ 466725 w 466725"/>
              <a:gd name="connsiteY3" fmla="*/ 0 h 1447800"/>
              <a:gd name="connsiteX0" fmla="*/ 0 w 442913"/>
              <a:gd name="connsiteY0" fmla="*/ 1485900 h 1485900"/>
              <a:gd name="connsiteX1" fmla="*/ 200025 w 442913"/>
              <a:gd name="connsiteY1" fmla="*/ 1262063 h 1485900"/>
              <a:gd name="connsiteX2" fmla="*/ 371475 w 442913"/>
              <a:gd name="connsiteY2" fmla="*/ 604838 h 1485900"/>
              <a:gd name="connsiteX3" fmla="*/ 442913 w 442913"/>
              <a:gd name="connsiteY3" fmla="*/ 0 h 1485900"/>
              <a:gd name="connsiteX0" fmla="*/ 0 w 409047"/>
              <a:gd name="connsiteY0" fmla="*/ 1494366 h 1494366"/>
              <a:gd name="connsiteX1" fmla="*/ 166159 w 409047"/>
              <a:gd name="connsiteY1" fmla="*/ 1262063 h 1494366"/>
              <a:gd name="connsiteX2" fmla="*/ 337609 w 409047"/>
              <a:gd name="connsiteY2" fmla="*/ 604838 h 1494366"/>
              <a:gd name="connsiteX3" fmla="*/ 409047 w 409047"/>
              <a:gd name="connsiteY3" fmla="*/ 0 h 1494366"/>
            </a:gdLst>
            <a:ahLst/>
            <a:cxnLst>
              <a:cxn ang="0">
                <a:pos x="connsiteX0" y="connsiteY0"/>
              </a:cxn>
              <a:cxn ang="0">
                <a:pos x="connsiteX1" y="connsiteY1"/>
              </a:cxn>
              <a:cxn ang="0">
                <a:pos x="connsiteX2" y="connsiteY2"/>
              </a:cxn>
              <a:cxn ang="0">
                <a:pos x="connsiteX3" y="connsiteY3"/>
              </a:cxn>
            </a:cxnLst>
            <a:rect l="l" t="t" r="r" b="b"/>
            <a:pathLst>
              <a:path w="409047" h="1494366">
                <a:moveTo>
                  <a:pt x="0" y="1494366"/>
                </a:moveTo>
                <a:cubicBezTo>
                  <a:pt x="78978" y="1471744"/>
                  <a:pt x="109891" y="1410318"/>
                  <a:pt x="166159" y="1262063"/>
                </a:cubicBezTo>
                <a:cubicBezTo>
                  <a:pt x="222427" y="1113808"/>
                  <a:pt x="297128" y="815182"/>
                  <a:pt x="337609" y="604838"/>
                </a:cubicBezTo>
                <a:cubicBezTo>
                  <a:pt x="378090" y="394494"/>
                  <a:pt x="393568" y="197247"/>
                  <a:pt x="409047" y="0"/>
                </a:cubicBezTo>
              </a:path>
            </a:pathLst>
          </a:custGeom>
          <a:noFill/>
          <a:ln w="19050" cap="flat" cmpd="sng" algn="ctr">
            <a:solidFill>
              <a:schemeClr val="accent4"/>
            </a:solidFill>
            <a:prstDash val="dash"/>
            <a:headEnd type="none" w="med" len="med"/>
            <a:tailEnd type="non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pitchFamily="34" charset="0"/>
            </a:endParaRPr>
          </a:p>
        </p:txBody>
      </p:sp>
      <p:sp>
        <p:nvSpPr>
          <p:cNvPr id="41" name="ZoneTexte 40">
            <a:extLst>
              <a:ext uri="{FF2B5EF4-FFF2-40B4-BE49-F238E27FC236}">
                <a16:creationId xmlns:a16="http://schemas.microsoft.com/office/drawing/2014/main" id="{0001EDCB-0AFD-478B-B9C7-1DE299771CC3}"/>
              </a:ext>
            </a:extLst>
          </p:cNvPr>
          <p:cNvSpPr txBox="1"/>
          <p:nvPr/>
        </p:nvSpPr>
        <p:spPr>
          <a:xfrm>
            <a:off x="6944899" y="2970702"/>
            <a:ext cx="604552" cy="540014"/>
          </a:xfrm>
          <a:prstGeom prst="diamond">
            <a:avLst/>
          </a:prstGeom>
          <a:solidFill>
            <a:srgbClr val="C00000"/>
          </a:solidFill>
          <a:ln w="15875">
            <a:solidFill>
              <a:schemeClr val="bg1"/>
            </a:solidFill>
          </a:ln>
        </p:spPr>
        <p:txBody>
          <a:bodyPr wrap="square" lIns="0" tIns="0" rIns="0" bIns="0" rtlCol="0" anchor="ctr">
            <a:noAutofit/>
          </a:bodyPr>
          <a:lstStyle/>
          <a:p>
            <a:pPr algn="ctr"/>
            <a:r>
              <a:rPr lang="fr-FR" sz="1000" b="1">
                <a:solidFill>
                  <a:schemeClr val="bg1"/>
                </a:solidFill>
                <a:latin typeface="Segoe UI" panose="020B0502040204020203" pitchFamily="34" charset="0"/>
                <a:cs typeface="Segoe UI" panose="020B0502040204020203" pitchFamily="34" charset="0"/>
              </a:rPr>
              <a:t>ER</a:t>
            </a:r>
            <a:endParaRPr lang="fr-FR" sz="1000" b="1" dirty="0">
              <a:solidFill>
                <a:schemeClr val="bg1"/>
              </a:solidFill>
              <a:latin typeface="Segoe UI" panose="020B0502040204020203" pitchFamily="34" charset="0"/>
              <a:cs typeface="Segoe UI" panose="020B0502040204020203" pitchFamily="34" charset="0"/>
            </a:endParaRPr>
          </a:p>
        </p:txBody>
      </p:sp>
      <p:sp>
        <p:nvSpPr>
          <p:cNvPr id="42" name="Ellipse 41">
            <a:extLst>
              <a:ext uri="{FF2B5EF4-FFF2-40B4-BE49-F238E27FC236}">
                <a16:creationId xmlns:a16="http://schemas.microsoft.com/office/drawing/2014/main" id="{DAE98ECC-6D0B-4427-B1A2-A1D8F1E2AAF6}"/>
              </a:ext>
            </a:extLst>
          </p:cNvPr>
          <p:cNvSpPr>
            <a:spLocks noChangeAspect="1"/>
          </p:cNvSpPr>
          <p:nvPr/>
        </p:nvSpPr>
        <p:spPr>
          <a:xfrm>
            <a:off x="6839437" y="1388333"/>
            <a:ext cx="815916" cy="828000"/>
          </a:xfrm>
          <a:prstGeom prst="ellipse">
            <a:avLst/>
          </a:prstGeom>
          <a:solidFill>
            <a:srgbClr val="9C258C"/>
          </a:soli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R="0" lvl="0" indent="0" algn="ctr" fontAlgn="auto">
              <a:lnSpc>
                <a:spcPct val="100000"/>
              </a:lnSpc>
              <a:spcBef>
                <a:spcPts val="0"/>
              </a:spcBef>
              <a:spcAft>
                <a:spcPts val="0"/>
              </a:spcAft>
              <a:buClrTx/>
              <a:buSzTx/>
              <a:buFontTx/>
              <a:buNone/>
              <a:tabLst/>
              <a:defRPr/>
            </a:pPr>
            <a:r>
              <a:rPr lang="fr-FR" sz="1000" dirty="0">
                <a:solidFill>
                  <a:schemeClr val="bg1"/>
                </a:solidFill>
                <a:latin typeface="Segoe UI" panose="020B0502040204020203" pitchFamily="34" charset="0"/>
                <a:cs typeface="Segoe UI" panose="020B0502040204020203" pitchFamily="34" charset="0"/>
              </a:rPr>
              <a:t>Objectif</a:t>
            </a:r>
            <a:br>
              <a:rPr lang="fr-FR" sz="1000" dirty="0">
                <a:solidFill>
                  <a:schemeClr val="bg1"/>
                </a:solidFill>
                <a:latin typeface="Segoe UI" panose="020B0502040204020203" pitchFamily="34" charset="0"/>
                <a:cs typeface="Segoe UI" panose="020B0502040204020203" pitchFamily="34" charset="0"/>
              </a:rPr>
            </a:br>
            <a:r>
              <a:rPr lang="fr-FR" sz="1000" dirty="0">
                <a:solidFill>
                  <a:schemeClr val="bg1"/>
                </a:solidFill>
                <a:latin typeface="Segoe UI" panose="020B0502040204020203" pitchFamily="34" charset="0"/>
                <a:cs typeface="Segoe UI" panose="020B0502040204020203" pitchFamily="34" charset="0"/>
              </a:rPr>
              <a:t>visé (OV)</a:t>
            </a:r>
          </a:p>
        </p:txBody>
      </p:sp>
      <p:sp>
        <p:nvSpPr>
          <p:cNvPr id="43" name="Rectangle 42">
            <a:extLst>
              <a:ext uri="{FF2B5EF4-FFF2-40B4-BE49-F238E27FC236}">
                <a16:creationId xmlns:a16="http://schemas.microsoft.com/office/drawing/2014/main" id="{6A3EE1BE-E1A3-4CCB-AADF-4EAEE9C2720D}"/>
              </a:ext>
            </a:extLst>
          </p:cNvPr>
          <p:cNvSpPr/>
          <p:nvPr/>
        </p:nvSpPr>
        <p:spPr bwMode="auto">
          <a:xfrm>
            <a:off x="540000" y="2160000"/>
            <a:ext cx="2178830" cy="407804"/>
          </a:xfrm>
          <a:prstGeom prst="rect">
            <a:avLst/>
          </a:prstGeom>
          <a:noFill/>
          <a:ln w="9525" cap="flat" cmpd="sng" algn="ctr">
            <a:noFill/>
            <a:prstDash val="solid"/>
          </a:ln>
          <a:effectLst/>
        </p:spPr>
        <p:txBody>
          <a:bodyPr lIns="0" tIns="0" rIns="0" bIns="0" anchor="t">
            <a:spAutoFit/>
          </a:bodyPr>
          <a:lstStyle/>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Légende</a:t>
            </a:r>
          </a:p>
          <a:p>
            <a:pPr>
              <a:spcAft>
                <a:spcPts val="300"/>
              </a:spcAft>
              <a:defRPr/>
            </a:pPr>
            <a:r>
              <a:rPr lang="fr-FR" sz="800" b="1" i="1" dirty="0">
                <a:solidFill>
                  <a:srgbClr val="252525"/>
                </a:solidFill>
                <a:latin typeface="Segoe UI" panose="020B0502040204020203" pitchFamily="34" charset="0"/>
                <a:cs typeface="Segoe UI" panose="020B0502040204020203" pitchFamily="34" charset="0"/>
              </a:rPr>
              <a:t>ER</a:t>
            </a:r>
            <a:r>
              <a:rPr lang="fr-FR" sz="800" i="1" dirty="0">
                <a:solidFill>
                  <a:srgbClr val="252525"/>
                </a:solidFill>
                <a:latin typeface="Segoe UI" panose="020B0502040204020203" pitchFamily="34" charset="0"/>
                <a:cs typeface="Segoe UI" panose="020B0502040204020203" pitchFamily="34" charset="0"/>
              </a:rPr>
              <a:t> = Événement redouté relatif à une valeur métier de l’objet de l’étude</a:t>
            </a:r>
          </a:p>
        </p:txBody>
      </p:sp>
    </p:spTree>
    <p:extLst>
      <p:ext uri="{BB962C8B-B14F-4D97-AF65-F5344CB8AC3E}">
        <p14:creationId xmlns:p14="http://schemas.microsoft.com/office/powerpoint/2010/main" val="42084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3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fade">
                                      <p:cBhvr>
                                        <p:cTn id="18" dur="500"/>
                                        <p:tgtEl>
                                          <p:spTgt spid="3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wipe(up)">
                                      <p:cBhvr>
                                        <p:cTn id="23" dur="500"/>
                                        <p:tgtEl>
                                          <p:spTgt spid="37"/>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childTnLst>
                          </p:cTn>
                        </p:par>
                        <p:par>
                          <p:cTn id="28" fill="hold">
                            <p:stCondLst>
                              <p:cond delay="1000"/>
                            </p:stCondLst>
                            <p:childTnLst>
                              <p:par>
                                <p:cTn id="29" presetID="22" presetClass="entr" presetSubtype="1" fill="hold" nodeType="after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up)">
                                      <p:cBhvr>
                                        <p:cTn id="31" dur="500"/>
                                        <p:tgtEl>
                                          <p:spTgt spid="38"/>
                                        </p:tgtEl>
                                      </p:cBhvr>
                                    </p:animEffect>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 calcmode="lin" valueType="num">
                                      <p:cBhvr>
                                        <p:cTn id="40" dur="500" fill="hold"/>
                                        <p:tgtEl>
                                          <p:spTgt spid="41"/>
                                        </p:tgtEl>
                                        <p:attrNameLst>
                                          <p:attrName>ppt_w</p:attrName>
                                        </p:attrNameLst>
                                      </p:cBhvr>
                                      <p:tavLst>
                                        <p:tav tm="0">
                                          <p:val>
                                            <p:fltVal val="0"/>
                                          </p:val>
                                        </p:tav>
                                        <p:tav tm="100000">
                                          <p:val>
                                            <p:strVal val="#ppt_w"/>
                                          </p:val>
                                        </p:tav>
                                      </p:tavLst>
                                    </p:anim>
                                    <p:anim calcmode="lin" valueType="num">
                                      <p:cBhvr>
                                        <p:cTn id="41" dur="500" fill="hold"/>
                                        <p:tgtEl>
                                          <p:spTgt spid="41"/>
                                        </p:tgtEl>
                                        <p:attrNameLst>
                                          <p:attrName>ppt_h</p:attrName>
                                        </p:attrNameLst>
                                      </p:cBhvr>
                                      <p:tavLst>
                                        <p:tav tm="0">
                                          <p:val>
                                            <p:fltVal val="0"/>
                                          </p:val>
                                        </p:tav>
                                        <p:tav tm="100000">
                                          <p:val>
                                            <p:strVal val="#ppt_h"/>
                                          </p:val>
                                        </p:tav>
                                      </p:tavLst>
                                    </p:anim>
                                    <p:animEffect transition="in" filter="fade">
                                      <p:cBhvr>
                                        <p:cTn id="42" dur="500"/>
                                        <p:tgtEl>
                                          <p:spTgt spid="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fade">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16" fill="hold" grpId="0" nodeType="clickEffect">
                                  <p:stCondLst>
                                    <p:cond delay="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p:cTn id="55" dur="500" fill="hold"/>
                                        <p:tgtEl>
                                          <p:spTgt spid="42"/>
                                        </p:tgtEl>
                                        <p:attrNameLst>
                                          <p:attrName>ppt_w</p:attrName>
                                        </p:attrNameLst>
                                      </p:cBhvr>
                                      <p:tavLst>
                                        <p:tav tm="0">
                                          <p:val>
                                            <p:fltVal val="0"/>
                                          </p:val>
                                        </p:tav>
                                        <p:tav tm="100000">
                                          <p:val>
                                            <p:strVal val="#ppt_w"/>
                                          </p:val>
                                        </p:tav>
                                      </p:tavLst>
                                    </p:anim>
                                    <p:anim calcmode="lin" valueType="num">
                                      <p:cBhvr>
                                        <p:cTn id="56" dur="500" fill="hold"/>
                                        <p:tgtEl>
                                          <p:spTgt spid="42"/>
                                        </p:tgtEl>
                                        <p:attrNameLst>
                                          <p:attrName>ppt_h</p:attrName>
                                        </p:attrNameLst>
                                      </p:cBhvr>
                                      <p:tavLst>
                                        <p:tav tm="0">
                                          <p:val>
                                            <p:fltVal val="0"/>
                                          </p:val>
                                        </p:tav>
                                        <p:tav tm="100000">
                                          <p:val>
                                            <p:strVal val="#ppt_h"/>
                                          </p:val>
                                        </p:tav>
                                      </p:tavLst>
                                    </p:anim>
                                    <p:animEffect transition="in" filter="fade">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arn(inVertical)">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up)">
                                      <p:cBhvr>
                                        <p:cTn id="6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5" grpId="0" animBg="1"/>
      <p:bldP spid="36" grpId="0"/>
      <p:bldP spid="39" grpId="0" animBg="1"/>
      <p:bldP spid="40" grpId="0" animBg="1"/>
      <p:bldP spid="41" grpId="0" animBg="1"/>
      <p:bldP spid="42" grpId="0" animBg="1"/>
      <p:bldP spid="4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7A2270A-A76D-44B4-9810-7633CE2FE75A}"/>
              </a:ext>
            </a:extLst>
          </p:cNvPr>
          <p:cNvSpPr>
            <a:spLocks noChangeArrowheads="1"/>
          </p:cNvSpPr>
          <p:nvPr/>
        </p:nvSpPr>
        <p:spPr bwMode="auto">
          <a:xfrm>
            <a:off x="900200" y="2126512"/>
            <a:ext cx="3960000" cy="2532801"/>
          </a:xfrm>
          <a:prstGeom prst="rect">
            <a:avLst/>
          </a:prstGeom>
          <a:noFill/>
          <a:ln w="25400">
            <a:solidFill>
              <a:srgbClr val="9C258D"/>
            </a:solidFill>
            <a:miter lim="800000"/>
            <a:headEnd/>
            <a:tailEnd/>
          </a:ln>
          <a:extLst>
            <a:ext uri="{909E8E84-426E-40DD-AFC4-6F175D3DCCD1}">
              <a14:hiddenFill xmlns:a14="http://schemas.microsoft.com/office/drawing/2010/main">
                <a:solidFill>
                  <a:srgbClr val="FFFFFF"/>
                </a:solidFill>
              </a14:hiddenFill>
            </a:ext>
          </a:extLst>
        </p:spPr>
        <p:txBody>
          <a:bodyPr lIns="144000" rIns="108000" anchor="ctr"/>
          <a:lstStyle>
            <a:lvl1pPr>
              <a:spcBef>
                <a:spcPct val="20000"/>
              </a:spcBef>
              <a:buClr>
                <a:schemeClr val="tx1"/>
              </a:buClr>
              <a:buFont typeface="Wingdings" pitchFamily="2" charset="2"/>
              <a:buChar char="q"/>
              <a:defRPr kumimoji="1" sz="2200">
                <a:solidFill>
                  <a:schemeClr val="tx1"/>
                </a:solidFill>
                <a:latin typeface="Calibri" pitchFamily="34" charset="0"/>
              </a:defRPr>
            </a:lvl1pPr>
            <a:lvl2pPr marL="742950" indent="-285750">
              <a:spcBef>
                <a:spcPct val="20000"/>
              </a:spcBef>
              <a:buClr>
                <a:schemeClr val="tx1"/>
              </a:buClr>
              <a:buFont typeface="Wingdings" pitchFamily="2" charset="2"/>
              <a:buChar char="ü"/>
              <a:defRPr kumimoji="1" sz="2000">
                <a:solidFill>
                  <a:schemeClr val="tx1"/>
                </a:solidFill>
                <a:latin typeface="Calibri" pitchFamily="34" charset="0"/>
              </a:defRPr>
            </a:lvl2pPr>
            <a:lvl3pPr marL="1143000" indent="-228600">
              <a:spcBef>
                <a:spcPct val="20000"/>
              </a:spcBef>
              <a:buClr>
                <a:schemeClr val="tx1"/>
              </a:buClr>
              <a:buFont typeface="Monotype Sorts" pitchFamily="2" charset="2"/>
              <a:buChar char="Ø"/>
              <a:defRPr kumimoji="1">
                <a:solidFill>
                  <a:schemeClr val="tx1"/>
                </a:solidFill>
                <a:latin typeface="Calibri" pitchFamily="34" charset="0"/>
              </a:defRPr>
            </a:lvl3pPr>
            <a:lvl4pPr marL="1600200" indent="-228600">
              <a:spcBef>
                <a:spcPct val="20000"/>
              </a:spcBef>
              <a:buClr>
                <a:schemeClr val="tx1"/>
              </a:buClr>
              <a:buChar char="•"/>
              <a:defRPr kumimoji="1" sz="1600">
                <a:solidFill>
                  <a:schemeClr val="tx1"/>
                </a:solidFill>
                <a:latin typeface="Calibri" pitchFamily="34" charset="0"/>
              </a:defRPr>
            </a:lvl4pPr>
            <a:lvl5pPr marL="2057400" indent="-228600">
              <a:spcBef>
                <a:spcPct val="20000"/>
              </a:spcBef>
              <a:buClr>
                <a:schemeClr val="tx1"/>
              </a:buClr>
              <a:buChar char="–"/>
              <a:defRPr kumimoji="1" sz="1600">
                <a:solidFill>
                  <a:schemeClr val="tx1"/>
                </a:solidFill>
                <a:latin typeface="Calibri" pitchFamily="34" charset="0"/>
              </a:defRPr>
            </a:lvl5pPr>
            <a:lvl6pPr marL="25146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6pPr>
            <a:lvl7pPr marL="29718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7pPr>
            <a:lvl8pPr marL="34290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8pPr>
            <a:lvl9pPr marL="3886200" indent="-228600" eaLnBrk="0" fontAlgn="base" hangingPunct="0">
              <a:spcBef>
                <a:spcPct val="20000"/>
              </a:spcBef>
              <a:spcAft>
                <a:spcPct val="0"/>
              </a:spcAft>
              <a:buClr>
                <a:schemeClr val="tx1"/>
              </a:buClr>
              <a:buChar char="–"/>
              <a:defRPr kumimoji="1" sz="1600">
                <a:solidFill>
                  <a:schemeClr val="tx1"/>
                </a:solidFill>
                <a:latin typeface="Calibri" pitchFamily="34" charset="0"/>
              </a:defRPr>
            </a:lvl9pPr>
          </a:lstStyle>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 C’est une méga-fuite de données. Le groupe hôtelier américain </a:t>
            </a:r>
            <a:r>
              <a:rPr lang="fr-FR" altLang="fr-FR" sz="1100" dirty="0" err="1">
                <a:solidFill>
                  <a:srgbClr val="252525"/>
                </a:solidFill>
                <a:latin typeface="Segoe UI" panose="020B0502040204020203" pitchFamily="34" charset="0"/>
                <a:cs typeface="Segoe UI" panose="020B0502040204020203" pitchFamily="34" charset="0"/>
              </a:rPr>
              <a:t>Mariott</a:t>
            </a:r>
            <a:r>
              <a:rPr lang="fr-FR" altLang="fr-FR" sz="1100" dirty="0">
                <a:solidFill>
                  <a:srgbClr val="252525"/>
                </a:solidFill>
                <a:latin typeface="Segoe UI" panose="020B0502040204020203" pitchFamily="34" charset="0"/>
                <a:cs typeface="Segoe UI" panose="020B0502040204020203" pitchFamily="34" charset="0"/>
              </a:rPr>
              <a:t> a révélé qu’il avait été victime d’un piratage massif, avec des accès non-autorisés à la base de données de sa filiale </a:t>
            </a:r>
            <a:r>
              <a:rPr lang="fr-FR" altLang="fr-FR" sz="1100" dirty="0" err="1">
                <a:solidFill>
                  <a:srgbClr val="252525"/>
                </a:solidFill>
                <a:latin typeface="Segoe UI" panose="020B0502040204020203" pitchFamily="34" charset="0"/>
                <a:cs typeface="Segoe UI" panose="020B0502040204020203" pitchFamily="34" charset="0"/>
              </a:rPr>
              <a:t>Starwood</a:t>
            </a:r>
            <a:r>
              <a:rPr lang="fr-FR" altLang="fr-FR" sz="1100" dirty="0">
                <a:solidFill>
                  <a:srgbClr val="252525"/>
                </a:solidFill>
                <a:latin typeface="Segoe UI" panose="020B0502040204020203" pitchFamily="34" charset="0"/>
                <a:cs typeface="Segoe UI" panose="020B0502040204020203" pitchFamily="34" charset="0"/>
              </a:rPr>
              <a:t>.</a:t>
            </a:r>
          </a:p>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Noms, adresses postale et électronique, dates de réservation, numéros de téléphone et de passeport…</a:t>
            </a:r>
            <a:br>
              <a:rPr lang="fr-FR" altLang="fr-FR" sz="1100" dirty="0">
                <a:solidFill>
                  <a:srgbClr val="252525"/>
                </a:solidFill>
                <a:latin typeface="Segoe UI" panose="020B0502040204020203" pitchFamily="34" charset="0"/>
                <a:cs typeface="Segoe UI" panose="020B0502040204020203" pitchFamily="34" charset="0"/>
              </a:rPr>
            </a:br>
            <a:r>
              <a:rPr lang="fr-FR" altLang="fr-FR" sz="1100" dirty="0">
                <a:solidFill>
                  <a:srgbClr val="252525"/>
                </a:solidFill>
                <a:latin typeface="Segoe UI" panose="020B0502040204020203" pitchFamily="34" charset="0"/>
                <a:cs typeface="Segoe UI" panose="020B0502040204020203" pitchFamily="34" charset="0"/>
              </a:rPr>
              <a:t>Les informations d’environ 500 millions de clients ont été dérobées. […]</a:t>
            </a:r>
          </a:p>
          <a:p>
            <a:pPr>
              <a:spcBef>
                <a:spcPct val="0"/>
              </a:spcBef>
              <a:spcAft>
                <a:spcPts val="300"/>
              </a:spcAft>
              <a:buClrTx/>
              <a:buFontTx/>
              <a:buNone/>
              <a:defRPr/>
            </a:pPr>
            <a:r>
              <a:rPr lang="fr-FR" altLang="fr-FR" sz="1100" dirty="0">
                <a:solidFill>
                  <a:srgbClr val="252525"/>
                </a:solidFill>
                <a:latin typeface="Segoe UI" panose="020B0502040204020203" pitchFamily="34" charset="0"/>
                <a:cs typeface="Segoe UI" panose="020B0502040204020203" pitchFamily="34" charset="0"/>
              </a:rPr>
              <a:t>Les accès non autorisés, avec une duplication de la base de données ont commencé en 2014. </a:t>
            </a:r>
            <a:r>
              <a:rPr lang="fr-FR" altLang="fr-FR" sz="1100" dirty="0" err="1">
                <a:solidFill>
                  <a:srgbClr val="252525"/>
                </a:solidFill>
                <a:latin typeface="Segoe UI" panose="020B0502040204020203" pitchFamily="34" charset="0"/>
                <a:cs typeface="Segoe UI" panose="020B0502040204020203" pitchFamily="34" charset="0"/>
              </a:rPr>
              <a:t>Mariott</a:t>
            </a:r>
            <a:r>
              <a:rPr lang="fr-FR" altLang="fr-FR" sz="1100" dirty="0">
                <a:solidFill>
                  <a:srgbClr val="252525"/>
                </a:solidFill>
                <a:latin typeface="Segoe UI" panose="020B0502040204020203" pitchFamily="34" charset="0"/>
                <a:cs typeface="Segoe UI" panose="020B0502040204020203" pitchFamily="34" charset="0"/>
              </a:rPr>
              <a:t> assure que les numéros de cartes de crédit étaient chiffrés […]</a:t>
            </a:r>
            <a:br>
              <a:rPr lang="fr-FR" altLang="fr-FR" sz="1100" dirty="0">
                <a:solidFill>
                  <a:srgbClr val="252525"/>
                </a:solidFill>
                <a:latin typeface="Segoe UI" panose="020B0502040204020203" pitchFamily="34" charset="0"/>
                <a:cs typeface="Segoe UI" panose="020B0502040204020203" pitchFamily="34" charset="0"/>
              </a:rPr>
            </a:br>
            <a:r>
              <a:rPr lang="fr-FR" altLang="fr-FR" sz="1100" dirty="0">
                <a:solidFill>
                  <a:srgbClr val="252525"/>
                </a:solidFill>
                <a:latin typeface="Segoe UI" panose="020B0502040204020203" pitchFamily="34" charset="0"/>
                <a:cs typeface="Segoe UI" panose="020B0502040204020203" pitchFamily="34" charset="0"/>
              </a:rPr>
              <a:t>Mais la chaine n’exclut pas que les éléments nécessaires au déchiffrement des données aient été compromis. »</a:t>
            </a:r>
            <a:endParaRPr lang="fr-FR" altLang="fr-FR" sz="1100" dirty="0"/>
          </a:p>
        </p:txBody>
      </p:sp>
      <p:grpSp>
        <p:nvGrpSpPr>
          <p:cNvPr id="2" name="Groupe 1">
            <a:extLst>
              <a:ext uri="{FF2B5EF4-FFF2-40B4-BE49-F238E27FC236}">
                <a16:creationId xmlns:a16="http://schemas.microsoft.com/office/drawing/2014/main" id="{9E09CA17-65CE-F971-DC66-165B6493A1EC}"/>
              </a:ext>
            </a:extLst>
          </p:cNvPr>
          <p:cNvGrpSpPr>
            <a:grpSpLocks noChangeAspect="1"/>
          </p:cNvGrpSpPr>
          <p:nvPr/>
        </p:nvGrpSpPr>
        <p:grpSpPr>
          <a:xfrm>
            <a:off x="8287431" y="144000"/>
            <a:ext cx="726429" cy="720000"/>
            <a:chOff x="7980825" y="195574"/>
            <a:chExt cx="799071" cy="792000"/>
          </a:xfrm>
        </p:grpSpPr>
        <p:pic>
          <p:nvPicPr>
            <p:cNvPr id="3" name="Image 2">
              <a:extLst>
                <a:ext uri="{FF2B5EF4-FFF2-40B4-BE49-F238E27FC236}">
                  <a16:creationId xmlns:a16="http://schemas.microsoft.com/office/drawing/2014/main" id="{35A3F28E-5765-B718-64B1-3DA8DBF8D568}"/>
                </a:ext>
              </a:extLst>
            </p:cNvPr>
            <p:cNvPicPr>
              <a:picLocks noChangeAspect="1"/>
            </p:cNvPicPr>
            <p:nvPr/>
          </p:nvPicPr>
          <p:blipFill>
            <a:blip r:embed="rId4"/>
            <a:stretch>
              <a:fillRect/>
            </a:stretch>
          </p:blipFill>
          <p:spPr>
            <a:xfrm>
              <a:off x="7980825" y="195574"/>
              <a:ext cx="799071" cy="792000"/>
            </a:xfrm>
            <a:prstGeom prst="rect">
              <a:avLst/>
            </a:prstGeom>
          </p:spPr>
        </p:pic>
        <p:sp>
          <p:nvSpPr>
            <p:cNvPr id="5" name="Rectangle 4">
              <a:extLst>
                <a:ext uri="{FF2B5EF4-FFF2-40B4-BE49-F238E27FC236}">
                  <a16:creationId xmlns:a16="http://schemas.microsoft.com/office/drawing/2014/main" id="{2295D4E8-0010-B280-34B3-5323D2F60E64}"/>
                </a:ext>
              </a:extLst>
            </p:cNvPr>
            <p:cNvSpPr/>
            <p:nvPr/>
          </p:nvSpPr>
          <p:spPr>
            <a:xfrm>
              <a:off x="7980825" y="680400"/>
              <a:ext cx="799071" cy="3071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marL="0" lvl="1" indent="0" algn="ctr">
                <a:buNone/>
              </a:pPr>
              <a:r>
                <a:rPr lang="fr-FR" sz="800" b="1" dirty="0">
                  <a:solidFill>
                    <a:schemeClr val="bg1"/>
                  </a:solidFill>
                  <a:latin typeface="Segoe UI" panose="020B0502040204020203" pitchFamily="34" charset="0"/>
                  <a:cs typeface="Segoe UI" panose="020B0502040204020203" pitchFamily="34" charset="0"/>
                  <a:sym typeface="Wingdings" panose="05000000000000000000" pitchFamily="2" charset="2"/>
                </a:rPr>
                <a:t>Exercice</a:t>
              </a:r>
            </a:p>
          </p:txBody>
        </p:sp>
      </p:grpSp>
      <p:sp>
        <p:nvSpPr>
          <p:cNvPr id="10" name="Rectangle 9">
            <a:extLst>
              <a:ext uri="{FF2B5EF4-FFF2-40B4-BE49-F238E27FC236}">
                <a16:creationId xmlns:a16="http://schemas.microsoft.com/office/drawing/2014/main" id="{7FE79146-CE80-5039-8E1F-0D68B2F1D790}"/>
              </a:ext>
            </a:extLst>
          </p:cNvPr>
          <p:cNvSpPr/>
          <p:nvPr/>
        </p:nvSpPr>
        <p:spPr>
          <a:xfrm>
            <a:off x="900200" y="1290411"/>
            <a:ext cx="3960000" cy="779394"/>
          </a:xfrm>
          <a:prstGeom prst="rect">
            <a:avLst/>
          </a:prstGeom>
          <a:solidFill>
            <a:srgbClr val="9C258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44000" bIns="0" rtlCol="0" anchor="ctr">
            <a:noAutofit/>
          </a:bodyPr>
          <a:lstStyle/>
          <a:p>
            <a:r>
              <a:rPr lang="fr-FR" altLang="fr-FR" sz="1100" b="1" dirty="0">
                <a:solidFill>
                  <a:schemeClr val="bg1"/>
                </a:solidFill>
                <a:latin typeface="Segoe UI" panose="020B0502040204020203" pitchFamily="34" charset="0"/>
                <a:cs typeface="Segoe UI" panose="020B0502040204020203" pitchFamily="34" charset="0"/>
              </a:rPr>
              <a:t>Piratage massif du groupe hôtelier Marriott.</a:t>
            </a:r>
          </a:p>
          <a:p>
            <a:pPr>
              <a:spcAft>
                <a:spcPts val="300"/>
              </a:spcAft>
            </a:pPr>
            <a:r>
              <a:rPr lang="fr-FR" altLang="fr-FR" sz="1100" b="1" dirty="0">
                <a:solidFill>
                  <a:schemeClr val="bg1"/>
                </a:solidFill>
                <a:latin typeface="Segoe UI" panose="020B0502040204020203" pitchFamily="34" charset="0"/>
                <a:cs typeface="Segoe UI" panose="020B0502040204020203" pitchFamily="34" charset="0"/>
              </a:rPr>
              <a:t>500 millions de clients touchés.</a:t>
            </a:r>
            <a:endParaRPr lang="fr-FR" altLang="fr-FR" sz="1100" dirty="0">
              <a:solidFill>
                <a:schemeClr val="bg1"/>
              </a:solidFill>
              <a:latin typeface="Segoe UI" panose="020B0502040204020203" pitchFamily="34" charset="0"/>
              <a:cs typeface="Segoe UI" panose="020B0502040204020203" pitchFamily="34" charset="0"/>
            </a:endParaRPr>
          </a:p>
          <a:p>
            <a:pPr algn="r">
              <a:spcBef>
                <a:spcPct val="0"/>
              </a:spcBef>
            </a:pPr>
            <a:r>
              <a:rPr lang="fr-FR" altLang="fr-FR" sz="900" i="1" dirty="0">
                <a:solidFill>
                  <a:schemeClr val="bg1"/>
                </a:solidFill>
                <a:latin typeface="Segoe UI" panose="020B0502040204020203" pitchFamily="34" charset="0"/>
                <a:cs typeface="Segoe UI" panose="020B0502040204020203" pitchFamily="34" charset="0"/>
              </a:rPr>
              <a:t>[Source : </a:t>
            </a:r>
            <a:r>
              <a:rPr lang="fr-FR" sz="900" i="1" dirty="0">
                <a:solidFill>
                  <a:schemeClr val="bg1"/>
                </a:solidFill>
                <a:latin typeface="Segoe UI" panose="020B0502040204020203" pitchFamily="34" charset="0"/>
                <a:cs typeface="Segoe UI" panose="020B0502040204020203" pitchFamily="34" charset="0"/>
              </a:rPr>
              <a:t>20 minutes – 30/11/2018</a:t>
            </a:r>
            <a:r>
              <a:rPr lang="fr-FR" altLang="fr-FR" sz="900" i="1" dirty="0">
                <a:solidFill>
                  <a:schemeClr val="bg1"/>
                </a:solidFill>
                <a:latin typeface="Segoe UI" panose="020B0502040204020203" pitchFamily="34" charset="0"/>
                <a:cs typeface="Segoe UI" panose="020B0502040204020203" pitchFamily="34" charset="0"/>
              </a:rPr>
              <a:t>]</a:t>
            </a:r>
          </a:p>
        </p:txBody>
      </p:sp>
      <p:graphicFrame>
        <p:nvGraphicFramePr>
          <p:cNvPr id="12" name="Tableau 11">
            <a:extLst>
              <a:ext uri="{FF2B5EF4-FFF2-40B4-BE49-F238E27FC236}">
                <a16:creationId xmlns:a16="http://schemas.microsoft.com/office/drawing/2014/main" id="{90B4AED5-68C1-DA78-2FE9-FB32571A2B9B}"/>
              </a:ext>
            </a:extLst>
          </p:cNvPr>
          <p:cNvGraphicFramePr>
            <a:graphicFrameLocks noGrp="1"/>
          </p:cNvGraphicFramePr>
          <p:nvPr>
            <p:extLst>
              <p:ext uri="{D42A27DB-BD31-4B8C-83A1-F6EECF244321}">
                <p14:modId xmlns:p14="http://schemas.microsoft.com/office/powerpoint/2010/main" val="2328794509"/>
              </p:ext>
            </p:extLst>
          </p:nvPr>
        </p:nvGraphicFramePr>
        <p:xfrm>
          <a:off x="5057689" y="1304751"/>
          <a:ext cx="3134778" cy="3354559"/>
        </p:xfrm>
        <a:graphic>
          <a:graphicData uri="http://schemas.openxmlformats.org/drawingml/2006/table">
            <a:tbl>
              <a:tblPr/>
              <a:tblGrid>
                <a:gridCol w="1046778">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tblGrid>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Source</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de risque</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Objectif</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visé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9636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redouté</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59636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Valeur</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métier</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596366">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Bien</a:t>
                      </a:r>
                      <a:b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b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support</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7272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1" i="0" u="none" strike="noStrike" kern="1200" dirty="0">
                          <a:solidFill>
                            <a:srgbClr val="9C258D"/>
                          </a:solidFill>
                          <a:effectLst/>
                          <a:latin typeface="Segoe UI" panose="020B0502040204020203" pitchFamily="34" charset="0"/>
                          <a:ea typeface="+mn-ea"/>
                          <a:cs typeface="Segoe UI" panose="020B0502040204020203" pitchFamily="34" charset="0"/>
                        </a:rPr>
                        <a:t>Impacts</a:t>
                      </a:r>
                    </a:p>
                  </a:txBody>
                  <a:tcPr marL="53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14400" rtl="0" eaLnBrk="1" fontAlgn="ctr" latinLnBrk="0" hangingPunct="1"/>
                      <a:endParaRPr lang="fr-FR" sz="1100" b="0" i="0" u="none" strike="noStrike" kern="1200" dirty="0">
                        <a:solidFill>
                          <a:srgbClr val="252525"/>
                        </a:solidFill>
                        <a:effectLst/>
                        <a:latin typeface="Segoe UI" panose="020B0502040204020203" pitchFamily="34" charset="0"/>
                        <a:ea typeface="+mn-ea"/>
                        <a:cs typeface="Segoe UI" panose="020B0502040204020203" pitchFamily="34" charset="0"/>
                      </a:endParaRPr>
                    </a:p>
                  </a:txBody>
                  <a:tcPr marL="125998" marR="53998"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4" name="Title 4">
            <a:extLst>
              <a:ext uri="{FF2B5EF4-FFF2-40B4-BE49-F238E27FC236}">
                <a16:creationId xmlns:a16="http://schemas.microsoft.com/office/drawing/2014/main" id="{9AC378B9-58F0-A24D-6986-DD20FA7AE647}"/>
              </a:ext>
            </a:extLst>
          </p:cNvPr>
          <p:cNvSpPr txBox="1">
            <a:spLocks/>
          </p:cNvSpPr>
          <p:nvPr>
            <p:custDataLst>
              <p:tags r:id="rId1"/>
            </p:custDataLst>
          </p:nvPr>
        </p:nvSpPr>
        <p:spPr>
          <a:xfrm>
            <a:off x="1980000" y="144000"/>
            <a:ext cx="6840150" cy="553998"/>
          </a:xfrm>
          <a:prstGeom prst="rect">
            <a:avLst/>
          </a:prstGeom>
        </p:spPr>
        <p:txBody>
          <a:bodyPr wrap="square" lIns="0" tIns="0" rIns="0" bIns="0">
            <a:spAutoFit/>
          </a:bodyPr>
          <a:lstStyle>
            <a:lvl1pPr algn="ctr" defTabSz="685800" rtl="0" eaLnBrk="1" latinLnBrk="0" hangingPunct="1">
              <a:spcBef>
                <a:spcPct val="0"/>
              </a:spcBef>
              <a:buNone/>
              <a:defRPr sz="3000" b="1" kern="1200">
                <a:solidFill>
                  <a:schemeClr val="tx2"/>
                </a:solidFill>
                <a:latin typeface="+mj-lt"/>
                <a:ea typeface="+mj-ea"/>
                <a:cs typeface="+mj-cs"/>
              </a:defRPr>
            </a:lvl1pPr>
          </a:lstStyle>
          <a:p>
            <a:pPr algn="l"/>
            <a:r>
              <a:rPr lang="fr-FR" altLang="fr-FR" sz="1800" b="1">
                <a:solidFill>
                  <a:srgbClr val="252525"/>
                </a:solidFill>
                <a:latin typeface="Segoe UI" panose="020B0502040204020203" pitchFamily="34" charset="0"/>
                <a:ea typeface="+mn-ea"/>
                <a:cs typeface="Segoe UI" panose="020B0502040204020203" pitchFamily="34" charset="0"/>
              </a:rPr>
              <a:t>Quelques exemples pour mémoriser le vocabulaire</a:t>
            </a:r>
            <a:br>
              <a:rPr lang="fr-FR" altLang="fr-FR" sz="1800" b="1">
                <a:solidFill>
                  <a:srgbClr val="252525"/>
                </a:solidFill>
                <a:latin typeface="Segoe UI" panose="020B0502040204020203" pitchFamily="34" charset="0"/>
                <a:ea typeface="+mn-ea"/>
                <a:cs typeface="Segoe UI" panose="020B0502040204020203" pitchFamily="34" charset="0"/>
              </a:rPr>
            </a:br>
            <a:r>
              <a:rPr lang="fr-FR" altLang="fr-FR" sz="1800" b="1">
                <a:solidFill>
                  <a:srgbClr val="252525"/>
                </a:solidFill>
                <a:latin typeface="Segoe UI" panose="020B0502040204020203" pitchFamily="34" charset="0"/>
                <a:ea typeface="+mn-ea"/>
                <a:cs typeface="Segoe UI" panose="020B0502040204020203" pitchFamily="34" charset="0"/>
              </a:rPr>
              <a:t>EBIOS </a:t>
            </a:r>
            <a:r>
              <a:rPr lang="fr-FR" altLang="fr-FR" sz="1800" b="1" i="1">
                <a:solidFill>
                  <a:srgbClr val="252525"/>
                </a:solidFill>
                <a:latin typeface="Segoe UI" panose="020B0502040204020203" pitchFamily="34" charset="0"/>
                <a:ea typeface="+mn-ea"/>
                <a:cs typeface="Segoe UI" panose="020B0502040204020203" pitchFamily="34" charset="0"/>
              </a:rPr>
              <a:t>Risk Manager</a:t>
            </a:r>
            <a:endParaRPr lang="fr-FR" sz="1800" b="1" i="1" dirty="0">
              <a:solidFill>
                <a:srgbClr val="25252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72583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1"/>
</p:tagLst>
</file>

<file path=ppt/tags/tag100.xml><?xml version="1.0" encoding="utf-8"?>
<p:tagLst xmlns:a="http://schemas.openxmlformats.org/drawingml/2006/main" xmlns:r="http://schemas.openxmlformats.org/officeDocument/2006/relationships" xmlns:p="http://schemas.openxmlformats.org/presentationml/2006/main">
  <p:tag name="NUM" val="1"/>
</p:tagLst>
</file>

<file path=ppt/tags/tag101.xml><?xml version="1.0" encoding="utf-8"?>
<p:tagLst xmlns:a="http://schemas.openxmlformats.org/drawingml/2006/main" xmlns:r="http://schemas.openxmlformats.org/officeDocument/2006/relationships" xmlns:p="http://schemas.openxmlformats.org/presentationml/2006/main">
  <p:tag name="NUM" val="1"/>
</p:tagLst>
</file>

<file path=ppt/tags/tag102.xml><?xml version="1.0" encoding="utf-8"?>
<p:tagLst xmlns:a="http://schemas.openxmlformats.org/drawingml/2006/main" xmlns:r="http://schemas.openxmlformats.org/officeDocument/2006/relationships" xmlns:p="http://schemas.openxmlformats.org/presentationml/2006/main">
  <p:tag name="NUM" val="1"/>
</p:tagLst>
</file>

<file path=ppt/tags/tag103.xml><?xml version="1.0" encoding="utf-8"?>
<p:tagLst xmlns:a="http://schemas.openxmlformats.org/drawingml/2006/main" xmlns:r="http://schemas.openxmlformats.org/officeDocument/2006/relationships" xmlns:p="http://schemas.openxmlformats.org/presentationml/2006/main">
  <p:tag name="NUM" val="1"/>
</p:tagLst>
</file>

<file path=ppt/tags/tag104.xml><?xml version="1.0" encoding="utf-8"?>
<p:tagLst xmlns:a="http://schemas.openxmlformats.org/drawingml/2006/main" xmlns:r="http://schemas.openxmlformats.org/officeDocument/2006/relationships" xmlns:p="http://schemas.openxmlformats.org/presentationml/2006/main">
  <p:tag name="NUM" val="1"/>
</p:tagLst>
</file>

<file path=ppt/tags/tag105.xml><?xml version="1.0" encoding="utf-8"?>
<p:tagLst xmlns:a="http://schemas.openxmlformats.org/drawingml/2006/main" xmlns:r="http://schemas.openxmlformats.org/officeDocument/2006/relationships" xmlns:p="http://schemas.openxmlformats.org/presentationml/2006/main">
  <p:tag name="NUM" val="1"/>
</p:tagLst>
</file>

<file path=ppt/tags/tag106.xml><?xml version="1.0" encoding="utf-8"?>
<p:tagLst xmlns:a="http://schemas.openxmlformats.org/drawingml/2006/main" xmlns:r="http://schemas.openxmlformats.org/officeDocument/2006/relationships" xmlns:p="http://schemas.openxmlformats.org/presentationml/2006/main">
  <p:tag name="NUM" val="1"/>
</p:tagLst>
</file>

<file path=ppt/tags/tag107.xml><?xml version="1.0" encoding="utf-8"?>
<p:tagLst xmlns:a="http://schemas.openxmlformats.org/drawingml/2006/main" xmlns:r="http://schemas.openxmlformats.org/officeDocument/2006/relationships" xmlns:p="http://schemas.openxmlformats.org/presentationml/2006/main">
  <p:tag name="NUM" val="1"/>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1"/>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1"/>
</p:tagLst>
</file>

<file path=ppt/tags/tag111.xml><?xml version="1.0" encoding="utf-8"?>
<p:tagLst xmlns:a="http://schemas.openxmlformats.org/drawingml/2006/main" xmlns:r="http://schemas.openxmlformats.org/officeDocument/2006/relationships" xmlns:p="http://schemas.openxmlformats.org/presentationml/2006/main">
  <p:tag name="NUM" val="1"/>
</p:tagLst>
</file>

<file path=ppt/tags/tag112.xml><?xml version="1.0" encoding="utf-8"?>
<p:tagLst xmlns:a="http://schemas.openxmlformats.org/drawingml/2006/main" xmlns:r="http://schemas.openxmlformats.org/officeDocument/2006/relationships" xmlns:p="http://schemas.openxmlformats.org/presentationml/2006/main">
  <p:tag name="NUM" val="1"/>
</p:tagLst>
</file>

<file path=ppt/tags/tag113.xml><?xml version="1.0" encoding="utf-8"?>
<p:tagLst xmlns:a="http://schemas.openxmlformats.org/drawingml/2006/main" xmlns:r="http://schemas.openxmlformats.org/officeDocument/2006/relationships" xmlns:p="http://schemas.openxmlformats.org/presentationml/2006/main">
  <p:tag name="NUM" val="1"/>
</p:tagLst>
</file>

<file path=ppt/tags/tag114.xml><?xml version="1.0" encoding="utf-8"?>
<p:tagLst xmlns:a="http://schemas.openxmlformats.org/drawingml/2006/main" xmlns:r="http://schemas.openxmlformats.org/officeDocument/2006/relationships" xmlns:p="http://schemas.openxmlformats.org/presentationml/2006/main">
  <p:tag name="NUM" val="1"/>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1"/>
</p:tagLst>
</file>

<file path=ppt/tags/tag117.xml><?xml version="1.0" encoding="utf-8"?>
<p:tagLst xmlns:a="http://schemas.openxmlformats.org/drawingml/2006/main" xmlns:r="http://schemas.openxmlformats.org/officeDocument/2006/relationships" xmlns:p="http://schemas.openxmlformats.org/presentationml/2006/main">
  <p:tag name="NUM" val="1"/>
</p:tagLst>
</file>

<file path=ppt/tags/tag118.xml><?xml version="1.0" encoding="utf-8"?>
<p:tagLst xmlns:a="http://schemas.openxmlformats.org/drawingml/2006/main" xmlns:r="http://schemas.openxmlformats.org/officeDocument/2006/relationships" xmlns:p="http://schemas.openxmlformats.org/presentationml/2006/main">
  <p:tag name="NUM" val="1"/>
</p:tagLst>
</file>

<file path=ppt/tags/tag119.xml><?xml version="1.0" encoding="utf-8"?>
<p:tagLst xmlns:a="http://schemas.openxmlformats.org/drawingml/2006/main" xmlns:r="http://schemas.openxmlformats.org/officeDocument/2006/relationships" xmlns:p="http://schemas.openxmlformats.org/presentationml/2006/main">
  <p:tag name="NUM" val="1"/>
</p:tagLst>
</file>

<file path=ppt/tags/tag12.xml><?xml version="1.0" encoding="utf-8"?>
<p:tagLst xmlns:a="http://schemas.openxmlformats.org/drawingml/2006/main" xmlns:r="http://schemas.openxmlformats.org/officeDocument/2006/relationships" xmlns:p="http://schemas.openxmlformats.org/presentationml/2006/main">
  <p:tag name="NUM" val="1"/>
</p:tagLst>
</file>

<file path=ppt/tags/tag120.xml><?xml version="1.0" encoding="utf-8"?>
<p:tagLst xmlns:a="http://schemas.openxmlformats.org/drawingml/2006/main" xmlns:r="http://schemas.openxmlformats.org/officeDocument/2006/relationships" xmlns:p="http://schemas.openxmlformats.org/presentationml/2006/main">
  <p:tag name="NUM" val="1"/>
</p:tagLst>
</file>

<file path=ppt/tags/tag121.xml><?xml version="1.0" encoding="utf-8"?>
<p:tagLst xmlns:a="http://schemas.openxmlformats.org/drawingml/2006/main" xmlns:r="http://schemas.openxmlformats.org/officeDocument/2006/relationships" xmlns:p="http://schemas.openxmlformats.org/presentationml/2006/main">
  <p:tag name="NUM" val="1"/>
</p:tagLst>
</file>

<file path=ppt/tags/tag122.xml><?xml version="1.0" encoding="utf-8"?>
<p:tagLst xmlns:a="http://schemas.openxmlformats.org/drawingml/2006/main" xmlns:r="http://schemas.openxmlformats.org/officeDocument/2006/relationships" xmlns:p="http://schemas.openxmlformats.org/presentationml/2006/main">
  <p:tag name="NUM" val="1"/>
</p:tagLst>
</file>

<file path=ppt/tags/tag123.xml><?xml version="1.0" encoding="utf-8"?>
<p:tagLst xmlns:a="http://schemas.openxmlformats.org/drawingml/2006/main" xmlns:r="http://schemas.openxmlformats.org/officeDocument/2006/relationships" xmlns:p="http://schemas.openxmlformats.org/presentationml/2006/main">
  <p:tag name="NUM" val="1"/>
</p:tagLst>
</file>

<file path=ppt/tags/tag124.xml><?xml version="1.0" encoding="utf-8"?>
<p:tagLst xmlns:a="http://schemas.openxmlformats.org/drawingml/2006/main" xmlns:r="http://schemas.openxmlformats.org/officeDocument/2006/relationships" xmlns:p="http://schemas.openxmlformats.org/presentationml/2006/main">
  <p:tag name="NUM" val="1"/>
</p:tagLst>
</file>

<file path=ppt/tags/tag125.xml><?xml version="1.0" encoding="utf-8"?>
<p:tagLst xmlns:a="http://schemas.openxmlformats.org/drawingml/2006/main" xmlns:r="http://schemas.openxmlformats.org/officeDocument/2006/relationships" xmlns:p="http://schemas.openxmlformats.org/presentationml/2006/main">
  <p:tag name="NUM" val="1"/>
</p:tagLst>
</file>

<file path=ppt/tags/tag126.xml><?xml version="1.0" encoding="utf-8"?>
<p:tagLst xmlns:a="http://schemas.openxmlformats.org/drawingml/2006/main" xmlns:r="http://schemas.openxmlformats.org/officeDocument/2006/relationships" xmlns:p="http://schemas.openxmlformats.org/presentationml/2006/main">
  <p:tag name="NUM" val="1"/>
</p:tagLst>
</file>

<file path=ppt/tags/tag127.xml><?xml version="1.0" encoding="utf-8"?>
<p:tagLst xmlns:a="http://schemas.openxmlformats.org/drawingml/2006/main" xmlns:r="http://schemas.openxmlformats.org/officeDocument/2006/relationships" xmlns:p="http://schemas.openxmlformats.org/presentationml/2006/main">
  <p:tag name="NUM" val="1"/>
</p:tagLst>
</file>

<file path=ppt/tags/tag128.xml><?xml version="1.0" encoding="utf-8"?>
<p:tagLst xmlns:a="http://schemas.openxmlformats.org/drawingml/2006/main" xmlns:r="http://schemas.openxmlformats.org/officeDocument/2006/relationships" xmlns:p="http://schemas.openxmlformats.org/presentationml/2006/main">
  <p:tag name="NUM" val="1"/>
</p:tagLst>
</file>

<file path=ppt/tags/tag129.xml><?xml version="1.0" encoding="utf-8"?>
<p:tagLst xmlns:a="http://schemas.openxmlformats.org/drawingml/2006/main" xmlns:r="http://schemas.openxmlformats.org/officeDocument/2006/relationships" xmlns:p="http://schemas.openxmlformats.org/presentationml/2006/main">
  <p:tag name="NUM" val="1"/>
</p:tagLst>
</file>

<file path=ppt/tags/tag13.xml><?xml version="1.0" encoding="utf-8"?>
<p:tagLst xmlns:a="http://schemas.openxmlformats.org/drawingml/2006/main" xmlns:r="http://schemas.openxmlformats.org/officeDocument/2006/relationships" xmlns:p="http://schemas.openxmlformats.org/presentationml/2006/main">
  <p:tag name="NUM" val="1"/>
</p:tagLst>
</file>

<file path=ppt/tags/tag130.xml><?xml version="1.0" encoding="utf-8"?>
<p:tagLst xmlns:a="http://schemas.openxmlformats.org/drawingml/2006/main" xmlns:r="http://schemas.openxmlformats.org/officeDocument/2006/relationships" xmlns:p="http://schemas.openxmlformats.org/presentationml/2006/main">
  <p:tag name="NUM" val="1"/>
</p:tagLst>
</file>

<file path=ppt/tags/tag131.xml><?xml version="1.0" encoding="utf-8"?>
<p:tagLst xmlns:a="http://schemas.openxmlformats.org/drawingml/2006/main" xmlns:r="http://schemas.openxmlformats.org/officeDocument/2006/relationships" xmlns:p="http://schemas.openxmlformats.org/presentationml/2006/main">
  <p:tag name="NUM" val="1"/>
</p:tagLst>
</file>

<file path=ppt/tags/tag132.xml><?xml version="1.0" encoding="utf-8"?>
<p:tagLst xmlns:a="http://schemas.openxmlformats.org/drawingml/2006/main" xmlns:r="http://schemas.openxmlformats.org/officeDocument/2006/relationships" xmlns:p="http://schemas.openxmlformats.org/presentationml/2006/main">
  <p:tag name="NUM" val="1"/>
</p:tagLst>
</file>

<file path=ppt/tags/tag133.xml><?xml version="1.0" encoding="utf-8"?>
<p:tagLst xmlns:a="http://schemas.openxmlformats.org/drawingml/2006/main" xmlns:r="http://schemas.openxmlformats.org/officeDocument/2006/relationships" xmlns:p="http://schemas.openxmlformats.org/presentationml/2006/main">
  <p:tag name="NUM" val="1"/>
</p:tagLst>
</file>

<file path=ppt/tags/tag134.xml><?xml version="1.0" encoding="utf-8"?>
<p:tagLst xmlns:a="http://schemas.openxmlformats.org/drawingml/2006/main" xmlns:r="http://schemas.openxmlformats.org/officeDocument/2006/relationships" xmlns:p="http://schemas.openxmlformats.org/presentationml/2006/main">
  <p:tag name="NUM" val="1"/>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1"/>
</p:tagLst>
</file>

<file path=ppt/tags/tag137.xml><?xml version="1.0" encoding="utf-8"?>
<p:tagLst xmlns:a="http://schemas.openxmlformats.org/drawingml/2006/main" xmlns:r="http://schemas.openxmlformats.org/officeDocument/2006/relationships" xmlns:p="http://schemas.openxmlformats.org/presentationml/2006/main">
  <p:tag name="NUM" val="1"/>
</p:tagLst>
</file>

<file path=ppt/tags/tag138.xml><?xml version="1.0" encoding="utf-8"?>
<p:tagLst xmlns:a="http://schemas.openxmlformats.org/drawingml/2006/main" xmlns:r="http://schemas.openxmlformats.org/officeDocument/2006/relationships" xmlns:p="http://schemas.openxmlformats.org/presentationml/2006/main">
  <p:tag name="NUM" val="1"/>
</p:tagLst>
</file>

<file path=ppt/tags/tag139.xml><?xml version="1.0" encoding="utf-8"?>
<p:tagLst xmlns:a="http://schemas.openxmlformats.org/drawingml/2006/main" xmlns:r="http://schemas.openxmlformats.org/officeDocument/2006/relationships" xmlns:p="http://schemas.openxmlformats.org/presentationml/2006/main">
  <p:tag name="NUM" val="1"/>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40.xml><?xml version="1.0" encoding="utf-8"?>
<p:tagLst xmlns:a="http://schemas.openxmlformats.org/drawingml/2006/main" xmlns:r="http://schemas.openxmlformats.org/officeDocument/2006/relationships" xmlns:p="http://schemas.openxmlformats.org/presentationml/2006/main">
  <p:tag name="NUM" val="1"/>
</p:tagLst>
</file>

<file path=ppt/tags/tag141.xml><?xml version="1.0" encoding="utf-8"?>
<p:tagLst xmlns:a="http://schemas.openxmlformats.org/drawingml/2006/main" xmlns:r="http://schemas.openxmlformats.org/officeDocument/2006/relationships" xmlns:p="http://schemas.openxmlformats.org/presentationml/2006/main">
  <p:tag name="NUM" val="1"/>
</p:tagLst>
</file>

<file path=ppt/tags/tag142.xml><?xml version="1.0" encoding="utf-8"?>
<p:tagLst xmlns:a="http://schemas.openxmlformats.org/drawingml/2006/main" xmlns:r="http://schemas.openxmlformats.org/officeDocument/2006/relationships" xmlns:p="http://schemas.openxmlformats.org/presentationml/2006/main">
  <p:tag name="NUM" val="1"/>
</p:tagLst>
</file>

<file path=ppt/tags/tag143.xml><?xml version="1.0" encoding="utf-8"?>
<p:tagLst xmlns:a="http://schemas.openxmlformats.org/drawingml/2006/main" xmlns:r="http://schemas.openxmlformats.org/officeDocument/2006/relationships" xmlns:p="http://schemas.openxmlformats.org/presentationml/2006/main">
  <p:tag name="NUM" val="1"/>
</p:tagLst>
</file>

<file path=ppt/tags/tag144.xml><?xml version="1.0" encoding="utf-8"?>
<p:tagLst xmlns:a="http://schemas.openxmlformats.org/drawingml/2006/main" xmlns:r="http://schemas.openxmlformats.org/officeDocument/2006/relationships" xmlns:p="http://schemas.openxmlformats.org/presentationml/2006/main">
  <p:tag name="NUM" val="1"/>
</p:tagLst>
</file>

<file path=ppt/tags/tag145.xml><?xml version="1.0" encoding="utf-8"?>
<p:tagLst xmlns:a="http://schemas.openxmlformats.org/drawingml/2006/main" xmlns:r="http://schemas.openxmlformats.org/officeDocument/2006/relationships" xmlns:p="http://schemas.openxmlformats.org/presentationml/2006/main">
  <p:tag name="NUM" val="1"/>
</p:tagLst>
</file>

<file path=ppt/tags/tag146.xml><?xml version="1.0" encoding="utf-8"?>
<p:tagLst xmlns:a="http://schemas.openxmlformats.org/drawingml/2006/main" xmlns:r="http://schemas.openxmlformats.org/officeDocument/2006/relationships" xmlns:p="http://schemas.openxmlformats.org/presentationml/2006/main">
  <p:tag name="NUM" val="1"/>
</p:tagLst>
</file>

<file path=ppt/tags/tag147.xml><?xml version="1.0" encoding="utf-8"?>
<p:tagLst xmlns:a="http://schemas.openxmlformats.org/drawingml/2006/main" xmlns:r="http://schemas.openxmlformats.org/officeDocument/2006/relationships" xmlns:p="http://schemas.openxmlformats.org/presentationml/2006/main">
  <p:tag name="NUM" val="1"/>
</p:tagLst>
</file>

<file path=ppt/tags/tag148.xml><?xml version="1.0" encoding="utf-8"?>
<p:tagLst xmlns:a="http://schemas.openxmlformats.org/drawingml/2006/main" xmlns:r="http://schemas.openxmlformats.org/officeDocument/2006/relationships" xmlns:p="http://schemas.openxmlformats.org/presentationml/2006/main">
  <p:tag name="NUM" val="1"/>
</p:tagLst>
</file>

<file path=ppt/tags/tag149.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1"/>
</p:tagLst>
</file>

<file path=ppt/tags/tag150.xml><?xml version="1.0" encoding="utf-8"?>
<p:tagLst xmlns:a="http://schemas.openxmlformats.org/drawingml/2006/main" xmlns:r="http://schemas.openxmlformats.org/officeDocument/2006/relationships" xmlns:p="http://schemas.openxmlformats.org/presentationml/2006/main">
  <p:tag name="NUM" val="1"/>
</p:tagLst>
</file>

<file path=ppt/tags/tag151.xml><?xml version="1.0" encoding="utf-8"?>
<p:tagLst xmlns:a="http://schemas.openxmlformats.org/drawingml/2006/main" xmlns:r="http://schemas.openxmlformats.org/officeDocument/2006/relationships" xmlns:p="http://schemas.openxmlformats.org/presentationml/2006/main">
  <p:tag name="NUM" val="1"/>
</p:tagLst>
</file>

<file path=ppt/tags/tag152.xml><?xml version="1.0" encoding="utf-8"?>
<p:tagLst xmlns:a="http://schemas.openxmlformats.org/drawingml/2006/main" xmlns:r="http://schemas.openxmlformats.org/officeDocument/2006/relationships" xmlns:p="http://schemas.openxmlformats.org/presentationml/2006/main">
  <p:tag name="NUM" val="1"/>
</p:tagLst>
</file>

<file path=ppt/tags/tag153.xml><?xml version="1.0" encoding="utf-8"?>
<p:tagLst xmlns:a="http://schemas.openxmlformats.org/drawingml/2006/main" xmlns:r="http://schemas.openxmlformats.org/officeDocument/2006/relationships" xmlns:p="http://schemas.openxmlformats.org/presentationml/2006/main">
  <p:tag name="NUM" val="1"/>
</p:tagLst>
</file>

<file path=ppt/tags/tag154.xml><?xml version="1.0" encoding="utf-8"?>
<p:tagLst xmlns:a="http://schemas.openxmlformats.org/drawingml/2006/main" xmlns:r="http://schemas.openxmlformats.org/officeDocument/2006/relationships" xmlns:p="http://schemas.openxmlformats.org/presentationml/2006/main">
  <p:tag name="NUM" val="1"/>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1"/>
</p:tagLst>
</file>

<file path=ppt/tags/tag158.xml><?xml version="1.0" encoding="utf-8"?>
<p:tagLst xmlns:a="http://schemas.openxmlformats.org/drawingml/2006/main" xmlns:r="http://schemas.openxmlformats.org/officeDocument/2006/relationships" xmlns:p="http://schemas.openxmlformats.org/presentationml/2006/main">
  <p:tag name="NUM" val="1"/>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1"/>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1"/>
</p:tagLst>
</file>

<file path=ppt/tags/tag162.xml><?xml version="1.0" encoding="utf-8"?>
<p:tagLst xmlns:a="http://schemas.openxmlformats.org/drawingml/2006/main" xmlns:r="http://schemas.openxmlformats.org/officeDocument/2006/relationships" xmlns:p="http://schemas.openxmlformats.org/presentationml/2006/main">
  <p:tag name="NUM" val="1"/>
</p:tagLst>
</file>

<file path=ppt/tags/tag163.xml><?xml version="1.0" encoding="utf-8"?>
<p:tagLst xmlns:a="http://schemas.openxmlformats.org/drawingml/2006/main" xmlns:r="http://schemas.openxmlformats.org/officeDocument/2006/relationships" xmlns:p="http://schemas.openxmlformats.org/presentationml/2006/main">
  <p:tag name="NUM" val="1"/>
</p:tagLst>
</file>

<file path=ppt/tags/tag164.xml><?xml version="1.0" encoding="utf-8"?>
<p:tagLst xmlns:a="http://schemas.openxmlformats.org/drawingml/2006/main" xmlns:r="http://schemas.openxmlformats.org/officeDocument/2006/relationships" xmlns:p="http://schemas.openxmlformats.org/presentationml/2006/main">
  <p:tag name="NUM" val="1"/>
</p:tagLst>
</file>

<file path=ppt/tags/tag165.xml><?xml version="1.0" encoding="utf-8"?>
<p:tagLst xmlns:a="http://schemas.openxmlformats.org/drawingml/2006/main" xmlns:r="http://schemas.openxmlformats.org/officeDocument/2006/relationships" xmlns:p="http://schemas.openxmlformats.org/presentationml/2006/main">
  <p:tag name="NUM" val="1"/>
</p:tagLst>
</file>

<file path=ppt/tags/tag166.xml><?xml version="1.0" encoding="utf-8"?>
<p:tagLst xmlns:a="http://schemas.openxmlformats.org/drawingml/2006/main" xmlns:r="http://schemas.openxmlformats.org/officeDocument/2006/relationships" xmlns:p="http://schemas.openxmlformats.org/presentationml/2006/main">
  <p:tag name="NUM" val="1"/>
</p:tagLst>
</file>

<file path=ppt/tags/tag167.xml><?xml version="1.0" encoding="utf-8"?>
<p:tagLst xmlns:a="http://schemas.openxmlformats.org/drawingml/2006/main" xmlns:r="http://schemas.openxmlformats.org/officeDocument/2006/relationships" xmlns:p="http://schemas.openxmlformats.org/presentationml/2006/main">
  <p:tag name="NUM" val="1"/>
</p:tagLst>
</file>

<file path=ppt/tags/tag168.xml><?xml version="1.0" encoding="utf-8"?>
<p:tagLst xmlns:a="http://schemas.openxmlformats.org/drawingml/2006/main" xmlns:r="http://schemas.openxmlformats.org/officeDocument/2006/relationships" xmlns:p="http://schemas.openxmlformats.org/presentationml/2006/main">
  <p:tag name="NUM" val="1"/>
</p:tagLst>
</file>

<file path=ppt/tags/tag169.xml><?xml version="1.0" encoding="utf-8"?>
<p:tagLst xmlns:a="http://schemas.openxmlformats.org/drawingml/2006/main" xmlns:r="http://schemas.openxmlformats.org/officeDocument/2006/relationships" xmlns:p="http://schemas.openxmlformats.org/presentationml/2006/main">
  <p:tag name="NUM" val="1"/>
</p:tagLst>
</file>

<file path=ppt/tags/tag17.xml><?xml version="1.0" encoding="utf-8"?>
<p:tagLst xmlns:a="http://schemas.openxmlformats.org/drawingml/2006/main" xmlns:r="http://schemas.openxmlformats.org/officeDocument/2006/relationships" xmlns:p="http://schemas.openxmlformats.org/presentationml/2006/main">
  <p:tag name="NUM" val="1"/>
</p:tagLst>
</file>

<file path=ppt/tags/tag170.xml><?xml version="1.0" encoding="utf-8"?>
<p:tagLst xmlns:a="http://schemas.openxmlformats.org/drawingml/2006/main" xmlns:r="http://schemas.openxmlformats.org/officeDocument/2006/relationships" xmlns:p="http://schemas.openxmlformats.org/presentationml/2006/main">
  <p:tag name="NUM" val="1"/>
</p:tagLst>
</file>

<file path=ppt/tags/tag171.xml><?xml version="1.0" encoding="utf-8"?>
<p:tagLst xmlns:a="http://schemas.openxmlformats.org/drawingml/2006/main" xmlns:r="http://schemas.openxmlformats.org/officeDocument/2006/relationships" xmlns:p="http://schemas.openxmlformats.org/presentationml/2006/main">
  <p:tag name="NUM" val="1"/>
</p:tagLst>
</file>

<file path=ppt/tags/tag172.xml><?xml version="1.0" encoding="utf-8"?>
<p:tagLst xmlns:a="http://schemas.openxmlformats.org/drawingml/2006/main" xmlns:r="http://schemas.openxmlformats.org/officeDocument/2006/relationships" xmlns:p="http://schemas.openxmlformats.org/presentationml/2006/main">
  <p:tag name="NUM" val="1"/>
</p:tagLst>
</file>

<file path=ppt/tags/tag173.xml><?xml version="1.0" encoding="utf-8"?>
<p:tagLst xmlns:a="http://schemas.openxmlformats.org/drawingml/2006/main" xmlns:r="http://schemas.openxmlformats.org/officeDocument/2006/relationships" xmlns:p="http://schemas.openxmlformats.org/presentationml/2006/main">
  <p:tag name="NUM" val="1"/>
</p:tagLst>
</file>

<file path=ppt/tags/tag174.xml><?xml version="1.0" encoding="utf-8"?>
<p:tagLst xmlns:a="http://schemas.openxmlformats.org/drawingml/2006/main" xmlns:r="http://schemas.openxmlformats.org/officeDocument/2006/relationships" xmlns:p="http://schemas.openxmlformats.org/presentationml/2006/main">
  <p:tag name="NUM" val="1"/>
</p:tagLst>
</file>

<file path=ppt/tags/tag175.xml><?xml version="1.0" encoding="utf-8"?>
<p:tagLst xmlns:a="http://schemas.openxmlformats.org/drawingml/2006/main" xmlns:r="http://schemas.openxmlformats.org/officeDocument/2006/relationships" xmlns:p="http://schemas.openxmlformats.org/presentationml/2006/main">
  <p:tag name="NUM" val="1"/>
</p:tagLst>
</file>

<file path=ppt/tags/tag176.xml><?xml version="1.0" encoding="utf-8"?>
<p:tagLst xmlns:a="http://schemas.openxmlformats.org/drawingml/2006/main" xmlns:r="http://schemas.openxmlformats.org/officeDocument/2006/relationships" xmlns:p="http://schemas.openxmlformats.org/presentationml/2006/main">
  <p:tag name="NUM" val="1"/>
</p:tagLst>
</file>

<file path=ppt/tags/tag177.xml><?xml version="1.0" encoding="utf-8"?>
<p:tagLst xmlns:a="http://schemas.openxmlformats.org/drawingml/2006/main" xmlns:r="http://schemas.openxmlformats.org/officeDocument/2006/relationships" xmlns:p="http://schemas.openxmlformats.org/presentationml/2006/main">
  <p:tag name="NUM" val="1"/>
</p:tagLst>
</file>

<file path=ppt/tags/tag178.xml><?xml version="1.0" encoding="utf-8"?>
<p:tagLst xmlns:a="http://schemas.openxmlformats.org/drawingml/2006/main" xmlns:r="http://schemas.openxmlformats.org/officeDocument/2006/relationships" xmlns:p="http://schemas.openxmlformats.org/presentationml/2006/main">
  <p:tag name="NUM" val="1"/>
</p:tagLst>
</file>

<file path=ppt/tags/tag179.xml><?xml version="1.0" encoding="utf-8"?>
<p:tagLst xmlns:a="http://schemas.openxmlformats.org/drawingml/2006/main" xmlns:r="http://schemas.openxmlformats.org/officeDocument/2006/relationships" xmlns:p="http://schemas.openxmlformats.org/presentationml/2006/main">
  <p:tag name="NUM" val="1"/>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80.xml><?xml version="1.0" encoding="utf-8"?>
<p:tagLst xmlns:a="http://schemas.openxmlformats.org/drawingml/2006/main" xmlns:r="http://schemas.openxmlformats.org/officeDocument/2006/relationships" xmlns:p="http://schemas.openxmlformats.org/presentationml/2006/main">
  <p:tag name="NUM" val="1"/>
</p:tagLst>
</file>

<file path=ppt/tags/tag181.xml><?xml version="1.0" encoding="utf-8"?>
<p:tagLst xmlns:a="http://schemas.openxmlformats.org/drawingml/2006/main" xmlns:r="http://schemas.openxmlformats.org/officeDocument/2006/relationships" xmlns:p="http://schemas.openxmlformats.org/presentationml/2006/main">
  <p:tag name="NUM" val="1"/>
</p:tagLst>
</file>

<file path=ppt/tags/tag182.xml><?xml version="1.0" encoding="utf-8"?>
<p:tagLst xmlns:a="http://schemas.openxmlformats.org/drawingml/2006/main" xmlns:r="http://schemas.openxmlformats.org/officeDocument/2006/relationships" xmlns:p="http://schemas.openxmlformats.org/presentationml/2006/main">
  <p:tag name="NUM" val="1"/>
</p:tagLst>
</file>

<file path=ppt/tags/tag183.xml><?xml version="1.0" encoding="utf-8"?>
<p:tagLst xmlns:a="http://schemas.openxmlformats.org/drawingml/2006/main" xmlns:r="http://schemas.openxmlformats.org/officeDocument/2006/relationships" xmlns:p="http://schemas.openxmlformats.org/presentationml/2006/main">
  <p:tag name="NUM" val="1"/>
</p:tagLst>
</file>

<file path=ppt/tags/tag184.xml><?xml version="1.0" encoding="utf-8"?>
<p:tagLst xmlns:a="http://schemas.openxmlformats.org/drawingml/2006/main" xmlns:r="http://schemas.openxmlformats.org/officeDocument/2006/relationships" xmlns:p="http://schemas.openxmlformats.org/presentationml/2006/main">
  <p:tag name="NUM" val="1"/>
</p:tagLst>
</file>

<file path=ppt/tags/tag185.xml><?xml version="1.0" encoding="utf-8"?>
<p:tagLst xmlns:a="http://schemas.openxmlformats.org/drawingml/2006/main" xmlns:r="http://schemas.openxmlformats.org/officeDocument/2006/relationships" xmlns:p="http://schemas.openxmlformats.org/presentationml/2006/main">
  <p:tag name="NUM" val="1"/>
</p:tagLst>
</file>

<file path=ppt/tags/tag186.xml><?xml version="1.0" encoding="utf-8"?>
<p:tagLst xmlns:a="http://schemas.openxmlformats.org/drawingml/2006/main" xmlns:r="http://schemas.openxmlformats.org/officeDocument/2006/relationships" xmlns:p="http://schemas.openxmlformats.org/presentationml/2006/main">
  <p:tag name="NUM" val="1"/>
</p:tagLst>
</file>

<file path=ppt/tags/tag187.xml><?xml version="1.0" encoding="utf-8"?>
<p:tagLst xmlns:a="http://schemas.openxmlformats.org/drawingml/2006/main" xmlns:r="http://schemas.openxmlformats.org/officeDocument/2006/relationships" xmlns:p="http://schemas.openxmlformats.org/presentationml/2006/main">
  <p:tag name="NUM" val="1"/>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1"/>
</p:tagLst>
</file>

<file path=ppt/tags/tag190.xml><?xml version="1.0" encoding="utf-8"?>
<p:tagLst xmlns:a="http://schemas.openxmlformats.org/drawingml/2006/main" xmlns:r="http://schemas.openxmlformats.org/officeDocument/2006/relationships" xmlns:p="http://schemas.openxmlformats.org/presentationml/2006/main">
  <p:tag name="NUM" val="1"/>
</p:tagLst>
</file>

<file path=ppt/tags/tag191.xml><?xml version="1.0" encoding="utf-8"?>
<p:tagLst xmlns:a="http://schemas.openxmlformats.org/drawingml/2006/main" xmlns:r="http://schemas.openxmlformats.org/officeDocument/2006/relationships" xmlns:p="http://schemas.openxmlformats.org/presentationml/2006/main">
  <p:tag name="NUM" val="1"/>
</p:tagLst>
</file>

<file path=ppt/tags/tag192.xml><?xml version="1.0" encoding="utf-8"?>
<p:tagLst xmlns:a="http://schemas.openxmlformats.org/drawingml/2006/main" xmlns:r="http://schemas.openxmlformats.org/officeDocument/2006/relationships" xmlns:p="http://schemas.openxmlformats.org/presentationml/2006/main">
  <p:tag name="NUM" val="1"/>
</p:tagLst>
</file>

<file path=ppt/tags/tag193.xml><?xml version="1.0" encoding="utf-8"?>
<p:tagLst xmlns:a="http://schemas.openxmlformats.org/drawingml/2006/main" xmlns:r="http://schemas.openxmlformats.org/officeDocument/2006/relationships" xmlns:p="http://schemas.openxmlformats.org/presentationml/2006/main">
  <p:tag name="NUM" val="1"/>
</p:tagLst>
</file>

<file path=ppt/tags/tag194.xml><?xml version="1.0" encoding="utf-8"?>
<p:tagLst xmlns:a="http://schemas.openxmlformats.org/drawingml/2006/main" xmlns:r="http://schemas.openxmlformats.org/officeDocument/2006/relationships" xmlns:p="http://schemas.openxmlformats.org/presentationml/2006/main">
  <p:tag name="NUM" val="1"/>
</p:tagLst>
</file>

<file path=ppt/tags/tag195.xml><?xml version="1.0" encoding="utf-8"?>
<p:tagLst xmlns:a="http://schemas.openxmlformats.org/drawingml/2006/main" xmlns:r="http://schemas.openxmlformats.org/officeDocument/2006/relationships" xmlns:p="http://schemas.openxmlformats.org/presentationml/2006/main">
  <p:tag name="NUM" val="1"/>
</p:tagLst>
</file>

<file path=ppt/tags/tag196.xml><?xml version="1.0" encoding="utf-8"?>
<p:tagLst xmlns:a="http://schemas.openxmlformats.org/drawingml/2006/main" xmlns:r="http://schemas.openxmlformats.org/officeDocument/2006/relationships" xmlns:p="http://schemas.openxmlformats.org/presentationml/2006/main">
  <p:tag name="NUM" val="1"/>
</p:tagLst>
</file>

<file path=ppt/tags/tag197.xml><?xml version="1.0" encoding="utf-8"?>
<p:tagLst xmlns:a="http://schemas.openxmlformats.org/drawingml/2006/main" xmlns:r="http://schemas.openxmlformats.org/officeDocument/2006/relationships" xmlns:p="http://schemas.openxmlformats.org/presentationml/2006/main">
  <p:tag name="NUM" val="1"/>
</p:tagLst>
</file>

<file path=ppt/tags/tag198.xml><?xml version="1.0" encoding="utf-8"?>
<p:tagLst xmlns:a="http://schemas.openxmlformats.org/drawingml/2006/main" xmlns:r="http://schemas.openxmlformats.org/officeDocument/2006/relationships" xmlns:p="http://schemas.openxmlformats.org/presentationml/2006/main">
  <p:tag name="NUM" val="1"/>
</p:tagLst>
</file>

<file path=ppt/tags/tag199.xml><?xml version="1.0" encoding="utf-8"?>
<p:tagLst xmlns:a="http://schemas.openxmlformats.org/drawingml/2006/main" xmlns:r="http://schemas.openxmlformats.org/officeDocument/2006/relationships" xmlns:p="http://schemas.openxmlformats.org/presentationml/2006/main">
  <p:tag name="NUM" val="1"/>
</p:tagLst>
</file>

<file path=ppt/tags/tag2.xml><?xml version="1.0" encoding="utf-8"?>
<p:tagLst xmlns:a="http://schemas.openxmlformats.org/drawingml/2006/main" xmlns:r="http://schemas.openxmlformats.org/officeDocument/2006/relationships" xmlns:p="http://schemas.openxmlformats.org/presentationml/2006/main">
  <p:tag name="NUM" val="1"/>
</p:tagLst>
</file>

<file path=ppt/tags/tag20.xml><?xml version="1.0" encoding="utf-8"?>
<p:tagLst xmlns:a="http://schemas.openxmlformats.org/drawingml/2006/main" xmlns:r="http://schemas.openxmlformats.org/officeDocument/2006/relationships" xmlns:p="http://schemas.openxmlformats.org/presentationml/2006/main">
  <p:tag name="NUM" val="1"/>
</p:tagLst>
</file>

<file path=ppt/tags/tag200.xml><?xml version="1.0" encoding="utf-8"?>
<p:tagLst xmlns:a="http://schemas.openxmlformats.org/drawingml/2006/main" xmlns:r="http://schemas.openxmlformats.org/officeDocument/2006/relationships" xmlns:p="http://schemas.openxmlformats.org/presentationml/2006/main">
  <p:tag name="NUM" val="1"/>
</p:tagLst>
</file>

<file path=ppt/tags/tag201.xml><?xml version="1.0" encoding="utf-8"?>
<p:tagLst xmlns:a="http://schemas.openxmlformats.org/drawingml/2006/main" xmlns:r="http://schemas.openxmlformats.org/officeDocument/2006/relationships" xmlns:p="http://schemas.openxmlformats.org/presentationml/2006/main">
  <p:tag name="NUM" val="1"/>
</p:tagLst>
</file>

<file path=ppt/tags/tag202.xml><?xml version="1.0" encoding="utf-8"?>
<p:tagLst xmlns:a="http://schemas.openxmlformats.org/drawingml/2006/main" xmlns:r="http://schemas.openxmlformats.org/officeDocument/2006/relationships" xmlns:p="http://schemas.openxmlformats.org/presentationml/2006/main">
  <p:tag name="NUM" val="1"/>
</p:tagLst>
</file>

<file path=ppt/tags/tag203.xml><?xml version="1.0" encoding="utf-8"?>
<p:tagLst xmlns:a="http://schemas.openxmlformats.org/drawingml/2006/main" xmlns:r="http://schemas.openxmlformats.org/officeDocument/2006/relationships" xmlns:p="http://schemas.openxmlformats.org/presentationml/2006/main">
  <p:tag name="NUM" val="1"/>
</p:tagLst>
</file>

<file path=ppt/tags/tag204.xml><?xml version="1.0" encoding="utf-8"?>
<p:tagLst xmlns:a="http://schemas.openxmlformats.org/drawingml/2006/main" xmlns:r="http://schemas.openxmlformats.org/officeDocument/2006/relationships" xmlns:p="http://schemas.openxmlformats.org/presentationml/2006/main">
  <p:tag name="NUM" val="1"/>
</p:tagLst>
</file>

<file path=ppt/tags/tag205.xml><?xml version="1.0" encoding="utf-8"?>
<p:tagLst xmlns:a="http://schemas.openxmlformats.org/drawingml/2006/main" xmlns:r="http://schemas.openxmlformats.org/officeDocument/2006/relationships" xmlns:p="http://schemas.openxmlformats.org/presentationml/2006/main">
  <p:tag name="NUM" val="1"/>
</p:tagLst>
</file>

<file path=ppt/tags/tag206.xml><?xml version="1.0" encoding="utf-8"?>
<p:tagLst xmlns:a="http://schemas.openxmlformats.org/drawingml/2006/main" xmlns:r="http://schemas.openxmlformats.org/officeDocument/2006/relationships" xmlns:p="http://schemas.openxmlformats.org/presentationml/2006/main">
  <p:tag name="NUM" val="1"/>
</p:tagLst>
</file>

<file path=ppt/tags/tag207.xml><?xml version="1.0" encoding="utf-8"?>
<p:tagLst xmlns:a="http://schemas.openxmlformats.org/drawingml/2006/main" xmlns:r="http://schemas.openxmlformats.org/officeDocument/2006/relationships" xmlns:p="http://schemas.openxmlformats.org/presentationml/2006/main">
  <p:tag name="NUM" val="1"/>
</p:tagLst>
</file>

<file path=ppt/tags/tag208.xml><?xml version="1.0" encoding="utf-8"?>
<p:tagLst xmlns:a="http://schemas.openxmlformats.org/drawingml/2006/main" xmlns:r="http://schemas.openxmlformats.org/officeDocument/2006/relationships" xmlns:p="http://schemas.openxmlformats.org/presentationml/2006/main">
  <p:tag name="NUM" val="1"/>
</p:tagLst>
</file>

<file path=ppt/tags/tag209.xml><?xml version="1.0" encoding="utf-8"?>
<p:tagLst xmlns:a="http://schemas.openxmlformats.org/drawingml/2006/main" xmlns:r="http://schemas.openxmlformats.org/officeDocument/2006/relationships" xmlns:p="http://schemas.openxmlformats.org/presentationml/2006/main">
  <p:tag name="NUM" val="1"/>
</p:tagLst>
</file>

<file path=ppt/tags/tag21.xml><?xml version="1.0" encoding="utf-8"?>
<p:tagLst xmlns:a="http://schemas.openxmlformats.org/drawingml/2006/main" xmlns:r="http://schemas.openxmlformats.org/officeDocument/2006/relationships" xmlns:p="http://schemas.openxmlformats.org/presentationml/2006/main">
  <p:tag name="NUM" val="1"/>
</p:tagLst>
</file>

<file path=ppt/tags/tag210.xml><?xml version="1.0" encoding="utf-8"?>
<p:tagLst xmlns:a="http://schemas.openxmlformats.org/drawingml/2006/main" xmlns:r="http://schemas.openxmlformats.org/officeDocument/2006/relationships" xmlns:p="http://schemas.openxmlformats.org/presentationml/2006/main">
  <p:tag name="NUM" val="1"/>
</p:tagLst>
</file>

<file path=ppt/tags/tag211.xml><?xml version="1.0" encoding="utf-8"?>
<p:tagLst xmlns:a="http://schemas.openxmlformats.org/drawingml/2006/main" xmlns:r="http://schemas.openxmlformats.org/officeDocument/2006/relationships" xmlns:p="http://schemas.openxmlformats.org/presentationml/2006/main">
  <p:tag name="NUM" val="1"/>
</p:tagLst>
</file>

<file path=ppt/tags/tag212.xml><?xml version="1.0" encoding="utf-8"?>
<p:tagLst xmlns:a="http://schemas.openxmlformats.org/drawingml/2006/main" xmlns:r="http://schemas.openxmlformats.org/officeDocument/2006/relationships" xmlns:p="http://schemas.openxmlformats.org/presentationml/2006/main">
  <p:tag name="NUM" val="1"/>
</p:tagLst>
</file>

<file path=ppt/tags/tag213.xml><?xml version="1.0" encoding="utf-8"?>
<p:tagLst xmlns:a="http://schemas.openxmlformats.org/drawingml/2006/main" xmlns:r="http://schemas.openxmlformats.org/officeDocument/2006/relationships" xmlns:p="http://schemas.openxmlformats.org/presentationml/2006/main">
  <p:tag name="NUM" val="1"/>
</p:tagLst>
</file>

<file path=ppt/tags/tag214.xml><?xml version="1.0" encoding="utf-8"?>
<p:tagLst xmlns:a="http://schemas.openxmlformats.org/drawingml/2006/main" xmlns:r="http://schemas.openxmlformats.org/officeDocument/2006/relationships" xmlns:p="http://schemas.openxmlformats.org/presentationml/2006/main">
  <p:tag name="NUM" val="1"/>
</p:tagLst>
</file>

<file path=ppt/tags/tag215.xml><?xml version="1.0" encoding="utf-8"?>
<p:tagLst xmlns:a="http://schemas.openxmlformats.org/drawingml/2006/main" xmlns:r="http://schemas.openxmlformats.org/officeDocument/2006/relationships" xmlns:p="http://schemas.openxmlformats.org/presentationml/2006/main">
  <p:tag name="NUM" val="1"/>
</p:tagLst>
</file>

<file path=ppt/tags/tag216.xml><?xml version="1.0" encoding="utf-8"?>
<p:tagLst xmlns:a="http://schemas.openxmlformats.org/drawingml/2006/main" xmlns:r="http://schemas.openxmlformats.org/officeDocument/2006/relationships" xmlns:p="http://schemas.openxmlformats.org/presentationml/2006/main">
  <p:tag name="NUM" val="1"/>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1"/>
</p:tagLst>
</file>

<file path=ppt/tags/tag22.xml><?xml version="1.0" encoding="utf-8"?>
<p:tagLst xmlns:a="http://schemas.openxmlformats.org/drawingml/2006/main" xmlns:r="http://schemas.openxmlformats.org/officeDocument/2006/relationships" xmlns:p="http://schemas.openxmlformats.org/presentationml/2006/main">
  <p:tag name="NUM" val="1"/>
</p:tagLst>
</file>

<file path=ppt/tags/tag220.xml><?xml version="1.0" encoding="utf-8"?>
<p:tagLst xmlns:a="http://schemas.openxmlformats.org/drawingml/2006/main" xmlns:r="http://schemas.openxmlformats.org/officeDocument/2006/relationships" xmlns:p="http://schemas.openxmlformats.org/presentationml/2006/main">
  <p:tag name="NUM" val="1"/>
</p:tagLst>
</file>

<file path=ppt/tags/tag221.xml><?xml version="1.0" encoding="utf-8"?>
<p:tagLst xmlns:a="http://schemas.openxmlformats.org/drawingml/2006/main" xmlns:r="http://schemas.openxmlformats.org/officeDocument/2006/relationships" xmlns:p="http://schemas.openxmlformats.org/presentationml/2006/main">
  <p:tag name="NUM" val="1"/>
</p:tagLst>
</file>

<file path=ppt/tags/tag222.xml><?xml version="1.0" encoding="utf-8"?>
<p:tagLst xmlns:a="http://schemas.openxmlformats.org/drawingml/2006/main" xmlns:r="http://schemas.openxmlformats.org/officeDocument/2006/relationships" xmlns:p="http://schemas.openxmlformats.org/presentationml/2006/main">
  <p:tag name="NUM" val="1"/>
</p:tagLst>
</file>

<file path=ppt/tags/tag223.xml><?xml version="1.0" encoding="utf-8"?>
<p:tagLst xmlns:a="http://schemas.openxmlformats.org/drawingml/2006/main" xmlns:r="http://schemas.openxmlformats.org/officeDocument/2006/relationships" xmlns:p="http://schemas.openxmlformats.org/presentationml/2006/main">
  <p:tag name="NUM" val="1"/>
</p:tagLst>
</file>

<file path=ppt/tags/tag224.xml><?xml version="1.0" encoding="utf-8"?>
<p:tagLst xmlns:a="http://schemas.openxmlformats.org/drawingml/2006/main" xmlns:r="http://schemas.openxmlformats.org/officeDocument/2006/relationships" xmlns:p="http://schemas.openxmlformats.org/presentationml/2006/main">
  <p:tag name="NUM" val="1"/>
</p:tagLst>
</file>

<file path=ppt/tags/tag225.xml><?xml version="1.0" encoding="utf-8"?>
<p:tagLst xmlns:a="http://schemas.openxmlformats.org/drawingml/2006/main" xmlns:r="http://schemas.openxmlformats.org/officeDocument/2006/relationships" xmlns:p="http://schemas.openxmlformats.org/presentationml/2006/main">
  <p:tag name="NUM" val="1"/>
</p:tagLst>
</file>

<file path=ppt/tags/tag226.xml><?xml version="1.0" encoding="utf-8"?>
<p:tagLst xmlns:a="http://schemas.openxmlformats.org/drawingml/2006/main" xmlns:r="http://schemas.openxmlformats.org/officeDocument/2006/relationships" xmlns:p="http://schemas.openxmlformats.org/presentationml/2006/main">
  <p:tag name="NUM" val="1"/>
</p:tagLst>
</file>

<file path=ppt/tags/tag227.xml><?xml version="1.0" encoding="utf-8"?>
<p:tagLst xmlns:a="http://schemas.openxmlformats.org/drawingml/2006/main" xmlns:r="http://schemas.openxmlformats.org/officeDocument/2006/relationships" xmlns:p="http://schemas.openxmlformats.org/presentationml/2006/main">
  <p:tag name="NUM" val="1"/>
</p:tagLst>
</file>

<file path=ppt/tags/tag228.xml><?xml version="1.0" encoding="utf-8"?>
<p:tagLst xmlns:a="http://schemas.openxmlformats.org/drawingml/2006/main" xmlns:r="http://schemas.openxmlformats.org/officeDocument/2006/relationships" xmlns:p="http://schemas.openxmlformats.org/presentationml/2006/main">
  <p:tag name="NUM" val="1"/>
</p:tagLst>
</file>

<file path=ppt/tags/tag229.xml><?xml version="1.0" encoding="utf-8"?>
<p:tagLst xmlns:a="http://schemas.openxmlformats.org/drawingml/2006/main" xmlns:r="http://schemas.openxmlformats.org/officeDocument/2006/relationships" xmlns:p="http://schemas.openxmlformats.org/presentationml/2006/main">
  <p:tag name="NUM" val="1"/>
</p:tagLst>
</file>

<file path=ppt/tags/tag23.xml><?xml version="1.0" encoding="utf-8"?>
<p:tagLst xmlns:a="http://schemas.openxmlformats.org/drawingml/2006/main" xmlns:r="http://schemas.openxmlformats.org/officeDocument/2006/relationships" xmlns:p="http://schemas.openxmlformats.org/presentationml/2006/main">
  <p:tag name="NUM" val="1"/>
</p:tagLst>
</file>

<file path=ppt/tags/tag230.xml><?xml version="1.0" encoding="utf-8"?>
<p:tagLst xmlns:a="http://schemas.openxmlformats.org/drawingml/2006/main" xmlns:r="http://schemas.openxmlformats.org/officeDocument/2006/relationships" xmlns:p="http://schemas.openxmlformats.org/presentationml/2006/main">
  <p:tag name="NUM" val="1"/>
</p:tagLst>
</file>

<file path=ppt/tags/tag231.xml><?xml version="1.0" encoding="utf-8"?>
<p:tagLst xmlns:a="http://schemas.openxmlformats.org/drawingml/2006/main" xmlns:r="http://schemas.openxmlformats.org/officeDocument/2006/relationships" xmlns:p="http://schemas.openxmlformats.org/presentationml/2006/main">
  <p:tag name="NUM" val="1"/>
</p:tagLst>
</file>

<file path=ppt/tags/tag232.xml><?xml version="1.0" encoding="utf-8"?>
<p:tagLst xmlns:a="http://schemas.openxmlformats.org/drawingml/2006/main" xmlns:r="http://schemas.openxmlformats.org/officeDocument/2006/relationships" xmlns:p="http://schemas.openxmlformats.org/presentationml/2006/main">
  <p:tag name="NUM" val="1"/>
</p:tagLst>
</file>

<file path=ppt/tags/tag233.xml><?xml version="1.0" encoding="utf-8"?>
<p:tagLst xmlns:a="http://schemas.openxmlformats.org/drawingml/2006/main" xmlns:r="http://schemas.openxmlformats.org/officeDocument/2006/relationships" xmlns:p="http://schemas.openxmlformats.org/presentationml/2006/main">
  <p:tag name="NUM" val="1"/>
</p:tagLst>
</file>

<file path=ppt/tags/tag234.xml><?xml version="1.0" encoding="utf-8"?>
<p:tagLst xmlns:a="http://schemas.openxmlformats.org/drawingml/2006/main" xmlns:r="http://schemas.openxmlformats.org/officeDocument/2006/relationships" xmlns:p="http://schemas.openxmlformats.org/presentationml/2006/main">
  <p:tag name="NUM" val="1"/>
</p:tagLst>
</file>

<file path=ppt/tags/tag235.xml><?xml version="1.0" encoding="utf-8"?>
<p:tagLst xmlns:a="http://schemas.openxmlformats.org/drawingml/2006/main" xmlns:r="http://schemas.openxmlformats.org/officeDocument/2006/relationships" xmlns:p="http://schemas.openxmlformats.org/presentationml/2006/main">
  <p:tag name="NUM" val="1"/>
</p:tagLst>
</file>

<file path=ppt/tags/tag236.xml><?xml version="1.0" encoding="utf-8"?>
<p:tagLst xmlns:a="http://schemas.openxmlformats.org/drawingml/2006/main" xmlns:r="http://schemas.openxmlformats.org/officeDocument/2006/relationships" xmlns:p="http://schemas.openxmlformats.org/presentationml/2006/main">
  <p:tag name="NUM" val="1"/>
</p:tagLst>
</file>

<file path=ppt/tags/tag237.xml><?xml version="1.0" encoding="utf-8"?>
<p:tagLst xmlns:a="http://schemas.openxmlformats.org/drawingml/2006/main" xmlns:r="http://schemas.openxmlformats.org/officeDocument/2006/relationships" xmlns:p="http://schemas.openxmlformats.org/presentationml/2006/main">
  <p:tag name="NUM" val="1"/>
</p:tagLst>
</file>

<file path=ppt/tags/tag238.xml><?xml version="1.0" encoding="utf-8"?>
<p:tagLst xmlns:a="http://schemas.openxmlformats.org/drawingml/2006/main" xmlns:r="http://schemas.openxmlformats.org/officeDocument/2006/relationships" xmlns:p="http://schemas.openxmlformats.org/presentationml/2006/main">
  <p:tag name="NUM" val="1"/>
</p:tagLst>
</file>

<file path=ppt/tags/tag239.xml><?xml version="1.0" encoding="utf-8"?>
<p:tagLst xmlns:a="http://schemas.openxmlformats.org/drawingml/2006/main" xmlns:r="http://schemas.openxmlformats.org/officeDocument/2006/relationships" xmlns:p="http://schemas.openxmlformats.org/presentationml/2006/main">
  <p:tag name="NUM" val="1"/>
</p:tagLst>
</file>

<file path=ppt/tags/tag24.xml><?xml version="1.0" encoding="utf-8"?>
<p:tagLst xmlns:a="http://schemas.openxmlformats.org/drawingml/2006/main" xmlns:r="http://schemas.openxmlformats.org/officeDocument/2006/relationships" xmlns:p="http://schemas.openxmlformats.org/presentationml/2006/main">
  <p:tag name="NUM" val="1"/>
</p:tagLst>
</file>

<file path=ppt/tags/tag240.xml><?xml version="1.0" encoding="utf-8"?>
<p:tagLst xmlns:a="http://schemas.openxmlformats.org/drawingml/2006/main" xmlns:r="http://schemas.openxmlformats.org/officeDocument/2006/relationships" xmlns:p="http://schemas.openxmlformats.org/presentationml/2006/main">
  <p:tag name="NUM" val="1"/>
</p:tagLst>
</file>

<file path=ppt/tags/tag241.xml><?xml version="1.0" encoding="utf-8"?>
<p:tagLst xmlns:a="http://schemas.openxmlformats.org/drawingml/2006/main" xmlns:r="http://schemas.openxmlformats.org/officeDocument/2006/relationships" xmlns:p="http://schemas.openxmlformats.org/presentationml/2006/main">
  <p:tag name="NUM" val="1"/>
</p:tagLst>
</file>

<file path=ppt/tags/tag242.xml><?xml version="1.0" encoding="utf-8"?>
<p:tagLst xmlns:a="http://schemas.openxmlformats.org/drawingml/2006/main" xmlns:r="http://schemas.openxmlformats.org/officeDocument/2006/relationships" xmlns:p="http://schemas.openxmlformats.org/presentationml/2006/main">
  <p:tag name="NUM" val="1"/>
</p:tagLst>
</file>

<file path=ppt/tags/tag243.xml><?xml version="1.0" encoding="utf-8"?>
<p:tagLst xmlns:a="http://schemas.openxmlformats.org/drawingml/2006/main" xmlns:r="http://schemas.openxmlformats.org/officeDocument/2006/relationships" xmlns:p="http://schemas.openxmlformats.org/presentationml/2006/main">
  <p:tag name="NUM" val="1"/>
</p:tagLst>
</file>

<file path=ppt/tags/tag244.xml><?xml version="1.0" encoding="utf-8"?>
<p:tagLst xmlns:a="http://schemas.openxmlformats.org/drawingml/2006/main" xmlns:r="http://schemas.openxmlformats.org/officeDocument/2006/relationships" xmlns:p="http://schemas.openxmlformats.org/presentationml/2006/main">
  <p:tag name="NUM" val="1"/>
</p:tagLst>
</file>

<file path=ppt/tags/tag245.xml><?xml version="1.0" encoding="utf-8"?>
<p:tagLst xmlns:a="http://schemas.openxmlformats.org/drawingml/2006/main" xmlns:r="http://schemas.openxmlformats.org/officeDocument/2006/relationships" xmlns:p="http://schemas.openxmlformats.org/presentationml/2006/main">
  <p:tag name="NUM" val="1"/>
</p:tagLst>
</file>

<file path=ppt/tags/tag246.xml><?xml version="1.0" encoding="utf-8"?>
<p:tagLst xmlns:a="http://schemas.openxmlformats.org/drawingml/2006/main" xmlns:r="http://schemas.openxmlformats.org/officeDocument/2006/relationships" xmlns:p="http://schemas.openxmlformats.org/presentationml/2006/main">
  <p:tag name="NUM" val="1"/>
</p:tagLst>
</file>

<file path=ppt/tags/tag247.xml><?xml version="1.0" encoding="utf-8"?>
<p:tagLst xmlns:a="http://schemas.openxmlformats.org/drawingml/2006/main" xmlns:r="http://schemas.openxmlformats.org/officeDocument/2006/relationships" xmlns:p="http://schemas.openxmlformats.org/presentationml/2006/main">
  <p:tag name="NUM" val="1"/>
</p:tagLst>
</file>

<file path=ppt/tags/tag248.xml><?xml version="1.0" encoding="utf-8"?>
<p:tagLst xmlns:a="http://schemas.openxmlformats.org/drawingml/2006/main" xmlns:r="http://schemas.openxmlformats.org/officeDocument/2006/relationships" xmlns:p="http://schemas.openxmlformats.org/presentationml/2006/main">
  <p:tag name="NUM" val="1"/>
</p:tagLst>
</file>

<file path=ppt/tags/tag249.xml><?xml version="1.0" encoding="utf-8"?>
<p:tagLst xmlns:a="http://schemas.openxmlformats.org/drawingml/2006/main" xmlns:r="http://schemas.openxmlformats.org/officeDocument/2006/relationships" xmlns:p="http://schemas.openxmlformats.org/presentationml/2006/main">
  <p:tag name="NUM" val="1"/>
</p:tagLst>
</file>

<file path=ppt/tags/tag25.xml><?xml version="1.0" encoding="utf-8"?>
<p:tagLst xmlns:a="http://schemas.openxmlformats.org/drawingml/2006/main" xmlns:r="http://schemas.openxmlformats.org/officeDocument/2006/relationships" xmlns:p="http://schemas.openxmlformats.org/presentationml/2006/main">
  <p:tag name="NUM" val="1"/>
</p:tagLst>
</file>

<file path=ppt/tags/tag250.xml><?xml version="1.0" encoding="utf-8"?>
<p:tagLst xmlns:a="http://schemas.openxmlformats.org/drawingml/2006/main" xmlns:r="http://schemas.openxmlformats.org/officeDocument/2006/relationships" xmlns:p="http://schemas.openxmlformats.org/presentationml/2006/main">
  <p:tag name="NUM" val="1"/>
</p:tagLst>
</file>

<file path=ppt/tags/tag251.xml><?xml version="1.0" encoding="utf-8"?>
<p:tagLst xmlns:a="http://schemas.openxmlformats.org/drawingml/2006/main" xmlns:r="http://schemas.openxmlformats.org/officeDocument/2006/relationships" xmlns:p="http://schemas.openxmlformats.org/presentationml/2006/main">
  <p:tag name="NUM" val="1"/>
</p:tagLst>
</file>

<file path=ppt/tags/tag252.xml><?xml version="1.0" encoding="utf-8"?>
<p:tagLst xmlns:a="http://schemas.openxmlformats.org/drawingml/2006/main" xmlns:r="http://schemas.openxmlformats.org/officeDocument/2006/relationships" xmlns:p="http://schemas.openxmlformats.org/presentationml/2006/main">
  <p:tag name="NUM" val="1"/>
</p:tagLst>
</file>

<file path=ppt/tags/tag253.xml><?xml version="1.0" encoding="utf-8"?>
<p:tagLst xmlns:a="http://schemas.openxmlformats.org/drawingml/2006/main" xmlns:r="http://schemas.openxmlformats.org/officeDocument/2006/relationships" xmlns:p="http://schemas.openxmlformats.org/presentationml/2006/main">
  <p:tag name="NUM" val="1"/>
</p:tagLst>
</file>

<file path=ppt/tags/tag254.xml><?xml version="1.0" encoding="utf-8"?>
<p:tagLst xmlns:a="http://schemas.openxmlformats.org/drawingml/2006/main" xmlns:r="http://schemas.openxmlformats.org/officeDocument/2006/relationships" xmlns:p="http://schemas.openxmlformats.org/presentationml/2006/main">
  <p:tag name="NUM" val="1"/>
</p:tagLst>
</file>

<file path=ppt/tags/tag255.xml><?xml version="1.0" encoding="utf-8"?>
<p:tagLst xmlns:a="http://schemas.openxmlformats.org/drawingml/2006/main" xmlns:r="http://schemas.openxmlformats.org/officeDocument/2006/relationships" xmlns:p="http://schemas.openxmlformats.org/presentationml/2006/main">
  <p:tag name="NUM" val="1"/>
</p:tagLst>
</file>

<file path=ppt/tags/tag256.xml><?xml version="1.0" encoding="utf-8"?>
<p:tagLst xmlns:a="http://schemas.openxmlformats.org/drawingml/2006/main" xmlns:r="http://schemas.openxmlformats.org/officeDocument/2006/relationships" xmlns:p="http://schemas.openxmlformats.org/presentationml/2006/main">
  <p:tag name="NUM" val="1"/>
</p:tagLst>
</file>

<file path=ppt/tags/tag257.xml><?xml version="1.0" encoding="utf-8"?>
<p:tagLst xmlns:a="http://schemas.openxmlformats.org/drawingml/2006/main" xmlns:r="http://schemas.openxmlformats.org/officeDocument/2006/relationships" xmlns:p="http://schemas.openxmlformats.org/presentationml/2006/main">
  <p:tag name="NUM" val="1"/>
</p:tagLst>
</file>

<file path=ppt/tags/tag258.xml><?xml version="1.0" encoding="utf-8"?>
<p:tagLst xmlns:a="http://schemas.openxmlformats.org/drawingml/2006/main" xmlns:r="http://schemas.openxmlformats.org/officeDocument/2006/relationships" xmlns:p="http://schemas.openxmlformats.org/presentationml/2006/main">
  <p:tag name="NUM" val="1"/>
</p:tagLst>
</file>

<file path=ppt/tags/tag259.xml><?xml version="1.0" encoding="utf-8"?>
<p:tagLst xmlns:a="http://schemas.openxmlformats.org/drawingml/2006/main" xmlns:r="http://schemas.openxmlformats.org/officeDocument/2006/relationships" xmlns:p="http://schemas.openxmlformats.org/presentationml/2006/main">
  <p:tag name="NUM" val="1"/>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60.xml><?xml version="1.0" encoding="utf-8"?>
<p:tagLst xmlns:a="http://schemas.openxmlformats.org/drawingml/2006/main" xmlns:r="http://schemas.openxmlformats.org/officeDocument/2006/relationships" xmlns:p="http://schemas.openxmlformats.org/presentationml/2006/main">
  <p:tag name="NUM" val="1"/>
</p:tagLst>
</file>

<file path=ppt/tags/tag261.xml><?xml version="1.0" encoding="utf-8"?>
<p:tagLst xmlns:a="http://schemas.openxmlformats.org/drawingml/2006/main" xmlns:r="http://schemas.openxmlformats.org/officeDocument/2006/relationships" xmlns:p="http://schemas.openxmlformats.org/presentationml/2006/main">
  <p:tag name="NUM" val="1"/>
</p:tagLst>
</file>

<file path=ppt/tags/tag262.xml><?xml version="1.0" encoding="utf-8"?>
<p:tagLst xmlns:a="http://schemas.openxmlformats.org/drawingml/2006/main" xmlns:r="http://schemas.openxmlformats.org/officeDocument/2006/relationships" xmlns:p="http://schemas.openxmlformats.org/presentationml/2006/main">
  <p:tag name="NUM" val="1"/>
</p:tagLst>
</file>

<file path=ppt/tags/tag263.xml><?xml version="1.0" encoding="utf-8"?>
<p:tagLst xmlns:a="http://schemas.openxmlformats.org/drawingml/2006/main" xmlns:r="http://schemas.openxmlformats.org/officeDocument/2006/relationships" xmlns:p="http://schemas.openxmlformats.org/presentationml/2006/main">
  <p:tag name="NUM" val="1"/>
</p:tagLst>
</file>

<file path=ppt/tags/tag264.xml><?xml version="1.0" encoding="utf-8"?>
<p:tagLst xmlns:a="http://schemas.openxmlformats.org/drawingml/2006/main" xmlns:r="http://schemas.openxmlformats.org/officeDocument/2006/relationships" xmlns:p="http://schemas.openxmlformats.org/presentationml/2006/main">
  <p:tag name="NUM" val="1"/>
</p:tagLst>
</file>

<file path=ppt/tags/tag265.xml><?xml version="1.0" encoding="utf-8"?>
<p:tagLst xmlns:a="http://schemas.openxmlformats.org/drawingml/2006/main" xmlns:r="http://schemas.openxmlformats.org/officeDocument/2006/relationships" xmlns:p="http://schemas.openxmlformats.org/presentationml/2006/main">
  <p:tag name="NUM" val="1"/>
</p:tagLst>
</file>

<file path=ppt/tags/tag266.xml><?xml version="1.0" encoding="utf-8"?>
<p:tagLst xmlns:a="http://schemas.openxmlformats.org/drawingml/2006/main" xmlns:r="http://schemas.openxmlformats.org/officeDocument/2006/relationships" xmlns:p="http://schemas.openxmlformats.org/presentationml/2006/main">
  <p:tag name="NUM" val="1"/>
</p:tagLst>
</file>

<file path=ppt/tags/tag267.xml><?xml version="1.0" encoding="utf-8"?>
<p:tagLst xmlns:a="http://schemas.openxmlformats.org/drawingml/2006/main" xmlns:r="http://schemas.openxmlformats.org/officeDocument/2006/relationships" xmlns:p="http://schemas.openxmlformats.org/presentationml/2006/main">
  <p:tag name="NUM" val="1"/>
</p:tagLst>
</file>

<file path=ppt/tags/tag268.xml><?xml version="1.0" encoding="utf-8"?>
<p:tagLst xmlns:a="http://schemas.openxmlformats.org/drawingml/2006/main" xmlns:r="http://schemas.openxmlformats.org/officeDocument/2006/relationships" xmlns:p="http://schemas.openxmlformats.org/presentationml/2006/main">
  <p:tag name="NUM" val="1"/>
</p:tagLst>
</file>

<file path=ppt/tags/tag269.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1"/>
</p:tagLst>
</file>

<file path=ppt/tags/tag270.xml><?xml version="1.0" encoding="utf-8"?>
<p:tagLst xmlns:a="http://schemas.openxmlformats.org/drawingml/2006/main" xmlns:r="http://schemas.openxmlformats.org/officeDocument/2006/relationships" xmlns:p="http://schemas.openxmlformats.org/presentationml/2006/main">
  <p:tag name="NUM" val="1"/>
</p:tagLst>
</file>

<file path=ppt/tags/tag271.xml><?xml version="1.0" encoding="utf-8"?>
<p:tagLst xmlns:a="http://schemas.openxmlformats.org/drawingml/2006/main" xmlns:r="http://schemas.openxmlformats.org/officeDocument/2006/relationships" xmlns:p="http://schemas.openxmlformats.org/presentationml/2006/main">
  <p:tag name="NUM" val="1"/>
</p:tagLst>
</file>

<file path=ppt/tags/tag272.xml><?xml version="1.0" encoding="utf-8"?>
<p:tagLst xmlns:a="http://schemas.openxmlformats.org/drawingml/2006/main" xmlns:r="http://schemas.openxmlformats.org/officeDocument/2006/relationships" xmlns:p="http://schemas.openxmlformats.org/presentationml/2006/main">
  <p:tag name="NUM" val="1"/>
</p:tagLst>
</file>

<file path=ppt/tags/tag273.xml><?xml version="1.0" encoding="utf-8"?>
<p:tagLst xmlns:a="http://schemas.openxmlformats.org/drawingml/2006/main" xmlns:r="http://schemas.openxmlformats.org/officeDocument/2006/relationships" xmlns:p="http://schemas.openxmlformats.org/presentationml/2006/main">
  <p:tag name="NUM" val="1"/>
</p:tagLst>
</file>

<file path=ppt/tags/tag274.xml><?xml version="1.0" encoding="utf-8"?>
<p:tagLst xmlns:a="http://schemas.openxmlformats.org/drawingml/2006/main" xmlns:r="http://schemas.openxmlformats.org/officeDocument/2006/relationships" xmlns:p="http://schemas.openxmlformats.org/presentationml/2006/main">
  <p:tag name="NUM" val="1"/>
</p:tagLst>
</file>

<file path=ppt/tags/tag275.xml><?xml version="1.0" encoding="utf-8"?>
<p:tagLst xmlns:a="http://schemas.openxmlformats.org/drawingml/2006/main" xmlns:r="http://schemas.openxmlformats.org/officeDocument/2006/relationships" xmlns:p="http://schemas.openxmlformats.org/presentationml/2006/main">
  <p:tag name="NUM" val="1"/>
</p:tagLst>
</file>

<file path=ppt/tags/tag276.xml><?xml version="1.0" encoding="utf-8"?>
<p:tagLst xmlns:a="http://schemas.openxmlformats.org/drawingml/2006/main" xmlns:r="http://schemas.openxmlformats.org/officeDocument/2006/relationships" xmlns:p="http://schemas.openxmlformats.org/presentationml/2006/main">
  <p:tag name="NUM" val="1"/>
</p:tagLst>
</file>

<file path=ppt/tags/tag277.xml><?xml version="1.0" encoding="utf-8"?>
<p:tagLst xmlns:a="http://schemas.openxmlformats.org/drawingml/2006/main" xmlns:r="http://schemas.openxmlformats.org/officeDocument/2006/relationships" xmlns:p="http://schemas.openxmlformats.org/presentationml/2006/main">
  <p:tag name="NUM" val="1"/>
</p:tagLst>
</file>

<file path=ppt/tags/tag278.xml><?xml version="1.0" encoding="utf-8"?>
<p:tagLst xmlns:a="http://schemas.openxmlformats.org/drawingml/2006/main" xmlns:r="http://schemas.openxmlformats.org/officeDocument/2006/relationships" xmlns:p="http://schemas.openxmlformats.org/presentationml/2006/main">
  <p:tag name="NUM" val="1"/>
</p:tagLst>
</file>

<file path=ppt/tags/tag279.xml><?xml version="1.0" encoding="utf-8"?>
<p:tagLst xmlns:a="http://schemas.openxmlformats.org/drawingml/2006/main" xmlns:r="http://schemas.openxmlformats.org/officeDocument/2006/relationships" xmlns:p="http://schemas.openxmlformats.org/presentationml/2006/main">
  <p:tag name="NUM" val="1"/>
</p:tagLst>
</file>

<file path=ppt/tags/tag28.xml><?xml version="1.0" encoding="utf-8"?>
<p:tagLst xmlns:a="http://schemas.openxmlformats.org/drawingml/2006/main" xmlns:r="http://schemas.openxmlformats.org/officeDocument/2006/relationships" xmlns:p="http://schemas.openxmlformats.org/presentationml/2006/main">
  <p:tag name="NUM" val="1"/>
</p:tagLst>
</file>

<file path=ppt/tags/tag280.xml><?xml version="1.0" encoding="utf-8"?>
<p:tagLst xmlns:a="http://schemas.openxmlformats.org/drawingml/2006/main" xmlns:r="http://schemas.openxmlformats.org/officeDocument/2006/relationships" xmlns:p="http://schemas.openxmlformats.org/presentationml/2006/main">
  <p:tag name="NUM" val="1"/>
</p:tagLst>
</file>

<file path=ppt/tags/tag281.xml><?xml version="1.0" encoding="utf-8"?>
<p:tagLst xmlns:a="http://schemas.openxmlformats.org/drawingml/2006/main" xmlns:r="http://schemas.openxmlformats.org/officeDocument/2006/relationships" xmlns:p="http://schemas.openxmlformats.org/presentationml/2006/main">
  <p:tag name="NUM" val="1"/>
</p:tagLst>
</file>

<file path=ppt/tags/tag282.xml><?xml version="1.0" encoding="utf-8"?>
<p:tagLst xmlns:a="http://schemas.openxmlformats.org/drawingml/2006/main" xmlns:r="http://schemas.openxmlformats.org/officeDocument/2006/relationships" xmlns:p="http://schemas.openxmlformats.org/presentationml/2006/main">
  <p:tag name="NUM" val="1"/>
</p:tagLst>
</file>

<file path=ppt/tags/tag283.xml><?xml version="1.0" encoding="utf-8"?>
<p:tagLst xmlns:a="http://schemas.openxmlformats.org/drawingml/2006/main" xmlns:r="http://schemas.openxmlformats.org/officeDocument/2006/relationships" xmlns:p="http://schemas.openxmlformats.org/presentationml/2006/main">
  <p:tag name="NUM" val="1"/>
</p:tagLst>
</file>

<file path=ppt/tags/tag284.xml><?xml version="1.0" encoding="utf-8"?>
<p:tagLst xmlns:a="http://schemas.openxmlformats.org/drawingml/2006/main" xmlns:r="http://schemas.openxmlformats.org/officeDocument/2006/relationships" xmlns:p="http://schemas.openxmlformats.org/presentationml/2006/main">
  <p:tag name="NUM" val="1"/>
</p:tagLst>
</file>

<file path=ppt/tags/tag285.xml><?xml version="1.0" encoding="utf-8"?>
<p:tagLst xmlns:a="http://schemas.openxmlformats.org/drawingml/2006/main" xmlns:r="http://schemas.openxmlformats.org/officeDocument/2006/relationships" xmlns:p="http://schemas.openxmlformats.org/presentationml/2006/main">
  <p:tag name="NUM" val="1"/>
</p:tagLst>
</file>

<file path=ppt/tags/tag286.xml><?xml version="1.0" encoding="utf-8"?>
<p:tagLst xmlns:a="http://schemas.openxmlformats.org/drawingml/2006/main" xmlns:r="http://schemas.openxmlformats.org/officeDocument/2006/relationships" xmlns:p="http://schemas.openxmlformats.org/presentationml/2006/main">
  <p:tag name="NUM" val="1"/>
</p:tagLst>
</file>

<file path=ppt/tags/tag287.xml><?xml version="1.0" encoding="utf-8"?>
<p:tagLst xmlns:a="http://schemas.openxmlformats.org/drawingml/2006/main" xmlns:r="http://schemas.openxmlformats.org/officeDocument/2006/relationships" xmlns:p="http://schemas.openxmlformats.org/presentationml/2006/main">
  <p:tag name="NUM" val="1"/>
</p:tagLst>
</file>

<file path=ppt/tags/tag288.xml><?xml version="1.0" encoding="utf-8"?>
<p:tagLst xmlns:a="http://schemas.openxmlformats.org/drawingml/2006/main" xmlns:r="http://schemas.openxmlformats.org/officeDocument/2006/relationships" xmlns:p="http://schemas.openxmlformats.org/presentationml/2006/main">
  <p:tag name="NUM" val="1"/>
</p:tagLst>
</file>

<file path=ppt/tags/tag289.xml><?xml version="1.0" encoding="utf-8"?>
<p:tagLst xmlns:a="http://schemas.openxmlformats.org/drawingml/2006/main" xmlns:r="http://schemas.openxmlformats.org/officeDocument/2006/relationships" xmlns:p="http://schemas.openxmlformats.org/presentationml/2006/main">
  <p:tag name="NUM" val="1"/>
</p:tagLst>
</file>

<file path=ppt/tags/tag29.xml><?xml version="1.0" encoding="utf-8"?>
<p:tagLst xmlns:a="http://schemas.openxmlformats.org/drawingml/2006/main" xmlns:r="http://schemas.openxmlformats.org/officeDocument/2006/relationships" xmlns:p="http://schemas.openxmlformats.org/presentationml/2006/main">
  <p:tag name="NUM" val="1"/>
</p:tagLst>
</file>

<file path=ppt/tags/tag290.xml><?xml version="1.0" encoding="utf-8"?>
<p:tagLst xmlns:a="http://schemas.openxmlformats.org/drawingml/2006/main" xmlns:r="http://schemas.openxmlformats.org/officeDocument/2006/relationships" xmlns:p="http://schemas.openxmlformats.org/presentationml/2006/main">
  <p:tag name="NUM" val="1"/>
</p:tagLst>
</file>

<file path=ppt/tags/tag291.xml><?xml version="1.0" encoding="utf-8"?>
<p:tagLst xmlns:a="http://schemas.openxmlformats.org/drawingml/2006/main" xmlns:r="http://schemas.openxmlformats.org/officeDocument/2006/relationships" xmlns:p="http://schemas.openxmlformats.org/presentationml/2006/main">
  <p:tag name="NUM" val="1"/>
</p:tagLst>
</file>

<file path=ppt/tags/tag292.xml><?xml version="1.0" encoding="utf-8"?>
<p:tagLst xmlns:a="http://schemas.openxmlformats.org/drawingml/2006/main" xmlns:r="http://schemas.openxmlformats.org/officeDocument/2006/relationships" xmlns:p="http://schemas.openxmlformats.org/presentationml/2006/main">
  <p:tag name="NUM" val="1"/>
</p:tagLst>
</file>

<file path=ppt/tags/tag293.xml><?xml version="1.0" encoding="utf-8"?>
<p:tagLst xmlns:a="http://schemas.openxmlformats.org/drawingml/2006/main" xmlns:r="http://schemas.openxmlformats.org/officeDocument/2006/relationships" xmlns:p="http://schemas.openxmlformats.org/presentationml/2006/main">
  <p:tag name="NUM" val="1"/>
</p:tagLst>
</file>

<file path=ppt/tags/tag294.xml><?xml version="1.0" encoding="utf-8"?>
<p:tagLst xmlns:a="http://schemas.openxmlformats.org/drawingml/2006/main" xmlns:r="http://schemas.openxmlformats.org/officeDocument/2006/relationships" xmlns:p="http://schemas.openxmlformats.org/presentationml/2006/main">
  <p:tag name="NUM" val="1"/>
</p:tagLst>
</file>

<file path=ppt/tags/tag295.xml><?xml version="1.0" encoding="utf-8"?>
<p:tagLst xmlns:a="http://schemas.openxmlformats.org/drawingml/2006/main" xmlns:r="http://schemas.openxmlformats.org/officeDocument/2006/relationships" xmlns:p="http://schemas.openxmlformats.org/presentationml/2006/main">
  <p:tag name="NUM" val="1"/>
</p:tagLst>
</file>

<file path=ppt/tags/tag296.xml><?xml version="1.0" encoding="utf-8"?>
<p:tagLst xmlns:a="http://schemas.openxmlformats.org/drawingml/2006/main" xmlns:r="http://schemas.openxmlformats.org/officeDocument/2006/relationships" xmlns:p="http://schemas.openxmlformats.org/presentationml/2006/main">
  <p:tag name="NUM" val="1"/>
</p:tagLst>
</file>

<file path=ppt/tags/tag297.xml><?xml version="1.0" encoding="utf-8"?>
<p:tagLst xmlns:a="http://schemas.openxmlformats.org/drawingml/2006/main" xmlns:r="http://schemas.openxmlformats.org/officeDocument/2006/relationships" xmlns:p="http://schemas.openxmlformats.org/presentationml/2006/main">
  <p:tag name="NUM" val="1"/>
</p:tagLst>
</file>

<file path=ppt/tags/tag298.xml><?xml version="1.0" encoding="utf-8"?>
<p:tagLst xmlns:a="http://schemas.openxmlformats.org/drawingml/2006/main" xmlns:r="http://schemas.openxmlformats.org/officeDocument/2006/relationships" xmlns:p="http://schemas.openxmlformats.org/presentationml/2006/main">
  <p:tag name="NUM" val="1"/>
</p:tagLst>
</file>

<file path=ppt/tags/tag3.xml><?xml version="1.0" encoding="utf-8"?>
<p:tagLst xmlns:a="http://schemas.openxmlformats.org/drawingml/2006/main" xmlns:r="http://schemas.openxmlformats.org/officeDocument/2006/relationships" xmlns:p="http://schemas.openxmlformats.org/presentationml/2006/main">
  <p:tag name="NUM" val="1"/>
</p:tagLst>
</file>

<file path=ppt/tags/tag30.xml><?xml version="1.0" encoding="utf-8"?>
<p:tagLst xmlns:a="http://schemas.openxmlformats.org/drawingml/2006/main" xmlns:r="http://schemas.openxmlformats.org/officeDocument/2006/relationships" xmlns:p="http://schemas.openxmlformats.org/presentationml/2006/main">
  <p:tag name="NUM" val="1"/>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1"/>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4.xml><?xml version="1.0" encoding="utf-8"?>
<p:tagLst xmlns:a="http://schemas.openxmlformats.org/drawingml/2006/main" xmlns:r="http://schemas.openxmlformats.org/officeDocument/2006/relationships" xmlns:p="http://schemas.openxmlformats.org/presentationml/2006/main">
  <p:tag name="NUM" val="1"/>
</p:tagLst>
</file>

<file path=ppt/tags/tag35.xml><?xml version="1.0" encoding="utf-8"?>
<p:tagLst xmlns:a="http://schemas.openxmlformats.org/drawingml/2006/main" xmlns:r="http://schemas.openxmlformats.org/officeDocument/2006/relationships" xmlns:p="http://schemas.openxmlformats.org/presentationml/2006/main">
  <p:tag name="NUM" val="1"/>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1"/>
</p:tagLst>
</file>

<file path=ppt/tags/tag38.xml><?xml version="1.0" encoding="utf-8"?>
<p:tagLst xmlns:a="http://schemas.openxmlformats.org/drawingml/2006/main" xmlns:r="http://schemas.openxmlformats.org/officeDocument/2006/relationships" xmlns:p="http://schemas.openxmlformats.org/presentationml/2006/main">
  <p:tag name="NUM" val="1"/>
</p:tagLst>
</file>

<file path=ppt/tags/tag39.xml><?xml version="1.0" encoding="utf-8"?>
<p:tagLst xmlns:a="http://schemas.openxmlformats.org/drawingml/2006/main" xmlns:r="http://schemas.openxmlformats.org/officeDocument/2006/relationships" xmlns:p="http://schemas.openxmlformats.org/presentationml/2006/main">
  <p:tag name="NUM" val="1"/>
</p:tagLst>
</file>

<file path=ppt/tags/tag4.xml><?xml version="1.0" encoding="utf-8"?>
<p:tagLst xmlns:a="http://schemas.openxmlformats.org/drawingml/2006/main" xmlns:r="http://schemas.openxmlformats.org/officeDocument/2006/relationships" xmlns:p="http://schemas.openxmlformats.org/presentationml/2006/main">
  <p:tag name="NUM" val="1"/>
</p:tagLst>
</file>

<file path=ppt/tags/tag40.xml><?xml version="1.0" encoding="utf-8"?>
<p:tagLst xmlns:a="http://schemas.openxmlformats.org/drawingml/2006/main" xmlns:r="http://schemas.openxmlformats.org/officeDocument/2006/relationships" xmlns:p="http://schemas.openxmlformats.org/presentationml/2006/main">
  <p:tag name="NUM" val="1"/>
</p:tagLst>
</file>

<file path=ppt/tags/tag41.xml><?xml version="1.0" encoding="utf-8"?>
<p:tagLst xmlns:a="http://schemas.openxmlformats.org/drawingml/2006/main" xmlns:r="http://schemas.openxmlformats.org/officeDocument/2006/relationships" xmlns:p="http://schemas.openxmlformats.org/presentationml/2006/main">
  <p:tag name="NUM" val="1"/>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1"/>
</p:tagLst>
</file>

<file path=ppt/tags/tag44.xml><?xml version="1.0" encoding="utf-8"?>
<p:tagLst xmlns:a="http://schemas.openxmlformats.org/drawingml/2006/main" xmlns:r="http://schemas.openxmlformats.org/officeDocument/2006/relationships" xmlns:p="http://schemas.openxmlformats.org/presentationml/2006/main">
  <p:tag name="NUM" val="1"/>
</p:tagLst>
</file>

<file path=ppt/tags/tag45.xml><?xml version="1.0" encoding="utf-8"?>
<p:tagLst xmlns:a="http://schemas.openxmlformats.org/drawingml/2006/main" xmlns:r="http://schemas.openxmlformats.org/officeDocument/2006/relationships" xmlns:p="http://schemas.openxmlformats.org/presentationml/2006/main">
  <p:tag name="NUM" val="1"/>
</p:tagLst>
</file>

<file path=ppt/tags/tag46.xml><?xml version="1.0" encoding="utf-8"?>
<p:tagLst xmlns:a="http://schemas.openxmlformats.org/drawingml/2006/main" xmlns:r="http://schemas.openxmlformats.org/officeDocument/2006/relationships" xmlns:p="http://schemas.openxmlformats.org/presentationml/2006/main">
  <p:tag name="NUM" val="1"/>
</p:tagLst>
</file>

<file path=ppt/tags/tag47.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1"/>
</p:tagLst>
</file>

<file path=ppt/tags/tag49.xml><?xml version="1.0" encoding="utf-8"?>
<p:tagLst xmlns:a="http://schemas.openxmlformats.org/drawingml/2006/main" xmlns:r="http://schemas.openxmlformats.org/officeDocument/2006/relationships" xmlns:p="http://schemas.openxmlformats.org/presentationml/2006/main">
  <p:tag name="NUM" val="1"/>
</p:tagLst>
</file>

<file path=ppt/tags/tag5.xml><?xml version="1.0" encoding="utf-8"?>
<p:tagLst xmlns:a="http://schemas.openxmlformats.org/drawingml/2006/main" xmlns:r="http://schemas.openxmlformats.org/officeDocument/2006/relationships" xmlns:p="http://schemas.openxmlformats.org/presentationml/2006/main">
  <p:tag name="NUM" val="1"/>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1"/>
</p:tagLst>
</file>

<file path=ppt/tags/tag52.xml><?xml version="1.0" encoding="utf-8"?>
<p:tagLst xmlns:a="http://schemas.openxmlformats.org/drawingml/2006/main" xmlns:r="http://schemas.openxmlformats.org/officeDocument/2006/relationships" xmlns:p="http://schemas.openxmlformats.org/presentationml/2006/main">
  <p:tag name="NUM" val="1"/>
</p:tagLst>
</file>

<file path=ppt/tags/tag53.xml><?xml version="1.0" encoding="utf-8"?>
<p:tagLst xmlns:a="http://schemas.openxmlformats.org/drawingml/2006/main" xmlns:r="http://schemas.openxmlformats.org/officeDocument/2006/relationships" xmlns:p="http://schemas.openxmlformats.org/presentationml/2006/main">
  <p:tag name="NUM" val="1"/>
</p:tagLst>
</file>

<file path=ppt/tags/tag54.xml><?xml version="1.0" encoding="utf-8"?>
<p:tagLst xmlns:a="http://schemas.openxmlformats.org/drawingml/2006/main" xmlns:r="http://schemas.openxmlformats.org/officeDocument/2006/relationships" xmlns:p="http://schemas.openxmlformats.org/presentationml/2006/main">
  <p:tag name="NUM" val="1"/>
</p:tagLst>
</file>

<file path=ppt/tags/tag55.xml><?xml version="1.0" encoding="utf-8"?>
<p:tagLst xmlns:a="http://schemas.openxmlformats.org/drawingml/2006/main" xmlns:r="http://schemas.openxmlformats.org/officeDocument/2006/relationships" xmlns:p="http://schemas.openxmlformats.org/presentationml/2006/main">
  <p:tag name="NUM" val="1"/>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1"/>
</p:tagLst>
</file>

<file path=ppt/tags/tag58.xml><?xml version="1.0" encoding="utf-8"?>
<p:tagLst xmlns:a="http://schemas.openxmlformats.org/drawingml/2006/main" xmlns:r="http://schemas.openxmlformats.org/officeDocument/2006/relationships" xmlns:p="http://schemas.openxmlformats.org/presentationml/2006/main">
  <p:tag name="NUM" val="1"/>
</p:tagLst>
</file>

<file path=ppt/tags/tag59.xml><?xml version="1.0" encoding="utf-8"?>
<p:tagLst xmlns:a="http://schemas.openxmlformats.org/drawingml/2006/main" xmlns:r="http://schemas.openxmlformats.org/officeDocument/2006/relationships" xmlns:p="http://schemas.openxmlformats.org/presentationml/2006/main">
  <p:tag name="NUM" val="1"/>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1"/>
</p:tagLst>
</file>

<file path=ppt/tags/tag62.xml><?xml version="1.0" encoding="utf-8"?>
<p:tagLst xmlns:a="http://schemas.openxmlformats.org/drawingml/2006/main" xmlns:r="http://schemas.openxmlformats.org/officeDocument/2006/relationships" xmlns:p="http://schemas.openxmlformats.org/presentationml/2006/main">
  <p:tag name="NUM" val="1"/>
</p:tagLst>
</file>

<file path=ppt/tags/tag63.xml><?xml version="1.0" encoding="utf-8"?>
<p:tagLst xmlns:a="http://schemas.openxmlformats.org/drawingml/2006/main" xmlns:r="http://schemas.openxmlformats.org/officeDocument/2006/relationships" xmlns:p="http://schemas.openxmlformats.org/presentationml/2006/main">
  <p:tag name="NUM" val="1"/>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1"/>
</p:tagLst>
</file>

<file path=ppt/tags/tag67.xml><?xml version="1.0" encoding="utf-8"?>
<p:tagLst xmlns:a="http://schemas.openxmlformats.org/drawingml/2006/main" xmlns:r="http://schemas.openxmlformats.org/officeDocument/2006/relationships" xmlns:p="http://schemas.openxmlformats.org/presentationml/2006/main">
  <p:tag name="NUM" val="1"/>
</p:tagLst>
</file>

<file path=ppt/tags/tag68.xml><?xml version="1.0" encoding="utf-8"?>
<p:tagLst xmlns:a="http://schemas.openxmlformats.org/drawingml/2006/main" xmlns:r="http://schemas.openxmlformats.org/officeDocument/2006/relationships" xmlns:p="http://schemas.openxmlformats.org/presentationml/2006/main">
  <p:tag name="NUM" val="1"/>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1"/>
</p:tagLst>
</file>

<file path=ppt/tags/tag70.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1"/>
</p:tagLst>
</file>

<file path=ppt/tags/tag72.xml><?xml version="1.0" encoding="utf-8"?>
<p:tagLst xmlns:a="http://schemas.openxmlformats.org/drawingml/2006/main" xmlns:r="http://schemas.openxmlformats.org/officeDocument/2006/relationships" xmlns:p="http://schemas.openxmlformats.org/presentationml/2006/main">
  <p:tag name="NUM" val="1"/>
</p:tagLst>
</file>

<file path=ppt/tags/tag73.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1"/>
</p:tagLst>
</file>

<file path=ppt/tags/tag75.xml><?xml version="1.0" encoding="utf-8"?>
<p:tagLst xmlns:a="http://schemas.openxmlformats.org/drawingml/2006/main" xmlns:r="http://schemas.openxmlformats.org/officeDocument/2006/relationships" xmlns:p="http://schemas.openxmlformats.org/presentationml/2006/main">
  <p:tag name="NUM" val="1"/>
</p:tagLst>
</file>

<file path=ppt/tags/tag76.xml><?xml version="1.0" encoding="utf-8"?>
<p:tagLst xmlns:a="http://schemas.openxmlformats.org/drawingml/2006/main" xmlns:r="http://schemas.openxmlformats.org/officeDocument/2006/relationships" xmlns:p="http://schemas.openxmlformats.org/presentationml/2006/main">
  <p:tag name="NUM" val="1"/>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8.xml><?xml version="1.0" encoding="utf-8"?>
<p:tagLst xmlns:a="http://schemas.openxmlformats.org/drawingml/2006/main" xmlns:r="http://schemas.openxmlformats.org/officeDocument/2006/relationships" xmlns:p="http://schemas.openxmlformats.org/presentationml/2006/main">
  <p:tag name="NUM" val="1"/>
</p:tagLst>
</file>

<file path=ppt/tags/tag79.xml><?xml version="1.0" encoding="utf-8"?>
<p:tagLst xmlns:a="http://schemas.openxmlformats.org/drawingml/2006/main" xmlns:r="http://schemas.openxmlformats.org/officeDocument/2006/relationships" xmlns:p="http://schemas.openxmlformats.org/presentationml/2006/main">
  <p:tag name="NUM" val="1"/>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80.xml><?xml version="1.0" encoding="utf-8"?>
<p:tagLst xmlns:a="http://schemas.openxmlformats.org/drawingml/2006/main" xmlns:r="http://schemas.openxmlformats.org/officeDocument/2006/relationships" xmlns:p="http://schemas.openxmlformats.org/presentationml/2006/main">
  <p:tag name="NUM" val="1"/>
</p:tagLst>
</file>

<file path=ppt/tags/tag81.xml><?xml version="1.0" encoding="utf-8"?>
<p:tagLst xmlns:a="http://schemas.openxmlformats.org/drawingml/2006/main" xmlns:r="http://schemas.openxmlformats.org/officeDocument/2006/relationships" xmlns:p="http://schemas.openxmlformats.org/presentationml/2006/main">
  <p:tag name="NUM" val="1"/>
</p:tagLst>
</file>

<file path=ppt/tags/tag82.xml><?xml version="1.0" encoding="utf-8"?>
<p:tagLst xmlns:a="http://schemas.openxmlformats.org/drawingml/2006/main" xmlns:r="http://schemas.openxmlformats.org/officeDocument/2006/relationships" xmlns:p="http://schemas.openxmlformats.org/presentationml/2006/main">
  <p:tag name="NUM" val="1"/>
</p:tagLst>
</file>

<file path=ppt/tags/tag83.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1"/>
</p:tagLst>
</file>

<file path=ppt/tags/tag85.xml><?xml version="1.0" encoding="utf-8"?>
<p:tagLst xmlns:a="http://schemas.openxmlformats.org/drawingml/2006/main" xmlns:r="http://schemas.openxmlformats.org/officeDocument/2006/relationships" xmlns:p="http://schemas.openxmlformats.org/presentationml/2006/main">
  <p:tag name="NUM" val="1"/>
</p:tagLst>
</file>

<file path=ppt/tags/tag86.xml><?xml version="1.0" encoding="utf-8"?>
<p:tagLst xmlns:a="http://schemas.openxmlformats.org/drawingml/2006/main" xmlns:r="http://schemas.openxmlformats.org/officeDocument/2006/relationships" xmlns:p="http://schemas.openxmlformats.org/presentationml/2006/main">
  <p:tag name="NUM" val="1"/>
</p:tagLst>
</file>

<file path=ppt/tags/tag87.xml><?xml version="1.0" encoding="utf-8"?>
<p:tagLst xmlns:a="http://schemas.openxmlformats.org/drawingml/2006/main" xmlns:r="http://schemas.openxmlformats.org/officeDocument/2006/relationships" xmlns:p="http://schemas.openxmlformats.org/presentationml/2006/main">
  <p:tag name="NUM" val="1"/>
</p:tagLst>
</file>

<file path=ppt/tags/tag88.xml><?xml version="1.0" encoding="utf-8"?>
<p:tagLst xmlns:a="http://schemas.openxmlformats.org/drawingml/2006/main" xmlns:r="http://schemas.openxmlformats.org/officeDocument/2006/relationships" xmlns:p="http://schemas.openxmlformats.org/presentationml/2006/main">
  <p:tag name="NUM" val="1"/>
</p:tagLst>
</file>

<file path=ppt/tags/tag89.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1"/>
</p:tagLst>
</file>

<file path=ppt/tags/tag90.xml><?xml version="1.0" encoding="utf-8"?>
<p:tagLst xmlns:a="http://schemas.openxmlformats.org/drawingml/2006/main" xmlns:r="http://schemas.openxmlformats.org/officeDocument/2006/relationships" xmlns:p="http://schemas.openxmlformats.org/presentationml/2006/main">
  <p:tag name="NUM" val="1"/>
</p:tagLst>
</file>

<file path=ppt/tags/tag91.xml><?xml version="1.0" encoding="utf-8"?>
<p:tagLst xmlns:a="http://schemas.openxmlformats.org/drawingml/2006/main" xmlns:r="http://schemas.openxmlformats.org/officeDocument/2006/relationships" xmlns:p="http://schemas.openxmlformats.org/presentationml/2006/main">
  <p:tag name="NUM" val="1"/>
</p:tagLst>
</file>

<file path=ppt/tags/tag92.xml><?xml version="1.0" encoding="utf-8"?>
<p:tagLst xmlns:a="http://schemas.openxmlformats.org/drawingml/2006/main" xmlns:r="http://schemas.openxmlformats.org/officeDocument/2006/relationships" xmlns:p="http://schemas.openxmlformats.org/presentationml/2006/main">
  <p:tag name="NUM" val="1"/>
</p:tagLst>
</file>

<file path=ppt/tags/tag93.xml><?xml version="1.0" encoding="utf-8"?>
<p:tagLst xmlns:a="http://schemas.openxmlformats.org/drawingml/2006/main" xmlns:r="http://schemas.openxmlformats.org/officeDocument/2006/relationships" xmlns:p="http://schemas.openxmlformats.org/presentationml/2006/main">
  <p:tag name="NUM" val="1"/>
</p:tagLst>
</file>

<file path=ppt/tags/tag94.xml><?xml version="1.0" encoding="utf-8"?>
<p:tagLst xmlns:a="http://schemas.openxmlformats.org/drawingml/2006/main" xmlns:r="http://schemas.openxmlformats.org/officeDocument/2006/relationships" xmlns:p="http://schemas.openxmlformats.org/presentationml/2006/main">
  <p:tag name="NUM" val="1"/>
</p:tagLst>
</file>

<file path=ppt/tags/tag95.xml><?xml version="1.0" encoding="utf-8"?>
<p:tagLst xmlns:a="http://schemas.openxmlformats.org/drawingml/2006/main" xmlns:r="http://schemas.openxmlformats.org/officeDocument/2006/relationships" xmlns:p="http://schemas.openxmlformats.org/presentationml/2006/main">
  <p:tag name="NUM" val="1"/>
</p:tagLst>
</file>

<file path=ppt/tags/tag96.xml><?xml version="1.0" encoding="utf-8"?>
<p:tagLst xmlns:a="http://schemas.openxmlformats.org/drawingml/2006/main" xmlns:r="http://schemas.openxmlformats.org/officeDocument/2006/relationships" xmlns:p="http://schemas.openxmlformats.org/presentationml/2006/main">
  <p:tag name="NUM" val="1"/>
</p:tagLst>
</file>

<file path=ppt/tags/tag97.xml><?xml version="1.0" encoding="utf-8"?>
<p:tagLst xmlns:a="http://schemas.openxmlformats.org/drawingml/2006/main" xmlns:r="http://schemas.openxmlformats.org/officeDocument/2006/relationships" xmlns:p="http://schemas.openxmlformats.org/presentationml/2006/main">
  <p:tag name="NUM" val="1"/>
</p:tagLst>
</file>

<file path=ppt/tags/tag98.xml><?xml version="1.0" encoding="utf-8"?>
<p:tagLst xmlns:a="http://schemas.openxmlformats.org/drawingml/2006/main" xmlns:r="http://schemas.openxmlformats.org/officeDocument/2006/relationships" xmlns:p="http://schemas.openxmlformats.org/presentationml/2006/main">
  <p:tag name="NUM" val="1"/>
</p:tagLst>
</file>

<file path=ppt/tags/tag99.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Template ANSSI">
  <a:themeElements>
    <a:clrScheme name="ANSSI">
      <a:dk1>
        <a:srgbClr val="05314E"/>
      </a:dk1>
      <a:lt1>
        <a:srgbClr val="FFFFFF"/>
      </a:lt1>
      <a:dk2>
        <a:srgbClr val="114772"/>
      </a:dk2>
      <a:lt2>
        <a:srgbClr val="7F7F7F"/>
      </a:lt2>
      <a:accent1>
        <a:srgbClr val="B41923"/>
      </a:accent1>
      <a:accent2>
        <a:srgbClr val="CA4C66"/>
      </a:accent2>
      <a:accent3>
        <a:srgbClr val="DB9C8E"/>
      </a:accent3>
      <a:accent4>
        <a:srgbClr val="6B2A71"/>
      </a:accent4>
      <a:accent5>
        <a:srgbClr val="5CAEAE"/>
      </a:accent5>
      <a:accent6>
        <a:srgbClr val="446084"/>
      </a:accent6>
      <a:hlink>
        <a:srgbClr val="4498D8"/>
      </a:hlink>
      <a:folHlink>
        <a:srgbClr val="2C5CA9"/>
      </a:folHlink>
    </a:clrScheme>
    <a:fontScheme name="ANSSI">
      <a:majorFont>
        <a:latin typeface="Arial Narrow"/>
        <a:ea typeface=""/>
        <a:cs typeface=""/>
      </a:majorFont>
      <a:minorFont>
        <a:latin typeface="Garamon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ANSSI</Template>
  <TotalTime>66934</TotalTime>
  <Words>38348</Words>
  <Application>Microsoft Office PowerPoint</Application>
  <PresentationFormat>Affichage à l'écran (16:9)</PresentationFormat>
  <Paragraphs>5330</Paragraphs>
  <Slides>209</Slides>
  <Notes>209</Notes>
  <HiddenSlides>0</HiddenSlides>
  <MMClips>0</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209</vt:i4>
      </vt:variant>
    </vt:vector>
  </HeadingPairs>
  <TitlesOfParts>
    <vt:vector size="225" baseType="lpstr">
      <vt:lpstr>Malgun Gothic</vt:lpstr>
      <vt:lpstr>ＭＳ Ｐゴシック</vt:lpstr>
      <vt:lpstr>Akzidenz-Grotesk Pro Cnd</vt:lpstr>
      <vt:lpstr>Arial</vt:lpstr>
      <vt:lpstr>Arial Narrow</vt:lpstr>
      <vt:lpstr>Calibri</vt:lpstr>
      <vt:lpstr>Calibri Light</vt:lpstr>
      <vt:lpstr>Garamond</vt:lpstr>
      <vt:lpstr>ITC Avant Garde Gothic Demi</vt:lpstr>
      <vt:lpstr>Marianne</vt:lpstr>
      <vt:lpstr>Segoe UI</vt:lpstr>
      <vt:lpstr>Segoe UI Semibold</vt:lpstr>
      <vt:lpstr>Symbol</vt:lpstr>
      <vt:lpstr>Verdana</vt:lpstr>
      <vt:lpstr>Wingdings</vt:lpstr>
      <vt:lpstr>Template ANSSI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Supports de présentation</dc:title>
  <dc:creator>DUCLOS Julie</dc:creator>
  <cp:lastModifiedBy>Laurent BARRAT</cp:lastModifiedBy>
  <cp:revision>5590</cp:revision>
  <cp:lastPrinted>2019-01-25T16:52:23Z</cp:lastPrinted>
  <dcterms:created xsi:type="dcterms:W3CDTF">2017-11-02T14:19:13Z</dcterms:created>
  <dcterms:modified xsi:type="dcterms:W3CDTF">2023-05-26T07:54:09Z</dcterms:modified>
</cp:coreProperties>
</file>